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F1C4AE2-D0F7-4D0E-8BD4-E58ED2FB9AFB}" type="datetime1">
              <a:rPr lang="en-US" altLang="en-US"/>
              <a:pPr/>
              <a:t>9/19/2018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F334EE5E-71F5-4491-AAEA-448EAAC968B6}" type="slidenum">
              <a:rPr lang="en-US" altLang="en-US"/>
              <a:pPr/>
              <a:t>‹#›</a:t>
            </a:fld>
            <a:endParaRPr lang="en-US" altLang="en-US"/>
          </a:p>
        </p:txBody>
      </p:sp>
    </p:spTree>
    <p:extLst>
      <p:ext uri="{BB962C8B-B14F-4D97-AF65-F5344CB8AC3E}">
        <p14:creationId xmlns:p14="http://schemas.microsoft.com/office/powerpoint/2010/main" val="2936524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70CD857-8BFD-4877-BB3C-056F644BBF76}" type="datetime1">
              <a:rPr lang="en-US" altLang="en-US"/>
              <a:pPr/>
              <a:t>9/19/2018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B2A2F55-B21A-4388-AC5F-0649D964DF7A}" type="slidenum">
              <a:rPr lang="en-US" altLang="en-US"/>
              <a:pPr/>
              <a:t>‹#›</a:t>
            </a:fld>
            <a:endParaRPr lang="en-US" altLang="en-US"/>
          </a:p>
        </p:txBody>
      </p:sp>
    </p:spTree>
    <p:extLst>
      <p:ext uri="{BB962C8B-B14F-4D97-AF65-F5344CB8AC3E}">
        <p14:creationId xmlns:p14="http://schemas.microsoft.com/office/powerpoint/2010/main" val="330391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0DF0E0-24BC-449E-9A3F-6B1F7CAA362C}" type="datetime1">
              <a:rPr lang="en-US" altLang="en-US"/>
              <a:pPr/>
              <a:t>9/19/2018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A39F9F1-5EC8-4AD4-81D1-D1C5AEEB97AE}" type="slidenum">
              <a:rPr lang="en-US" altLang="en-US"/>
              <a:pPr/>
              <a:t>‹#›</a:t>
            </a:fld>
            <a:endParaRPr lang="en-US" altLang="en-US"/>
          </a:p>
        </p:txBody>
      </p:sp>
    </p:spTree>
    <p:extLst>
      <p:ext uri="{BB962C8B-B14F-4D97-AF65-F5344CB8AC3E}">
        <p14:creationId xmlns:p14="http://schemas.microsoft.com/office/powerpoint/2010/main" val="244679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16C6C40-3E77-46C7-87AF-B918B37166A9}" type="datetime1">
              <a:rPr lang="en-US" altLang="en-US"/>
              <a:pPr/>
              <a:t>9/19/2018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3633BEC-1770-4F96-8E03-FE14AE01EF82}" type="slidenum">
              <a:rPr lang="en-US" altLang="en-US"/>
              <a:pPr/>
              <a:t>‹#›</a:t>
            </a:fld>
            <a:endParaRPr lang="en-US" altLang="en-US"/>
          </a:p>
        </p:txBody>
      </p:sp>
    </p:spTree>
    <p:extLst>
      <p:ext uri="{BB962C8B-B14F-4D97-AF65-F5344CB8AC3E}">
        <p14:creationId xmlns:p14="http://schemas.microsoft.com/office/powerpoint/2010/main" val="288326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3CDBD53-A0FC-4AE0-AFD0-DBCF83C72CBB}" type="datetime1">
              <a:rPr lang="en-US" altLang="en-US"/>
              <a:pPr/>
              <a:t>9/19/2018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C5B49E9-FC36-4A75-94E4-BA887CF2829A}" type="slidenum">
              <a:rPr lang="en-US" altLang="en-US"/>
              <a:pPr/>
              <a:t>‹#›</a:t>
            </a:fld>
            <a:endParaRPr lang="en-US" altLang="en-US"/>
          </a:p>
        </p:txBody>
      </p:sp>
    </p:spTree>
    <p:extLst>
      <p:ext uri="{BB962C8B-B14F-4D97-AF65-F5344CB8AC3E}">
        <p14:creationId xmlns:p14="http://schemas.microsoft.com/office/powerpoint/2010/main" val="376533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4FFE572-1C2A-4B89-BDB1-48D6A5B57F43}" type="datetime1">
              <a:rPr lang="en-US" altLang="en-US"/>
              <a:pPr/>
              <a:t>9/19/2018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D959FFE-5572-4A09-B81B-55BCB498C1FF}" type="slidenum">
              <a:rPr lang="en-US" altLang="en-US"/>
              <a:pPr/>
              <a:t>‹#›</a:t>
            </a:fld>
            <a:endParaRPr lang="en-US" altLang="en-US"/>
          </a:p>
        </p:txBody>
      </p:sp>
    </p:spTree>
    <p:extLst>
      <p:ext uri="{BB962C8B-B14F-4D97-AF65-F5344CB8AC3E}">
        <p14:creationId xmlns:p14="http://schemas.microsoft.com/office/powerpoint/2010/main" val="243155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C7B03B6-FFE1-4D4D-A9A2-A235619EF84F}" type="datetime1">
              <a:rPr lang="en-US" altLang="en-US"/>
              <a:pPr/>
              <a:t>9/19/2018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4F98E7-EBFF-4B15-9A10-F533D42297BB}" type="slidenum">
              <a:rPr lang="en-US" altLang="en-US"/>
              <a:pPr/>
              <a:t>‹#›</a:t>
            </a:fld>
            <a:endParaRPr lang="en-US" altLang="en-US"/>
          </a:p>
        </p:txBody>
      </p:sp>
    </p:spTree>
    <p:extLst>
      <p:ext uri="{BB962C8B-B14F-4D97-AF65-F5344CB8AC3E}">
        <p14:creationId xmlns:p14="http://schemas.microsoft.com/office/powerpoint/2010/main" val="165535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BEDE132-792B-4A29-9408-05C96913E535}" type="datetime1">
              <a:rPr lang="en-US" altLang="en-US"/>
              <a:pPr/>
              <a:t>9/19/2018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5CE4A42-AD28-44FA-857C-F35C131F3B53}" type="slidenum">
              <a:rPr lang="en-US" altLang="en-US"/>
              <a:pPr/>
              <a:t>‹#›</a:t>
            </a:fld>
            <a:endParaRPr lang="en-US" altLang="en-US"/>
          </a:p>
        </p:txBody>
      </p:sp>
    </p:spTree>
    <p:extLst>
      <p:ext uri="{BB962C8B-B14F-4D97-AF65-F5344CB8AC3E}">
        <p14:creationId xmlns:p14="http://schemas.microsoft.com/office/powerpoint/2010/main" val="375569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653CEDB-81CD-426D-AC69-F61225CCFF41}" type="datetime1">
              <a:rPr lang="en-US" altLang="en-US"/>
              <a:pPr/>
              <a:t>9/19/2018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87AE1DA-ECF5-4E08-852F-5D7D430FAE5A}" type="slidenum">
              <a:rPr lang="en-US" altLang="en-US"/>
              <a:pPr/>
              <a:t>‹#›</a:t>
            </a:fld>
            <a:endParaRPr lang="en-US" altLang="en-US"/>
          </a:p>
        </p:txBody>
      </p:sp>
    </p:spTree>
    <p:extLst>
      <p:ext uri="{BB962C8B-B14F-4D97-AF65-F5344CB8AC3E}">
        <p14:creationId xmlns:p14="http://schemas.microsoft.com/office/powerpoint/2010/main" val="64908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8BFC99B-0AB6-4AD5-BC15-1156CDDB4181}" type="datetime1">
              <a:rPr lang="en-US" altLang="en-US"/>
              <a:pPr/>
              <a:t>9/19/2018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46D5122-4187-4A81-91AB-7065D7B03072}" type="slidenum">
              <a:rPr lang="en-US" altLang="en-US"/>
              <a:pPr/>
              <a:t>‹#›</a:t>
            </a:fld>
            <a:endParaRPr lang="en-US" altLang="en-US"/>
          </a:p>
        </p:txBody>
      </p:sp>
    </p:spTree>
    <p:extLst>
      <p:ext uri="{BB962C8B-B14F-4D97-AF65-F5344CB8AC3E}">
        <p14:creationId xmlns:p14="http://schemas.microsoft.com/office/powerpoint/2010/main" val="358745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FEC8A2D-AC03-4BE7-9133-66A93C577CD8}" type="datetime1">
              <a:rPr lang="en-US" altLang="en-US"/>
              <a:pPr/>
              <a:t>9/19/2018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414F51-35A4-4270-B266-2F54E09C17DA}" type="slidenum">
              <a:rPr lang="en-US" altLang="en-US"/>
              <a:pPr/>
              <a:t>‹#›</a:t>
            </a:fld>
            <a:endParaRPr lang="en-US" altLang="en-US"/>
          </a:p>
        </p:txBody>
      </p:sp>
    </p:spTree>
    <p:extLst>
      <p:ext uri="{BB962C8B-B14F-4D97-AF65-F5344CB8AC3E}">
        <p14:creationId xmlns:p14="http://schemas.microsoft.com/office/powerpoint/2010/main" val="259268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71A6D48-D67D-4F51-ABDE-72C74EDB878C}" type="datetime1">
              <a:rPr lang="en-US" altLang="en-US"/>
              <a:pPr/>
              <a:t>9/19/2018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654BD2-560A-4B02-B727-49692756C02C}" type="slidenum">
              <a:rPr lang="en-US" altLang="en-US"/>
              <a:pPr/>
              <a:t>‹#›</a:t>
            </a:fld>
            <a:endParaRPr lang="en-US" altLang="en-US"/>
          </a:p>
        </p:txBody>
      </p:sp>
    </p:spTree>
    <p:extLst>
      <p:ext uri="{BB962C8B-B14F-4D97-AF65-F5344CB8AC3E}">
        <p14:creationId xmlns:p14="http://schemas.microsoft.com/office/powerpoint/2010/main" val="275610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093C46E-7020-427D-8366-204D27EACCA7}" type="datetime1">
              <a:rPr lang="en-US" altLang="en-US"/>
              <a:pPr/>
              <a:t>9/19/2018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A9D28E9E-EC87-4580-8561-3F86F406DFC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pegonlin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2438400"/>
            <a:ext cx="7772400" cy="1470025"/>
          </a:xfrm>
        </p:spPr>
        <p:txBody>
          <a:bodyPr/>
          <a:lstStyle/>
          <a:p>
            <a:pPr eaLnBrk="1" hangingPunct="1"/>
            <a:r>
              <a:rPr lang="en-US" altLang="en-US" sz="4800" b="1" smtClean="0"/>
              <a:t>Toward a New Political Economy for the U.S. </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Ron Baiman</a:t>
            </a:r>
            <a:br>
              <a:rPr lang="en-US" altLang="en-US" sz="1400" b="1" smtClean="0"/>
            </a:br>
            <a:r>
              <a:rPr lang="en-US" altLang="en-US" sz="1400" b="1" smtClean="0"/>
              <a:t>For the Chicago Political Economy Group (CPEG)</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Center for Tax and Budget Accountability</a:t>
            </a:r>
            <a:br>
              <a:rPr lang="en-US" altLang="en-US" sz="1400" b="1" smtClean="0"/>
            </a:br>
            <a:r>
              <a:rPr lang="en-US" altLang="en-US" sz="1400" b="1" smtClean="0"/>
              <a:t>70 E. Lake St., Suite 1700</a:t>
            </a:r>
            <a:r>
              <a:rPr lang="en-US" altLang="en-US" sz="1400" smtClean="0"/>
              <a:t/>
            </a:r>
            <a:br>
              <a:rPr lang="en-US" altLang="en-US" sz="1400" smtClean="0"/>
            </a:br>
            <a:r>
              <a:rPr lang="en-US" altLang="en-US" sz="1400" b="1" smtClean="0"/>
              <a:t>Chicago, IL 60601</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Email: rbaiman@ctbaonline.org</a:t>
            </a:r>
            <a:br>
              <a:rPr lang="en-US" altLang="en-US" sz="1400" b="1" smtClean="0"/>
            </a:b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Presentation to the URPE session of the meetings of the</a:t>
            </a:r>
            <a:r>
              <a:rPr lang="en-US" altLang="en-US" sz="1400" smtClean="0"/>
              <a:t/>
            </a:r>
            <a:br>
              <a:rPr lang="en-US" altLang="en-US" sz="1400" smtClean="0"/>
            </a:br>
            <a:r>
              <a:rPr lang="en-US" altLang="en-US" sz="1400" b="1" smtClean="0"/>
              <a:t>Allied Social Science Association</a:t>
            </a:r>
            <a:r>
              <a:rPr lang="en-US" altLang="en-US" sz="1400" smtClean="0"/>
              <a:t/>
            </a:r>
            <a:br>
              <a:rPr lang="en-US" altLang="en-US" sz="1400" smtClean="0"/>
            </a:br>
            <a:r>
              <a:rPr lang="en-US" altLang="en-US" sz="1400" b="1" smtClean="0"/>
              <a:t>Atlanta</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 </a:t>
            </a:r>
            <a:r>
              <a:rPr lang="en-US" altLang="en-US" sz="1400" smtClean="0"/>
              <a:t/>
            </a:r>
            <a:br>
              <a:rPr lang="en-US" altLang="en-US" sz="1400" smtClean="0"/>
            </a:br>
            <a:r>
              <a:rPr lang="en-US" altLang="en-US" sz="1400" b="1" smtClean="0"/>
              <a:t>January 5, 2010</a:t>
            </a:r>
            <a:r>
              <a:rPr lang="en-US" altLang="en-US" sz="1400" smtClean="0"/>
              <a:t/>
            </a:r>
            <a:br>
              <a:rPr lang="en-US" altLang="en-US" sz="1400" smtClean="0"/>
            </a:br>
            <a:endParaRPr lang="en-US" altLang="en-US" sz="1400" smtClean="0"/>
          </a:p>
        </p:txBody>
      </p:sp>
      <p:sp>
        <p:nvSpPr>
          <p:cNvPr id="1433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1F5F251-4951-4973-8422-CF79B3012D35}" type="slidenum">
              <a:rPr lang="en-US" altLang="en-US" sz="1200">
                <a:solidFill>
                  <a:srgbClr val="898989"/>
                </a:solidFill>
                <a:latin typeface="Calibri" pitchFamily="34" charset="0"/>
              </a:rPr>
              <a:pPr eaLnBrk="1" hangingPunct="1"/>
              <a:t>1</a:t>
            </a:fld>
            <a:endParaRPr lang="en-US" altLang="en-US" sz="1200">
              <a:solidFill>
                <a:srgbClr val="898989"/>
              </a:solidFill>
              <a:latin typeface="Calibri" pitchFamily="34" charset="0"/>
            </a:endParaRPr>
          </a:p>
        </p:txBody>
      </p:sp>
      <p:pic>
        <p:nvPicPr>
          <p:cNvPr id="14340"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2590800"/>
            <a:ext cx="18288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09600" y="381000"/>
            <a:ext cx="8229600" cy="381000"/>
          </a:xfrm>
        </p:spPr>
        <p:txBody>
          <a:bodyPr/>
          <a:lstStyle/>
          <a:p>
            <a:pPr eaLnBrk="1" hangingPunct="1"/>
            <a:r>
              <a:rPr lang="en-US" altLang="en-US" sz="3600" smtClean="0"/>
              <a:t>Economic Nationalism: Predatory</a:t>
            </a:r>
            <a:br>
              <a:rPr lang="en-US" altLang="en-US" sz="3600" smtClean="0"/>
            </a:br>
            <a:r>
              <a:rPr lang="en-US" altLang="en-US" sz="1600" smtClean="0"/>
              <a:t>From Kuttner “Playing Ourselves for Fools,”  </a:t>
            </a:r>
            <a:r>
              <a:rPr lang="en-US" altLang="en-US" sz="1600" i="1" smtClean="0"/>
              <a:t>American Prospect </a:t>
            </a:r>
            <a:r>
              <a:rPr lang="en-US" altLang="en-US" sz="1600" smtClean="0"/>
              <a:t>Jan/Feb 2010</a:t>
            </a:r>
            <a:br>
              <a:rPr lang="en-US" altLang="en-US" sz="1600" smtClean="0"/>
            </a:br>
            <a:r>
              <a:rPr lang="en-US" altLang="en-US" sz="1600" smtClean="0"/>
              <a:t>Adopted from Peter Navarro, </a:t>
            </a:r>
            <a:r>
              <a:rPr lang="en-US" altLang="en-US" sz="1600" i="1" smtClean="0"/>
              <a:t>In Manufacturing a Better Future for America</a:t>
            </a:r>
            <a:r>
              <a:rPr lang="en-US" altLang="en-US" sz="1600" smtClean="0"/>
              <a:t> </a:t>
            </a:r>
            <a:br>
              <a:rPr lang="en-US" altLang="en-US" sz="1600" smtClean="0"/>
            </a:br>
            <a:endParaRPr lang="en-US" altLang="en-US" sz="1600" smtClean="0"/>
          </a:p>
        </p:txBody>
      </p:sp>
      <p:graphicFrame>
        <p:nvGraphicFramePr>
          <p:cNvPr id="5" name="Table 4"/>
          <p:cNvGraphicFramePr>
            <a:graphicFrameLocks noGrp="1"/>
          </p:cNvGraphicFramePr>
          <p:nvPr/>
        </p:nvGraphicFramePr>
        <p:xfrm>
          <a:off x="1828800" y="1066800"/>
          <a:ext cx="5867400" cy="5334000"/>
        </p:xfrm>
        <a:graphic>
          <a:graphicData uri="http://schemas.openxmlformats.org/drawingml/2006/table">
            <a:tbl>
              <a:tblPr/>
              <a:tblGrid>
                <a:gridCol w="1514475"/>
                <a:gridCol w="1514475"/>
                <a:gridCol w="1419225"/>
                <a:gridCol w="1419225"/>
              </a:tblGrid>
              <a:tr h="196850">
                <a:tc rowSpan="13">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Predatory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Practice</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Legal Under WTO?</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Example Countries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Theft of technology, counterfeiting, piracy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No</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Korea</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Currency manipulation</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WTO doesn’t apply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Japan</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Subsidy of exports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No, but  hard  to enforce</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Japan, Korea, Brazil</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13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Indirect export subsidy (subsidizing foreign plants that relocate to export)</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Gray Area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No effective remedy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Selling Below  Cost</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Illegal if linked to subsidy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Japan, Korea, Brazil</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Discriminatory Technical Rules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No</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Japan, Korea</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0575">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Favoritism in procurement</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No, but hard to enforce</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is a WTO member but has not signed the procurement code</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Favoritism for domestic suppliers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No</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Japan, Korea</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Forced Technology Transfer</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Gray Area Legal if “voluntary”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Export restrictions for foreign-owned companies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Gray Area Legal if “voluntary”</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Unfair labor  standards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Yes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much of Third World</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Lax environmental standards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Yes</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pitchFamily="34" charset="0"/>
                          <a:ea typeface="ＭＳ Ｐゴシック" charset="-128"/>
                        </a:defRPr>
                      </a:lvl1pPr>
                      <a:lvl2pPr marL="37931725" indent="-37474525" eaLnBrk="0" hangingPunct="0">
                        <a:spcBef>
                          <a:spcPct val="20000"/>
                        </a:spcBef>
                        <a:buFont typeface="Arial" charset="0"/>
                        <a:defRPr sz="2400">
                          <a:solidFill>
                            <a:schemeClr val="tx1"/>
                          </a:solidFill>
                          <a:latin typeface="Calibri" pitchFamily="34" charset="0"/>
                          <a:ea typeface="ＭＳ Ｐゴシック" charset="-128"/>
                        </a:defRPr>
                      </a:lvl2pPr>
                      <a:lvl3pPr eaLnBrk="0" hangingPunct="0">
                        <a:spcBef>
                          <a:spcPct val="20000"/>
                        </a:spcBef>
                        <a:defRPr sz="2000">
                          <a:solidFill>
                            <a:schemeClr val="tx1"/>
                          </a:solidFill>
                          <a:latin typeface="Calibri" pitchFamily="34" charset="0"/>
                          <a:ea typeface="ＭＳ Ｐゴシック" charset="-128"/>
                        </a:defRPr>
                      </a:lvl3pPr>
                      <a:lvl4pPr eaLnBrk="0" hangingPunct="0">
                        <a:spcBef>
                          <a:spcPct val="20000"/>
                        </a:spcBef>
                        <a:defRPr>
                          <a:solidFill>
                            <a:schemeClr val="tx1"/>
                          </a:solidFill>
                          <a:latin typeface="Calibri" pitchFamily="34" charset="0"/>
                          <a:ea typeface="ＭＳ Ｐゴシック" charset="-128"/>
                        </a:defRPr>
                      </a:lvl4pPr>
                      <a:lvl5pPr eaLnBrk="0" hangingPunct="0">
                        <a:spcBef>
                          <a:spcPct val="20000"/>
                        </a:spcBef>
                        <a:defRPr>
                          <a:solidFill>
                            <a:schemeClr val="tx1"/>
                          </a:solidFill>
                          <a:latin typeface="Calibri" pitchFamily="34" charset="0"/>
                          <a:ea typeface="ＭＳ Ｐゴシック" charset="-128"/>
                        </a:defRPr>
                      </a:lvl5pPr>
                      <a:lvl6pPr marL="457200" eaLnBrk="0" fontAlgn="base" hangingPunct="0">
                        <a:spcBef>
                          <a:spcPct val="20000"/>
                        </a:spcBef>
                        <a:spcAft>
                          <a:spcPct val="0"/>
                        </a:spcAft>
                        <a:defRPr>
                          <a:solidFill>
                            <a:schemeClr val="tx1"/>
                          </a:solidFill>
                          <a:latin typeface="Calibri" pitchFamily="34" charset="0"/>
                          <a:ea typeface="ＭＳ Ｐゴシック" charset="-128"/>
                        </a:defRPr>
                      </a:lvl6pPr>
                      <a:lvl7pPr marL="914400" eaLnBrk="0" fontAlgn="base" hangingPunct="0">
                        <a:spcBef>
                          <a:spcPct val="20000"/>
                        </a:spcBef>
                        <a:spcAft>
                          <a:spcPct val="0"/>
                        </a:spcAft>
                        <a:defRPr>
                          <a:solidFill>
                            <a:schemeClr val="tx1"/>
                          </a:solidFill>
                          <a:latin typeface="Calibri" pitchFamily="34" charset="0"/>
                          <a:ea typeface="ＭＳ Ｐゴシック" charset="-128"/>
                        </a:defRPr>
                      </a:lvl7pPr>
                      <a:lvl8pPr marL="1371600" eaLnBrk="0" fontAlgn="base" hangingPunct="0">
                        <a:spcBef>
                          <a:spcPct val="20000"/>
                        </a:spcBef>
                        <a:spcAft>
                          <a:spcPct val="0"/>
                        </a:spcAft>
                        <a:defRPr>
                          <a:solidFill>
                            <a:schemeClr val="tx1"/>
                          </a:solidFill>
                          <a:latin typeface="Calibri" pitchFamily="34" charset="0"/>
                          <a:ea typeface="ＭＳ Ｐゴシック" charset="-128"/>
                        </a:defRPr>
                      </a:lvl8pPr>
                      <a:lvl9pPr marL="1828800" eaLnBrk="0" fontAlgn="base" hangingPunct="0">
                        <a:spcBef>
                          <a:spcPct val="20000"/>
                        </a:spcBef>
                        <a:spcAft>
                          <a:spcPct val="0"/>
                        </a:spcAft>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Calibri" pitchFamily="34" charset="0"/>
                        </a:rPr>
                        <a:t>China, much of Third World</a:t>
                      </a:r>
                    </a:p>
                  </a:txBody>
                  <a:tcPr marL="55604" marR="5560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90FE9D8-EAF4-44D5-9637-47D7B5E5158D}" type="slidenum">
              <a:rPr lang="en-US" altLang="en-US" sz="1200">
                <a:solidFill>
                  <a:srgbClr val="898989"/>
                </a:solidFill>
                <a:latin typeface="Calibri" pitchFamily="34" charset="0"/>
              </a:rPr>
              <a:pPr eaLnBrk="1" hangingPunct="1"/>
              <a:t>10</a:t>
            </a:fld>
            <a:endParaRPr lang="en-US" altLang="en-US" sz="1200">
              <a:solidFill>
                <a:srgbClr val="898989"/>
              </a:solidFill>
              <a:latin typeface="Calibri" pitchFamily="34" charset="0"/>
            </a:endParaRPr>
          </a:p>
        </p:txBody>
      </p:sp>
      <p:pic>
        <p:nvPicPr>
          <p:cNvPr id="32832" name="Picture 5"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792163"/>
          </a:xfrm>
        </p:spPr>
        <p:txBody>
          <a:bodyPr>
            <a:normAutofit/>
          </a:bodyPr>
          <a:lstStyle/>
          <a:p>
            <a:pPr eaLnBrk="1" hangingPunct="1"/>
            <a:r>
              <a:rPr lang="en-US" altLang="en-US" sz="3200" smtClean="0"/>
              <a:t>Economic Nationalism: Ambiguous</a:t>
            </a:r>
            <a:r>
              <a:rPr lang="en-US" altLang="en-US" sz="6500" smtClean="0"/>
              <a:t/>
            </a:r>
            <a:br>
              <a:rPr lang="en-US" altLang="en-US" sz="6500" smtClean="0"/>
            </a:br>
            <a:r>
              <a:rPr lang="en-US" altLang="en-US" sz="1400" smtClean="0"/>
              <a:t>From Kuttner “Playing Ourselves for Fools,”  </a:t>
            </a:r>
            <a:r>
              <a:rPr lang="en-US" altLang="en-US" sz="1400" i="1" smtClean="0"/>
              <a:t>American Prospect </a:t>
            </a:r>
            <a:r>
              <a:rPr lang="en-US" altLang="en-US" sz="1400" smtClean="0"/>
              <a:t>Jan/Feb 2010</a:t>
            </a:r>
            <a:br>
              <a:rPr lang="en-US" altLang="en-US" sz="1400" smtClean="0"/>
            </a:br>
            <a:r>
              <a:rPr lang="en-US" altLang="en-US" sz="1400" smtClean="0"/>
              <a:t>Adopted from Peter Navarro, </a:t>
            </a:r>
            <a:r>
              <a:rPr lang="en-US" altLang="en-US" sz="1400" i="1" smtClean="0"/>
              <a:t>In Manufacturing a Better Future for America</a:t>
            </a:r>
            <a:r>
              <a:rPr lang="en-US" altLang="en-US" sz="1400" smtClean="0"/>
              <a:t> </a:t>
            </a:r>
          </a:p>
        </p:txBody>
      </p:sp>
      <p:graphicFrame>
        <p:nvGraphicFramePr>
          <p:cNvPr id="4" name="Table 3"/>
          <p:cNvGraphicFramePr>
            <a:graphicFrameLocks noGrp="1"/>
          </p:cNvGraphicFramePr>
          <p:nvPr/>
        </p:nvGraphicFramePr>
        <p:xfrm>
          <a:off x="1524000" y="1447800"/>
          <a:ext cx="6096000" cy="4267200"/>
        </p:xfrm>
        <a:graphic>
          <a:graphicData uri="http://schemas.openxmlformats.org/drawingml/2006/table">
            <a:tbl>
              <a:tblPr/>
              <a:tblGrid>
                <a:gridCol w="1574800"/>
                <a:gridCol w="1573213"/>
                <a:gridCol w="1474787"/>
                <a:gridCol w="1473200"/>
              </a:tblGrid>
              <a:tr h="854075">
                <a:tc rowSpan="4">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Ambiguous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Domestic Content</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Gray Area</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China, Japan, Korea, much of Eastern Europe</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2488">
                <a:tc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Taxes that favor exports (VATs)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Gray Area</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All major nations but U.S.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6563">
                <a:tc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Government cheap capital, loans, tax concessions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Gray Area</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China, Japan, Korea, Brazil,  European Union and member nations, U.S. and states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4075">
                <a:tc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Government military spending </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Yes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Calibri" charset="0"/>
                          <a:ea typeface="Calibri" charset="0"/>
                          <a:cs typeface="Times New Roman" charset="0"/>
                        </a:rPr>
                        <a:t>All major nations</a:t>
                      </a:r>
                    </a:p>
                  </a:txBody>
                  <a:tcPr marL="65340" marR="65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4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C00BA17-F626-4E0C-9B9F-C1339AF5A497}" type="slidenum">
              <a:rPr lang="en-US" altLang="en-US" sz="1200">
                <a:solidFill>
                  <a:srgbClr val="898989"/>
                </a:solidFill>
                <a:latin typeface="Calibri" pitchFamily="34" charset="0"/>
              </a:rPr>
              <a:pPr eaLnBrk="1" hangingPunct="1"/>
              <a:t>11</a:t>
            </a:fld>
            <a:endParaRPr lang="en-US" altLang="en-US" sz="1200">
              <a:solidFill>
                <a:srgbClr val="898989"/>
              </a:solidFill>
              <a:latin typeface="Calibri" pitchFamily="34" charset="0"/>
            </a:endParaRPr>
          </a:p>
        </p:txBody>
      </p:sp>
      <p:pic>
        <p:nvPicPr>
          <p:cNvPr id="34844" name="Picture 5"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z="3600" smtClean="0"/>
              <a:t>Economic Nationalism: Sensible</a:t>
            </a:r>
            <a:br>
              <a:rPr lang="en-US" altLang="en-US" sz="3600" smtClean="0"/>
            </a:br>
            <a:r>
              <a:rPr lang="en-US" altLang="en-US" sz="1600" smtClean="0"/>
              <a:t>From Kuttner “Playing Ourselves for Fools,”  </a:t>
            </a:r>
            <a:r>
              <a:rPr lang="en-US" altLang="en-US" sz="1600" i="1" smtClean="0"/>
              <a:t>American Prospect </a:t>
            </a:r>
            <a:r>
              <a:rPr lang="en-US" altLang="en-US" sz="1600" smtClean="0"/>
              <a:t>Jan/Feb 2010</a:t>
            </a:r>
            <a:br>
              <a:rPr lang="en-US" altLang="en-US" sz="1600" smtClean="0"/>
            </a:br>
            <a:r>
              <a:rPr lang="en-US" altLang="en-US" sz="1600" smtClean="0"/>
              <a:t>Adopted from Peter Navarro, </a:t>
            </a:r>
            <a:r>
              <a:rPr lang="en-US" altLang="en-US" sz="1600" i="1" smtClean="0"/>
              <a:t>In Manufacturing a Better Future for America</a:t>
            </a:r>
            <a:r>
              <a:rPr lang="en-US" altLang="en-US" sz="1600" smtClean="0"/>
              <a:t> </a:t>
            </a:r>
          </a:p>
        </p:txBody>
      </p:sp>
      <p:graphicFrame>
        <p:nvGraphicFramePr>
          <p:cNvPr id="4" name="Table 3"/>
          <p:cNvGraphicFramePr>
            <a:graphicFrameLocks noGrp="1"/>
          </p:cNvGraphicFramePr>
          <p:nvPr/>
        </p:nvGraphicFramePr>
        <p:xfrm>
          <a:off x="1524000" y="1752600"/>
          <a:ext cx="6096000" cy="3962400"/>
        </p:xfrm>
        <a:graphic>
          <a:graphicData uri="http://schemas.openxmlformats.org/drawingml/2006/table">
            <a:tbl>
              <a:tblPr/>
              <a:tblGrid>
                <a:gridCol w="1574215"/>
                <a:gridCol w="1574215"/>
                <a:gridCol w="1473785"/>
                <a:gridCol w="1473785"/>
              </a:tblGrid>
              <a:tr h="843963">
                <a:tc rowSpan="5">
                  <a:txBody>
                    <a:bodyPr/>
                    <a:lstStyle/>
                    <a:p>
                      <a:pPr marL="0" marR="0">
                        <a:lnSpc>
                          <a:spcPct val="115000"/>
                        </a:lnSpc>
                        <a:spcBef>
                          <a:spcPts val="0"/>
                        </a:spcBef>
                        <a:spcAft>
                          <a:spcPts val="0"/>
                        </a:spcAft>
                      </a:pPr>
                      <a:r>
                        <a:rPr lang="en-US" sz="1000" dirty="0">
                          <a:latin typeface="Calibri"/>
                          <a:ea typeface="Calibri"/>
                          <a:cs typeface="Times New Roman"/>
                        </a:rPr>
                        <a:t>Sensible</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Regional Development Subsidies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Gray Area</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All major nations and EU</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963">
                <a:tc vMerge="1">
                  <a:txBody>
                    <a:bodyPr/>
                    <a:lstStyle/>
                    <a:p>
                      <a:endParaRPr lang="en-US"/>
                    </a:p>
                  </a:txBody>
                  <a:tcPr/>
                </a:tc>
                <a:tc>
                  <a:txBody>
                    <a:bodyPr/>
                    <a:lstStyle/>
                    <a:p>
                      <a:pPr marL="0" marR="0">
                        <a:lnSpc>
                          <a:spcPct val="115000"/>
                        </a:lnSpc>
                        <a:spcBef>
                          <a:spcPts val="0"/>
                        </a:spcBef>
                        <a:spcAft>
                          <a:spcPts val="0"/>
                        </a:spcAft>
                      </a:pPr>
                      <a:r>
                        <a:rPr lang="en-US" sz="1000">
                          <a:latin typeface="Calibri"/>
                          <a:ea typeface="Calibri"/>
                          <a:cs typeface="Times New Roman"/>
                        </a:rPr>
                        <a:t>R&amp;D subsidies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Yes, but illegal if  favoritism</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All major nations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549">
                <a:tc vMerge="1">
                  <a:txBody>
                    <a:bodyPr/>
                    <a:lstStyle/>
                    <a:p>
                      <a:endParaRPr lang="en-US"/>
                    </a:p>
                  </a:txBody>
                  <a:tcPr/>
                </a:tc>
                <a:tc>
                  <a:txBody>
                    <a:bodyPr/>
                    <a:lstStyle/>
                    <a:p>
                      <a:pPr marL="0" marR="0">
                        <a:lnSpc>
                          <a:spcPct val="115000"/>
                        </a:lnSpc>
                        <a:spcBef>
                          <a:spcPts val="0"/>
                        </a:spcBef>
                        <a:spcAft>
                          <a:spcPts val="0"/>
                        </a:spcAft>
                      </a:pPr>
                      <a:r>
                        <a:rPr lang="en-US" sz="1000">
                          <a:latin typeface="Calibri"/>
                          <a:ea typeface="Calibri"/>
                          <a:cs typeface="Times New Roman"/>
                        </a:rPr>
                        <a:t>Wage subsidies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Yes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Germany, Denmark</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963">
                <a:tc vMerge="1">
                  <a:txBody>
                    <a:bodyPr/>
                    <a:lstStyle/>
                    <a:p>
                      <a:endParaRPr lang="en-US"/>
                    </a:p>
                  </a:txBody>
                  <a:tcPr/>
                </a:tc>
                <a:tc>
                  <a:txBody>
                    <a:bodyPr/>
                    <a:lstStyle/>
                    <a:p>
                      <a:pPr marL="0" marR="0">
                        <a:lnSpc>
                          <a:spcPct val="115000"/>
                        </a:lnSpc>
                        <a:spcBef>
                          <a:spcPts val="0"/>
                        </a:spcBef>
                        <a:spcAft>
                          <a:spcPts val="0"/>
                        </a:spcAft>
                      </a:pPr>
                      <a:r>
                        <a:rPr lang="en-US" sz="1000">
                          <a:latin typeface="Calibri"/>
                          <a:ea typeface="Calibri"/>
                          <a:cs typeface="Times New Roman"/>
                        </a:rPr>
                        <a:t>Subsidies to develop target industries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Gray Area</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All major nations, U.S. less so</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963">
                <a:tc vMerge="1">
                  <a:txBody>
                    <a:bodyPr/>
                    <a:lstStyle/>
                    <a:p>
                      <a:endParaRPr lang="en-US"/>
                    </a:p>
                  </a:txBody>
                  <a:tcPr/>
                </a:tc>
                <a:tc>
                  <a:txBody>
                    <a:bodyPr/>
                    <a:lstStyle/>
                    <a:p>
                      <a:pPr marL="0" marR="0">
                        <a:lnSpc>
                          <a:spcPct val="115000"/>
                        </a:lnSpc>
                        <a:spcBef>
                          <a:spcPts val="0"/>
                        </a:spcBef>
                        <a:spcAft>
                          <a:spcPts val="0"/>
                        </a:spcAft>
                      </a:pPr>
                      <a:r>
                        <a:rPr lang="en-US" sz="1000">
                          <a:latin typeface="Calibri"/>
                          <a:ea typeface="Calibri"/>
                          <a:cs typeface="Times New Roman"/>
                        </a:rPr>
                        <a:t>National Industrial  Policies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Yes, but illegal if  favoritism</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Calibri"/>
                          <a:ea typeface="Calibri"/>
                          <a:cs typeface="Times New Roman"/>
                        </a:rPr>
                        <a:t>Most major nations except the U.S.</a:t>
                      </a:r>
                    </a:p>
                  </a:txBody>
                  <a:tcPr marL="65340" marR="65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95"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368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401C04B-EE2B-4C72-ADDA-B4F15DA10E99}" type="slidenum">
              <a:rPr lang="en-US" altLang="en-US" sz="1200">
                <a:solidFill>
                  <a:srgbClr val="898989"/>
                </a:solidFill>
                <a:latin typeface="Calibri" pitchFamily="34" charset="0"/>
              </a:rPr>
              <a:pPr eaLnBrk="1" hangingPunct="1"/>
              <a:t>12</a:t>
            </a:fld>
            <a:endParaRPr lang="en-US" altLang="en-US" sz="1200">
              <a:solidFill>
                <a:srgbClr val="898989"/>
              </a:solidFill>
              <a:latin typeface="Calibri" pitchFamily="34" charset="0"/>
            </a:endParaRPr>
          </a:p>
        </p:txBody>
      </p:sp>
      <p:pic>
        <p:nvPicPr>
          <p:cNvPr id="36897" name="Picture 5"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4000" smtClean="0"/>
              <a:t>Restructuring the Economy to Serve Human Needs</a:t>
            </a:r>
          </a:p>
        </p:txBody>
      </p:sp>
      <p:sp>
        <p:nvSpPr>
          <p:cNvPr id="38915" name="Content Placeholder 2"/>
          <p:cNvSpPr>
            <a:spLocks noGrp="1"/>
          </p:cNvSpPr>
          <p:nvPr>
            <p:ph idx="1"/>
          </p:nvPr>
        </p:nvSpPr>
        <p:spPr/>
        <p:txBody>
          <a:bodyPr/>
          <a:lstStyle/>
          <a:p>
            <a:pPr eaLnBrk="1" hangingPunct="1">
              <a:lnSpc>
                <a:spcPct val="80000"/>
              </a:lnSpc>
            </a:pPr>
            <a:r>
              <a:rPr lang="en-US" altLang="en-US" sz="2700" smtClean="0"/>
              <a:t>The most important point that my CPEG colleagues and I seek to emphasize is that the US must also move to vastly expand, publicly provided, well paid and professionalized “human” service employment and provision, and eliminate and reduce economic incentives that lead to financial and low-end (non “human”) service sector job growth.  </a:t>
            </a:r>
          </a:p>
          <a:p>
            <a:pPr eaLnBrk="1" hangingPunct="1">
              <a:lnSpc>
                <a:spcPct val="80000"/>
              </a:lnSpc>
            </a:pPr>
            <a:r>
              <a:rPr lang="en-US" altLang="en-US" sz="2700" smtClean="0"/>
              <a:t>This goal, shared by other commentators such as Kuttner in </a:t>
            </a:r>
            <a:r>
              <a:rPr lang="en-US" altLang="en-US" sz="2700" i="1" smtClean="0"/>
              <a:t>Obama’s Challenge </a:t>
            </a:r>
            <a:r>
              <a:rPr lang="en-US" altLang="en-US" sz="2700" smtClean="0"/>
              <a:t>(2008), is at the core of our (independently arrived at) proposal: “A Permanent Jobs Program for the U.S.: Economic Restructuring to  Meet Human Needs” ( 2009 ), see: www.cpegonline.org</a:t>
            </a:r>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31783DF-A308-4D70-ADC7-8C57B296782D}" type="slidenum">
              <a:rPr lang="en-US" altLang="en-US" sz="1200">
                <a:solidFill>
                  <a:srgbClr val="898989"/>
                </a:solidFill>
                <a:latin typeface="Calibri" pitchFamily="34" charset="0"/>
              </a:rPr>
              <a:pPr eaLnBrk="1" hangingPunct="1"/>
              <a:t>13</a:t>
            </a:fld>
            <a:endParaRPr lang="en-US" altLang="en-US" sz="1200">
              <a:solidFill>
                <a:srgbClr val="898989"/>
              </a:solidFill>
              <a:latin typeface="Calibri" pitchFamily="34" charset="0"/>
            </a:endParaRPr>
          </a:p>
        </p:txBody>
      </p:sp>
      <p:pic>
        <p:nvPicPr>
          <p:cNvPr id="3891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304800"/>
            <a:ext cx="8229600" cy="381000"/>
          </a:xfrm>
        </p:spPr>
        <p:txBody>
          <a:bodyPr/>
          <a:lstStyle/>
          <a:p>
            <a:pPr eaLnBrk="1" hangingPunct="1"/>
            <a:r>
              <a:rPr lang="en-US" altLang="en-US" sz="2800" smtClean="0"/>
              <a:t>Toward a New Political Economy for the U.S.: Good Jobs</a:t>
            </a:r>
          </a:p>
        </p:txBody>
      </p:sp>
      <p:sp>
        <p:nvSpPr>
          <p:cNvPr id="40963" name="Content Placeholder 2"/>
          <p:cNvSpPr>
            <a:spLocks noGrp="1"/>
          </p:cNvSpPr>
          <p:nvPr>
            <p:ph idx="1"/>
          </p:nvPr>
        </p:nvSpPr>
        <p:spPr>
          <a:xfrm>
            <a:off x="457200" y="762000"/>
            <a:ext cx="8229600" cy="6096000"/>
          </a:xfrm>
        </p:spPr>
        <p:txBody>
          <a:bodyPr/>
          <a:lstStyle/>
          <a:p>
            <a:pPr marL="514350" indent="-514350" eaLnBrk="1" hangingPunct="1">
              <a:lnSpc>
                <a:spcPct val="80000"/>
              </a:lnSpc>
              <a:buFont typeface="Calibri" pitchFamily="34" charset="0"/>
              <a:buAutoNum type="arabicPeriod"/>
            </a:pPr>
            <a:r>
              <a:rPr lang="en-US" altLang="en-US" sz="2000" smtClean="0"/>
              <a:t>The U.S. economy has not been generating an adequate number of well paid jobs for many decades. </a:t>
            </a:r>
          </a:p>
          <a:p>
            <a:pPr marL="514350" indent="-514350" eaLnBrk="1" hangingPunct="1">
              <a:lnSpc>
                <a:spcPct val="80000"/>
              </a:lnSpc>
              <a:buFont typeface="Calibri" pitchFamily="34" charset="0"/>
              <a:buAutoNum type="arabicPeriod"/>
            </a:pPr>
            <a:r>
              <a:rPr lang="en-US" altLang="en-US" sz="2000" smtClean="0"/>
              <a:t>As manufacturing employment declines due to productivity increases and globalization of production, productive work will increasingly be in the service sector.  </a:t>
            </a:r>
          </a:p>
          <a:p>
            <a:pPr marL="514350" indent="-514350" eaLnBrk="1" hangingPunct="1">
              <a:lnSpc>
                <a:spcPct val="80000"/>
              </a:lnSpc>
              <a:buFont typeface="Calibri" pitchFamily="34" charset="0"/>
              <a:buAutoNum type="arabicPeriod"/>
            </a:pPr>
            <a:r>
              <a:rPr lang="en-US" altLang="en-US" sz="2000" smtClean="0"/>
              <a:t>Moreover, as for-profit service sector work, for example: in retail, and warehousing and distribution, also becomes more efficient, productive service sector work will increasingly be in largely publicly funded non-commodifiable areas like health care, education and human services, that are best provided through direct state provision or through non-profit providers funded directly or indirectly by the state. </a:t>
            </a:r>
          </a:p>
          <a:p>
            <a:pPr marL="514350" indent="-514350" eaLnBrk="1" hangingPunct="1">
              <a:lnSpc>
                <a:spcPct val="80000"/>
              </a:lnSpc>
              <a:buFont typeface="Calibri" pitchFamily="34" charset="0"/>
              <a:buAutoNum type="arabicPeriod"/>
            </a:pPr>
            <a:r>
              <a:rPr lang="en-US" altLang="en-US" sz="2000" smtClean="0"/>
              <a:t>This inevitable “socialization” of the economy requires a fundamental and long-term restructuring effort that must be led by major increases in progressive public taxing and spending that move the U.S. closer to a social democratic configuration like that of the most successful northern and western European advanced economies which typically have a much large share of their economies (up to 50%) tied to public funding. </a:t>
            </a:r>
          </a:p>
          <a:p>
            <a:pPr marL="514350" indent="-514350" eaLnBrk="1" hangingPunct="1">
              <a:lnSpc>
                <a:spcPct val="80000"/>
              </a:lnSpc>
              <a:buFont typeface="Calibri" pitchFamily="34" charset="0"/>
              <a:buAutoNum type="arabicPeriod"/>
            </a:pPr>
            <a:r>
              <a:rPr lang="en-US" altLang="en-US" sz="2000" smtClean="0"/>
              <a:t>In order to support a high quality education, health care, and human service, sector, these jobs must be professionalized and well paid.  As these jobs will inevitably make up an increasing share of all jobs they need to be good jobs if we are to sustain an equitable and vibrant economy. </a:t>
            </a:r>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62D22C7-A6F0-4A36-93DE-C27478CB494E}" type="slidenum">
              <a:rPr lang="en-US" altLang="en-US" sz="1200">
                <a:solidFill>
                  <a:srgbClr val="898989"/>
                </a:solidFill>
                <a:latin typeface="Calibri" pitchFamily="34" charset="0"/>
              </a:rPr>
              <a:pPr eaLnBrk="1" hangingPunct="1"/>
              <a:t>14</a:t>
            </a:fld>
            <a:endParaRPr lang="en-US" altLang="en-US" sz="1200">
              <a:solidFill>
                <a:srgbClr val="898989"/>
              </a:solidFill>
              <a:latin typeface="Calibri" pitchFamily="34" charset="0"/>
            </a:endParaRPr>
          </a:p>
        </p:txBody>
      </p:sp>
      <p:pic>
        <p:nvPicPr>
          <p:cNvPr id="40965"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z="2800" smtClean="0"/>
              <a:t>Toward a New Political Economy for the U.S.: Trade and Industrial Policy</a:t>
            </a:r>
          </a:p>
        </p:txBody>
      </p:sp>
      <p:sp>
        <p:nvSpPr>
          <p:cNvPr id="43011" name="Content Placeholder 2"/>
          <p:cNvSpPr>
            <a:spLocks noGrp="1"/>
          </p:cNvSpPr>
          <p:nvPr>
            <p:ph idx="1"/>
          </p:nvPr>
        </p:nvSpPr>
        <p:spPr>
          <a:xfrm>
            <a:off x="457200" y="1447800"/>
            <a:ext cx="8229600" cy="5029200"/>
          </a:xfrm>
        </p:spPr>
        <p:txBody>
          <a:bodyPr/>
          <a:lstStyle/>
          <a:p>
            <a:pPr marL="514350" indent="-514350" eaLnBrk="1" hangingPunct="1">
              <a:lnSpc>
                <a:spcPct val="80000"/>
              </a:lnSpc>
              <a:buFont typeface="Arial" charset="0"/>
              <a:buNone/>
            </a:pPr>
            <a:r>
              <a:rPr lang="en-US" altLang="en-US" sz="1800" smtClean="0"/>
              <a:t>6.	The growth of a large and productive public services economy must be complemented by an internationally competitive export sector that will allow the U.S. to finance necessary imports. Without a viable export sector, public service sector growth will lead to a large increase in the already unsustainable trade deficit that the U.S. has been running since the 1970’s. </a:t>
            </a:r>
          </a:p>
          <a:p>
            <a:pPr marL="514350" indent="-514350" eaLnBrk="1" hangingPunct="1">
              <a:lnSpc>
                <a:spcPct val="80000"/>
              </a:lnSpc>
              <a:buFont typeface="Arial" charset="0"/>
              <a:buAutoNum type="arabicPeriod" startAt="7"/>
            </a:pPr>
            <a:r>
              <a:rPr lang="en-US" altLang="en-US" sz="1800" smtClean="0"/>
              <a:t>In the foreseeable future a large share of exports will be tradable goods (as opposed to services), i.e. manufacturing exports. Thus, in order to sustain an advanced public sector service economy, we will need to be able to produce an adequate output of high-valued added and competitive manufactured tradable goods like those of Denmark, Sweden, or Germany so as to support our imports.</a:t>
            </a:r>
          </a:p>
          <a:p>
            <a:pPr marL="514350" indent="-514350" eaLnBrk="1" hangingPunct="1">
              <a:lnSpc>
                <a:spcPct val="80000"/>
              </a:lnSpc>
              <a:buFont typeface="Arial" charset="0"/>
              <a:buAutoNum type="arabicPeriod" startAt="7"/>
            </a:pPr>
            <a:r>
              <a:rPr lang="en-US" altLang="en-US" sz="1800" smtClean="0"/>
              <a:t>We need to reinvigorate U.S. manufacturing sector so that it regains the ability to sustain necessary imports for an advanced economy. This suggests that in the short-term we need to increase manufacturing employment that has dropped by almost 50% in the last two decades from a full-time equivalent employment share 19.1% in 1987 to 10.3% in 2008 according to the BEA.  </a:t>
            </a:r>
          </a:p>
          <a:p>
            <a:pPr marL="514350" indent="-514350" eaLnBrk="1" hangingPunct="1">
              <a:lnSpc>
                <a:spcPct val="80000"/>
              </a:lnSpc>
              <a:buFont typeface="Arial" charset="0"/>
              <a:buAutoNum type="arabicPeriod" startAt="7"/>
            </a:pPr>
            <a:r>
              <a:rPr lang="en-US" altLang="en-US" sz="1800" smtClean="0"/>
              <a:t>None of this necessary long-term restructuring can occur without large scale, and radical, public policy efforts. In the following we outline a proposed set of public policies that would begin to move the U.S. economy toward a sustainable and prosperous future.  </a:t>
            </a:r>
          </a:p>
          <a:p>
            <a:pPr marL="514350" indent="-514350" eaLnBrk="1" hangingPunct="1">
              <a:lnSpc>
                <a:spcPct val="80000"/>
              </a:lnSpc>
              <a:buFont typeface="Arial" charset="0"/>
              <a:buNone/>
            </a:pPr>
            <a:endParaRPr lang="en-US" altLang="en-US" sz="1800" smtClean="0"/>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D9C0493-0611-4253-9A4B-897C30FF8582}" type="slidenum">
              <a:rPr lang="en-US" altLang="en-US" sz="1200">
                <a:solidFill>
                  <a:srgbClr val="898989"/>
                </a:solidFill>
                <a:latin typeface="Calibri" pitchFamily="34" charset="0"/>
              </a:rPr>
              <a:pPr eaLnBrk="1" hangingPunct="1"/>
              <a:t>15</a:t>
            </a:fld>
            <a:endParaRPr lang="en-US" altLang="en-US" sz="1200">
              <a:solidFill>
                <a:srgbClr val="898989"/>
              </a:solidFill>
              <a:latin typeface="Calibri" pitchFamily="34" charset="0"/>
            </a:endParaRPr>
          </a:p>
        </p:txBody>
      </p:sp>
      <p:pic>
        <p:nvPicPr>
          <p:cNvPr id="43013"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z="3600" smtClean="0"/>
              <a:t>Policies Necessary to Accomplish These  Goals</a:t>
            </a:r>
          </a:p>
        </p:txBody>
      </p:sp>
      <p:sp>
        <p:nvSpPr>
          <p:cNvPr id="45059" name="Content Placeholder 2"/>
          <p:cNvSpPr>
            <a:spLocks noGrp="1"/>
          </p:cNvSpPr>
          <p:nvPr>
            <p:ph idx="1"/>
          </p:nvPr>
        </p:nvSpPr>
        <p:spPr/>
        <p:txBody>
          <a:bodyPr/>
          <a:lstStyle/>
          <a:p>
            <a:pPr marL="514350" indent="-514350" eaLnBrk="1" hangingPunct="1">
              <a:lnSpc>
                <a:spcPct val="80000"/>
              </a:lnSpc>
              <a:buFont typeface="Arial" charset="0"/>
              <a:buNone/>
            </a:pPr>
            <a:r>
              <a:rPr lang="en-US" altLang="en-US" sz="2500" smtClean="0"/>
              <a:t>A)	A large scale and permanent federal </a:t>
            </a:r>
            <a:r>
              <a:rPr lang="en-US" altLang="en-US" sz="2500" i="1" smtClean="0"/>
              <a:t>jobs program</a:t>
            </a:r>
          </a:p>
          <a:p>
            <a:pPr marL="514350" indent="-514350" eaLnBrk="1" hangingPunct="1">
              <a:lnSpc>
                <a:spcPct val="80000"/>
              </a:lnSpc>
              <a:buFont typeface="Calibri" pitchFamily="34" charset="0"/>
              <a:buAutoNum type="arabicParenR"/>
            </a:pPr>
            <a:endParaRPr lang="en-US" altLang="en-US" sz="2500" smtClean="0"/>
          </a:p>
          <a:p>
            <a:pPr marL="514350" indent="-514350" eaLnBrk="1" hangingPunct="1">
              <a:lnSpc>
                <a:spcPct val="80000"/>
              </a:lnSpc>
              <a:buFont typeface="Arial" charset="0"/>
              <a:buNone/>
            </a:pPr>
            <a:r>
              <a:rPr lang="en-US" altLang="en-US" sz="2500" smtClean="0"/>
              <a:t>B)	A </a:t>
            </a:r>
            <a:r>
              <a:rPr lang="en-US" altLang="en-US" sz="2500" i="1" smtClean="0"/>
              <a:t>trade policy</a:t>
            </a:r>
            <a:r>
              <a:rPr lang="en-US" altLang="en-US" sz="2500" smtClean="0"/>
              <a:t> that openly breaks with the fundamentally misguided and historically and mathematically erroneous “free trade” doctrine of the last half century. </a:t>
            </a:r>
          </a:p>
          <a:p>
            <a:pPr marL="514350" indent="-514350" eaLnBrk="1" hangingPunct="1">
              <a:lnSpc>
                <a:spcPct val="80000"/>
              </a:lnSpc>
              <a:buFont typeface="Calibri" pitchFamily="34" charset="0"/>
              <a:buAutoNum type="arabicParenR"/>
            </a:pPr>
            <a:endParaRPr lang="en-US" altLang="en-US" sz="2500" smtClean="0"/>
          </a:p>
          <a:p>
            <a:pPr marL="514350" indent="-514350" eaLnBrk="1" hangingPunct="1">
              <a:lnSpc>
                <a:spcPct val="80000"/>
              </a:lnSpc>
              <a:buFont typeface="Arial" charset="0"/>
              <a:buNone/>
            </a:pPr>
            <a:r>
              <a:rPr lang="en-US" altLang="en-US" sz="2500" smtClean="0"/>
              <a:t>C)	A complementary </a:t>
            </a:r>
            <a:r>
              <a:rPr lang="en-US" altLang="en-US" sz="2500" i="1" smtClean="0"/>
              <a:t>industrial policy</a:t>
            </a:r>
            <a:r>
              <a:rPr lang="en-US" altLang="en-US" sz="2500" smtClean="0"/>
              <a:t> that recognizes the “Evolutionary Economics” or Schumpeterian imperative of continuously generating, and maintaining as long as possible, a sufficient number of  “Retainable Industries” adequate to balance necessary imports to sustain an advanced economy. </a:t>
            </a:r>
          </a:p>
          <a:p>
            <a:pPr marL="514350" indent="-514350" eaLnBrk="1" hangingPunct="1">
              <a:lnSpc>
                <a:spcPct val="80000"/>
              </a:lnSpc>
              <a:buFont typeface="Arial" charset="0"/>
              <a:buNone/>
            </a:pPr>
            <a:r>
              <a:rPr lang="en-US" altLang="en-US" sz="2500" smtClean="0"/>
              <a:t> </a:t>
            </a:r>
          </a:p>
          <a:p>
            <a:pPr marL="514350" indent="-514350" eaLnBrk="1" hangingPunct="1">
              <a:lnSpc>
                <a:spcPct val="80000"/>
              </a:lnSpc>
            </a:pPr>
            <a:endParaRPr lang="en-US" altLang="en-US" sz="2500" smtClean="0"/>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3239FBDD-E0DC-4616-9F6C-60AC61916BBD}" type="slidenum">
              <a:rPr lang="en-US" altLang="en-US" sz="1200">
                <a:solidFill>
                  <a:srgbClr val="898989"/>
                </a:solidFill>
                <a:latin typeface="Calibri" pitchFamily="34" charset="0"/>
              </a:rPr>
              <a:pPr eaLnBrk="1" hangingPunct="1"/>
              <a:t>16</a:t>
            </a:fld>
            <a:endParaRPr lang="en-US" altLang="en-US" sz="1200">
              <a:solidFill>
                <a:srgbClr val="898989"/>
              </a:solidFill>
              <a:latin typeface="Calibri" pitchFamily="34" charset="0"/>
            </a:endParaRPr>
          </a:p>
        </p:txBody>
      </p:sp>
      <p:pic>
        <p:nvPicPr>
          <p:cNvPr id="45061"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z="3200" b="1" smtClean="0"/>
              <a:t>A) A Permanent Jobs Program for the U.S.: Economic Restructuring to Meet Human Needs  </a:t>
            </a:r>
            <a:r>
              <a:rPr lang="en-US" altLang="en-US" sz="3200" smtClean="0"/>
              <a:t/>
            </a:r>
            <a:br>
              <a:rPr lang="en-US" altLang="en-US" sz="3200" smtClean="0"/>
            </a:br>
            <a:endParaRPr lang="en-US" altLang="en-US" sz="3200" smtClean="0"/>
          </a:p>
        </p:txBody>
      </p:sp>
      <p:sp>
        <p:nvSpPr>
          <p:cNvPr id="47107" name="Content Placeholder 2"/>
          <p:cNvSpPr>
            <a:spLocks noGrp="1"/>
          </p:cNvSpPr>
          <p:nvPr>
            <p:ph idx="1"/>
          </p:nvPr>
        </p:nvSpPr>
        <p:spPr>
          <a:xfrm>
            <a:off x="457200" y="1295400"/>
            <a:ext cx="8229600" cy="4830763"/>
          </a:xfrm>
        </p:spPr>
        <p:txBody>
          <a:bodyPr/>
          <a:lstStyle/>
          <a:p>
            <a:pPr eaLnBrk="1" hangingPunct="1">
              <a:lnSpc>
                <a:spcPct val="80000"/>
              </a:lnSpc>
            </a:pPr>
            <a:r>
              <a:rPr lang="en-US" altLang="en-US" sz="2000" smtClean="0"/>
              <a:t>In the following I outline a permanent federal jobs program that has been proposed by the Chicago Political Economy Group since the beginning of the current recession (CPEG, 2009).  Details of the full program including funding and taxing estimates can be accessed at </a:t>
            </a:r>
            <a:r>
              <a:rPr lang="en-US" altLang="en-US" sz="2000" u="sng" smtClean="0">
                <a:hlinkClick r:id="rId3"/>
              </a:rPr>
              <a:t>www.cpegonline.org</a:t>
            </a:r>
            <a:r>
              <a:rPr lang="en-US" altLang="en-US" sz="2000" smtClean="0"/>
              <a:t>. </a:t>
            </a:r>
          </a:p>
          <a:p>
            <a:pPr eaLnBrk="1" hangingPunct="1">
              <a:lnSpc>
                <a:spcPct val="80000"/>
              </a:lnSpc>
              <a:buFont typeface="Arial" charset="0"/>
              <a:buNone/>
            </a:pPr>
            <a:r>
              <a:rPr lang="en-US" altLang="en-US" sz="2000" smtClean="0"/>
              <a:t> </a:t>
            </a:r>
          </a:p>
          <a:p>
            <a:pPr eaLnBrk="1" hangingPunct="1">
              <a:lnSpc>
                <a:spcPct val="80000"/>
              </a:lnSpc>
            </a:pPr>
            <a:r>
              <a:rPr lang="en-US" altLang="en-US" sz="2000" smtClean="0"/>
              <a:t>The program proposes that the federal government support the creation of 3.5 million new high quality jobs each year for five years in three broad areas: </a:t>
            </a:r>
          </a:p>
          <a:p>
            <a:pPr eaLnBrk="1" hangingPunct="1">
              <a:lnSpc>
                <a:spcPct val="80000"/>
              </a:lnSpc>
              <a:buFont typeface="Arial" charset="0"/>
              <a:buNone/>
            </a:pPr>
            <a:endParaRPr lang="en-US" altLang="en-US" sz="2000" smtClean="0"/>
          </a:p>
          <a:p>
            <a:pPr eaLnBrk="1" hangingPunct="1">
              <a:lnSpc>
                <a:spcPct val="80000"/>
              </a:lnSpc>
              <a:buFont typeface="Calibri" pitchFamily="34" charset="0"/>
              <a:buAutoNum type="arabicParenR"/>
            </a:pPr>
            <a:r>
              <a:rPr lang="en-US" altLang="en-US" sz="2000" smtClean="0"/>
              <a:t>Investment in </a:t>
            </a:r>
            <a:r>
              <a:rPr lang="en-US" altLang="en-US" sz="2000" i="1" smtClean="0"/>
              <a:t>public infrastructure</a:t>
            </a:r>
            <a:r>
              <a:rPr lang="en-US" altLang="en-US" sz="2000" smtClean="0"/>
              <a:t> such as transportation, educational and health care facilities, and parks;</a:t>
            </a:r>
          </a:p>
          <a:p>
            <a:pPr eaLnBrk="1" hangingPunct="1">
              <a:lnSpc>
                <a:spcPct val="80000"/>
              </a:lnSpc>
              <a:buFont typeface="Calibri" pitchFamily="34" charset="0"/>
              <a:buAutoNum type="arabicParenR"/>
            </a:pPr>
            <a:r>
              <a:rPr lang="en-US" altLang="en-US" sz="2000" smtClean="0"/>
              <a:t>Current </a:t>
            </a:r>
            <a:r>
              <a:rPr lang="en-US" altLang="en-US" sz="2000" i="1" smtClean="0"/>
              <a:t>social services</a:t>
            </a:r>
            <a:r>
              <a:rPr lang="en-US" altLang="en-US" sz="2000" smtClean="0"/>
              <a:t>, including a major upgrading of pay and working conditions of human service jobs such as those in child, elder and health care; </a:t>
            </a:r>
          </a:p>
          <a:p>
            <a:pPr eaLnBrk="1" hangingPunct="1">
              <a:lnSpc>
                <a:spcPct val="80000"/>
              </a:lnSpc>
              <a:buFont typeface="Calibri" pitchFamily="34" charset="0"/>
              <a:buAutoNum type="arabicParenR"/>
            </a:pPr>
            <a:r>
              <a:rPr lang="en-US" altLang="en-US" sz="2000" smtClean="0"/>
              <a:t>Industries of the future, particularly the areas of energy, agriculture, and other broadly defined </a:t>
            </a:r>
            <a:r>
              <a:rPr lang="en-US" altLang="en-US" sz="2000" i="1" smtClean="0"/>
              <a:t>“green” technologies</a:t>
            </a:r>
            <a:r>
              <a:rPr lang="en-US" altLang="en-US" sz="2000" smtClean="0"/>
              <a:t>. </a:t>
            </a:r>
          </a:p>
          <a:p>
            <a:pPr eaLnBrk="1" hangingPunct="1">
              <a:lnSpc>
                <a:spcPct val="80000"/>
              </a:lnSpc>
              <a:buFont typeface="Arial" charset="0"/>
              <a:buNone/>
            </a:pPr>
            <a:endParaRPr lang="en-US" altLang="en-US" sz="2000" smtClean="0"/>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5A8E4F4-2CAD-4C3E-9493-9E70AA33C8CB}" type="slidenum">
              <a:rPr lang="en-US" altLang="en-US" sz="1200">
                <a:solidFill>
                  <a:srgbClr val="898989"/>
                </a:solidFill>
                <a:latin typeface="Calibri" pitchFamily="34" charset="0"/>
              </a:rPr>
              <a:pPr eaLnBrk="1" hangingPunct="1"/>
              <a:t>17</a:t>
            </a:fld>
            <a:endParaRPr lang="en-US" altLang="en-US" sz="1200">
              <a:solidFill>
                <a:srgbClr val="898989"/>
              </a:solidFill>
              <a:latin typeface="Calibri" pitchFamily="34" charset="0"/>
            </a:endParaRPr>
          </a:p>
        </p:txBody>
      </p:sp>
      <p:pic>
        <p:nvPicPr>
          <p:cNvPr id="47109" name="Picture 4" descr="cpeg1.bmp"/>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mtClean="0"/>
              <a:t>Type of Jobs and Cost Estimates</a:t>
            </a:r>
          </a:p>
        </p:txBody>
      </p:sp>
      <p:sp>
        <p:nvSpPr>
          <p:cNvPr id="49155" name="Content Placeholder 2"/>
          <p:cNvSpPr>
            <a:spLocks noGrp="1"/>
          </p:cNvSpPr>
          <p:nvPr>
            <p:ph idx="1"/>
          </p:nvPr>
        </p:nvSpPr>
        <p:spPr>
          <a:xfrm>
            <a:off x="457200" y="1524000"/>
            <a:ext cx="8229600" cy="4876800"/>
          </a:xfrm>
        </p:spPr>
        <p:txBody>
          <a:bodyPr/>
          <a:lstStyle/>
          <a:p>
            <a:pPr eaLnBrk="1" hangingPunct="1">
              <a:lnSpc>
                <a:spcPct val="80000"/>
              </a:lnSpc>
            </a:pPr>
            <a:r>
              <a:rPr lang="en-US" altLang="en-US" sz="2200" smtClean="0"/>
              <a:t>The jobs that the program creates and supports are necessary jobs for economic and social development of the U.S. economy. These are not short term stop gap or make work jobs.</a:t>
            </a:r>
          </a:p>
          <a:p>
            <a:pPr eaLnBrk="1" hangingPunct="1">
              <a:lnSpc>
                <a:spcPct val="80000"/>
              </a:lnSpc>
            </a:pPr>
            <a:r>
              <a:rPr lang="en-US" altLang="en-US" sz="2200" smtClean="0"/>
              <a:t>Therefore they should pay good wages equal to the median wage today.  This is $18/hr or $37,440 per year.  Including short-term training wages and supervisory wages, we estimate a cost of $173.5 billion for each cohort so that by the fifth year of the program, assuming no further need for Keynesian stimulus through deficit financing, the cost would be $867.5 billion. </a:t>
            </a:r>
          </a:p>
          <a:p>
            <a:pPr eaLnBrk="1" hangingPunct="1">
              <a:lnSpc>
                <a:spcPct val="80000"/>
              </a:lnSpc>
            </a:pPr>
            <a:r>
              <a:rPr lang="en-US" altLang="en-US" sz="2200" smtClean="0"/>
              <a:t>Workers in these jobs should have the same rights as others, including the right to assert increased control over their work place by associating together into unions, taking advantage of the opportunity offered by the Employee Free Choice Act.  </a:t>
            </a: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6E7B888-B227-4719-BF8D-78EF3D19B9AF}" type="slidenum">
              <a:rPr lang="en-US" altLang="en-US" sz="1200">
                <a:solidFill>
                  <a:srgbClr val="898989"/>
                </a:solidFill>
                <a:latin typeface="Calibri" pitchFamily="34" charset="0"/>
              </a:rPr>
              <a:pPr eaLnBrk="1" hangingPunct="1"/>
              <a:t>18</a:t>
            </a:fld>
            <a:endParaRPr lang="en-US" altLang="en-US" sz="1200">
              <a:solidFill>
                <a:srgbClr val="898989"/>
              </a:solidFill>
              <a:latin typeface="Calibri" pitchFamily="34" charset="0"/>
            </a:endParaRPr>
          </a:p>
        </p:txBody>
      </p:sp>
      <p:pic>
        <p:nvPicPr>
          <p:cNvPr id="4915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sz="4000" smtClean="0"/>
              <a:t>A Transactions Tax can be a Major Source of Financing for Jobs Program</a:t>
            </a:r>
          </a:p>
        </p:txBody>
      </p:sp>
      <p:sp>
        <p:nvSpPr>
          <p:cNvPr id="51203" name="Content Placeholder 2"/>
          <p:cNvSpPr>
            <a:spLocks noGrp="1"/>
          </p:cNvSpPr>
          <p:nvPr>
            <p:ph idx="1"/>
          </p:nvPr>
        </p:nvSpPr>
        <p:spPr/>
        <p:txBody>
          <a:bodyPr/>
          <a:lstStyle/>
          <a:p>
            <a:pPr eaLnBrk="1" hangingPunct="1">
              <a:lnSpc>
                <a:spcPct val="80000"/>
              </a:lnSpc>
            </a:pPr>
            <a:r>
              <a:rPr lang="en-US" altLang="en-US" sz="2000" smtClean="0"/>
              <a:t>We propose to finance these jobs largely through </a:t>
            </a:r>
            <a:r>
              <a:rPr lang="en-US" altLang="en-US" sz="2000" i="1" smtClean="0"/>
              <a:t>taxes on financial transactions.</a:t>
            </a:r>
            <a:endParaRPr lang="en-US" altLang="en-US" sz="2000" smtClean="0"/>
          </a:p>
          <a:p>
            <a:pPr eaLnBrk="1" hangingPunct="1">
              <a:lnSpc>
                <a:spcPct val="80000"/>
              </a:lnSpc>
            </a:pPr>
            <a:r>
              <a:rPr lang="en-US" altLang="en-US" sz="2000" smtClean="0"/>
              <a:t>In 1996 the World Bank estimated that world wide such a tax would raise $3.25 billion/day or $832 B annually.  In the U.S. in 2008, using only stock transactions on registered exchanges, the tax would have generated  (for one side only, if both buyer and seller pay the amount doubles) $175.2 billion. When transactions in various derivative markets and the off-exchange bond market are included, the revenues generated, even discounting for the likely reduction in trading, would be sufficient to finance most if not all of our jobs program. An estimate of $600 billion does not seem unreasonable for a 0.25% tax on both buyers and sellers.  </a:t>
            </a:r>
          </a:p>
          <a:p>
            <a:pPr eaLnBrk="1" hangingPunct="1">
              <a:lnSpc>
                <a:spcPct val="80000"/>
              </a:lnSpc>
            </a:pPr>
            <a:r>
              <a:rPr lang="en-US" altLang="en-US" sz="2000" smtClean="0"/>
              <a:t>Many of these incomes and much of this wealth have come from employment in trading, regulatory arbitrage or other activities carried on within the finance industry.  Therefore, of these taxes can be seen as a modest down payment on what the financial sector owes the rest of us in return for the decision to rescue companies and individuals who led the country into the great recession.  </a:t>
            </a:r>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E4375CF-D01B-40FC-B62C-DD4304424099}" type="slidenum">
              <a:rPr lang="en-US" altLang="en-US" sz="1200">
                <a:solidFill>
                  <a:srgbClr val="898989"/>
                </a:solidFill>
                <a:latin typeface="Calibri" pitchFamily="34" charset="0"/>
              </a:rPr>
              <a:pPr eaLnBrk="1" hangingPunct="1"/>
              <a:t>19</a:t>
            </a:fld>
            <a:endParaRPr lang="en-US" altLang="en-US" sz="1200">
              <a:solidFill>
                <a:srgbClr val="898989"/>
              </a:solidFill>
              <a:latin typeface="Calibri" pitchFamily="34" charset="0"/>
            </a:endParaRPr>
          </a:p>
        </p:txBody>
      </p:sp>
      <p:pic>
        <p:nvPicPr>
          <p:cNvPr id="51205"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eaLnBrk="1" hangingPunct="1"/>
            <a:r>
              <a:rPr lang="en-US" altLang="en-US" sz="3600" b="1" smtClean="0"/>
              <a:t>What is the purpose of an economy?  </a:t>
            </a:r>
            <a:r>
              <a:rPr lang="en-US" altLang="en-US" sz="3600" smtClean="0"/>
              <a:t/>
            </a:r>
            <a:br>
              <a:rPr lang="en-US" altLang="en-US" sz="3600" smtClean="0"/>
            </a:br>
            <a:endParaRPr lang="en-US" altLang="en-US" sz="3600" smtClean="0"/>
          </a:p>
        </p:txBody>
      </p:sp>
      <p:sp>
        <p:nvSpPr>
          <p:cNvPr id="16387" name="Content Placeholder 2"/>
          <p:cNvSpPr>
            <a:spLocks noGrp="1"/>
          </p:cNvSpPr>
          <p:nvPr>
            <p:ph idx="1"/>
          </p:nvPr>
        </p:nvSpPr>
        <p:spPr>
          <a:xfrm>
            <a:off x="457200" y="1295400"/>
            <a:ext cx="8229600" cy="4800600"/>
          </a:xfrm>
        </p:spPr>
        <p:txBody>
          <a:bodyPr/>
          <a:lstStyle/>
          <a:p>
            <a:pPr eaLnBrk="1" hangingPunct="1">
              <a:lnSpc>
                <a:spcPct val="80000"/>
              </a:lnSpc>
            </a:pPr>
            <a:r>
              <a:rPr lang="en-US" altLang="en-US" sz="2200" smtClean="0"/>
              <a:t>The economy should allow us to </a:t>
            </a:r>
            <a:r>
              <a:rPr lang="en-US" altLang="en-US" sz="2200" i="1" smtClean="0"/>
              <a:t>enhance</a:t>
            </a:r>
            <a:r>
              <a:rPr lang="en-US" altLang="en-US" sz="2200" smtClean="0"/>
              <a:t> our lives, liberty, and pursuit of happiness, in line with continuous advances in science, technology, and organizational, capabilities, subject to natural limits.</a:t>
            </a:r>
          </a:p>
          <a:p>
            <a:pPr eaLnBrk="1" hangingPunct="1">
              <a:lnSpc>
                <a:spcPct val="80000"/>
              </a:lnSpc>
            </a:pPr>
            <a:r>
              <a:rPr lang="en-US" altLang="en-US" sz="2200" smtClean="0"/>
              <a:t> We expect this growth in human ingenuity to increase benefits for all at rate that reflects these improvements. </a:t>
            </a:r>
          </a:p>
          <a:p>
            <a:pPr eaLnBrk="1" hangingPunct="1">
              <a:lnSpc>
                <a:spcPct val="80000"/>
              </a:lnSpc>
            </a:pPr>
            <a:r>
              <a:rPr lang="en-US" altLang="en-US" sz="2200" smtClean="0"/>
              <a:t>The ultimate purpose of the economy is </a:t>
            </a:r>
            <a:r>
              <a:rPr lang="en-US" altLang="en-US" sz="2200" i="1" smtClean="0"/>
              <a:t>not</a:t>
            </a:r>
            <a:r>
              <a:rPr lang="en-US" altLang="en-US" sz="2200" smtClean="0"/>
              <a:t> to generate revenue or wealth for the few, or even for the many, </a:t>
            </a:r>
            <a:r>
              <a:rPr lang="en-US" altLang="en-US" sz="2200" i="1" smtClean="0"/>
              <a:t>not</a:t>
            </a:r>
            <a:r>
              <a:rPr lang="en-US" altLang="en-US" sz="2200" smtClean="0"/>
              <a:t> to increase GDP growth at the highest possible rate, and </a:t>
            </a:r>
            <a:r>
              <a:rPr lang="en-US" altLang="en-US" sz="2200" i="1" smtClean="0"/>
              <a:t>not</a:t>
            </a:r>
            <a:r>
              <a:rPr lang="en-US" altLang="en-US" sz="2200" smtClean="0"/>
              <a:t> to maximize present consumption. </a:t>
            </a:r>
          </a:p>
          <a:p>
            <a:pPr eaLnBrk="1" hangingPunct="1">
              <a:lnSpc>
                <a:spcPct val="80000"/>
              </a:lnSpc>
            </a:pPr>
            <a:r>
              <a:rPr lang="en-US" altLang="en-US" sz="2200" smtClean="0"/>
              <a:t>And the goal is not just to enhance life liberty and the pursuit of happiness in </a:t>
            </a:r>
            <a:r>
              <a:rPr lang="en-US" altLang="en-US" sz="2200" i="1" smtClean="0"/>
              <a:t>consuming or using</a:t>
            </a:r>
            <a:r>
              <a:rPr lang="en-US" altLang="en-US" sz="2200" smtClean="0"/>
              <a:t> these goods and services, it is also to further human dignity, empowerment, sense of purpose and community, as much as possible </a:t>
            </a:r>
            <a:r>
              <a:rPr lang="en-US" altLang="en-US" sz="2200" i="1" smtClean="0"/>
              <a:t>in the process of producing</a:t>
            </a:r>
            <a:r>
              <a:rPr lang="en-US" altLang="en-US" sz="2200" smtClean="0"/>
              <a:t> these goods and services.  </a:t>
            </a:r>
          </a:p>
          <a:p>
            <a:pPr eaLnBrk="1" hangingPunct="1">
              <a:lnSpc>
                <a:spcPct val="80000"/>
              </a:lnSpc>
            </a:pPr>
            <a:endParaRPr lang="en-US" altLang="en-US" sz="2200" smtClean="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BC569B9-7EA3-4105-979B-6F281EEA8BEC}" type="slidenum">
              <a:rPr lang="en-US" altLang="en-US" sz="1200">
                <a:solidFill>
                  <a:srgbClr val="898989"/>
                </a:solidFill>
                <a:latin typeface="Calibri" pitchFamily="34" charset="0"/>
              </a:rPr>
              <a:pPr eaLnBrk="1" hangingPunct="1"/>
              <a:t>2</a:t>
            </a:fld>
            <a:endParaRPr lang="en-US" altLang="en-US" sz="1200">
              <a:solidFill>
                <a:srgbClr val="898989"/>
              </a:solidFill>
              <a:latin typeface="Calibri" pitchFamily="34" charset="0"/>
            </a:endParaRPr>
          </a:p>
        </p:txBody>
      </p:sp>
      <p:pic>
        <p:nvPicPr>
          <p:cNvPr id="16389" name="Picture 6"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3600" smtClean="0"/>
              <a:t>Economic Policy Institute “American Jobs Plan” (Dec 2009)</a:t>
            </a:r>
          </a:p>
        </p:txBody>
      </p:sp>
      <p:sp>
        <p:nvSpPr>
          <p:cNvPr id="53251" name="Content Placeholder 2"/>
          <p:cNvSpPr>
            <a:spLocks noGrp="1"/>
          </p:cNvSpPr>
          <p:nvPr>
            <p:ph idx="1"/>
          </p:nvPr>
        </p:nvSpPr>
        <p:spPr/>
        <p:txBody>
          <a:bodyPr/>
          <a:lstStyle/>
          <a:p>
            <a:pPr eaLnBrk="1" hangingPunct="1">
              <a:lnSpc>
                <a:spcPct val="80000"/>
              </a:lnSpc>
            </a:pPr>
            <a:r>
              <a:rPr lang="en-US" altLang="en-US" sz="2000" smtClean="0"/>
              <a:t>The EPI proposal is significantly smaller and of shorter duration than the CPEG proposal.  </a:t>
            </a:r>
          </a:p>
          <a:p>
            <a:pPr eaLnBrk="1" hangingPunct="1">
              <a:lnSpc>
                <a:spcPct val="80000"/>
              </a:lnSpc>
            </a:pPr>
            <a:r>
              <a:rPr lang="en-US" altLang="en-US" sz="2000" smtClean="0"/>
              <a:t>EPI proposes the creation of 4.6 to 6 million jobs over a three year period at a first year cost of $ 400 B. </a:t>
            </a:r>
          </a:p>
          <a:p>
            <a:pPr eaLnBrk="1" hangingPunct="1">
              <a:lnSpc>
                <a:spcPct val="80000"/>
              </a:lnSpc>
            </a:pPr>
            <a:r>
              <a:rPr lang="en-US" altLang="en-US" sz="2000" smtClean="0"/>
              <a:t>EPI proposes a financial transactions tax of 0.5% that would take affect three years after the implementation of jobs program and continue for 10 years. Based on a 2002, EPI estimates that this would raise $113 – $226 billion.</a:t>
            </a:r>
          </a:p>
          <a:p>
            <a:pPr eaLnBrk="1" hangingPunct="1">
              <a:lnSpc>
                <a:spcPct val="80000"/>
              </a:lnSpc>
            </a:pPr>
            <a:r>
              <a:rPr lang="en-US" altLang="en-US" sz="2000" smtClean="0"/>
              <a:t> Roughly 2 million of these jobs are tied to expanded safety net funding and federal assistance to state government (EPI, 2009, p. 22). These are both laudable and necessary goals but the jobs created would be temporary, as would be the 239,000 tied to school modernization.  </a:t>
            </a:r>
          </a:p>
          <a:p>
            <a:pPr eaLnBrk="1" hangingPunct="1">
              <a:lnSpc>
                <a:spcPct val="80000"/>
              </a:lnSpc>
            </a:pPr>
            <a:r>
              <a:rPr lang="en-US" altLang="en-US" sz="2000" smtClean="0"/>
              <a:t>These leaves about 2.4 to 3.8 million direct public service jobs and jobs created by the “job creation tax credit” whose duration may, or may not be long-term. </a:t>
            </a:r>
          </a:p>
          <a:p>
            <a:pPr eaLnBrk="1" hangingPunct="1">
              <a:lnSpc>
                <a:spcPct val="80000"/>
              </a:lnSpc>
            </a:pPr>
            <a:r>
              <a:rPr lang="en-US" altLang="en-US" sz="2000" smtClean="0"/>
              <a:t>EPI does not address wages, benefits, or working conditions for these jobs.</a:t>
            </a:r>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34BC35F-A8F7-4254-AE77-5F61B47093D1}" type="slidenum">
              <a:rPr lang="en-US" altLang="en-US" sz="1200">
                <a:solidFill>
                  <a:srgbClr val="898989"/>
                </a:solidFill>
                <a:latin typeface="Calibri" pitchFamily="34" charset="0"/>
              </a:rPr>
              <a:pPr eaLnBrk="1" hangingPunct="1"/>
              <a:t>20</a:t>
            </a:fld>
            <a:endParaRPr lang="en-US" altLang="en-US" sz="1200">
              <a:solidFill>
                <a:srgbClr val="898989"/>
              </a:solidFill>
              <a:latin typeface="Calibri" pitchFamily="34" charset="0"/>
            </a:endParaRPr>
          </a:p>
        </p:txBody>
      </p:sp>
      <p:pic>
        <p:nvPicPr>
          <p:cNvPr id="53253"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sz="4000" smtClean="0"/>
              <a:t>Chicago Political Economy Group Permanent Jobs Program (Feb 2009)</a:t>
            </a:r>
          </a:p>
        </p:txBody>
      </p:sp>
      <p:sp>
        <p:nvSpPr>
          <p:cNvPr id="55299" name="Content Placeholder 2"/>
          <p:cNvSpPr>
            <a:spLocks noGrp="1"/>
          </p:cNvSpPr>
          <p:nvPr>
            <p:ph idx="1"/>
          </p:nvPr>
        </p:nvSpPr>
        <p:spPr/>
        <p:txBody>
          <a:bodyPr/>
          <a:lstStyle/>
          <a:p>
            <a:pPr eaLnBrk="1" hangingPunct="1">
              <a:lnSpc>
                <a:spcPct val="80000"/>
              </a:lnSpc>
            </a:pPr>
            <a:r>
              <a:rPr lang="en-US" altLang="en-US" sz="2200" smtClean="0"/>
              <a:t>The CPEG proposal supports the creation of 3.5 X 5 = 17.5 million permanent median wage jobs over five years. Each 3.5 million job cohort is estimated to cost an additional $ 175.5 B so that final cost after five years will be $175.5 X 5 = $877.5 B.  </a:t>
            </a:r>
          </a:p>
          <a:p>
            <a:pPr eaLnBrk="1" hangingPunct="1">
              <a:lnSpc>
                <a:spcPct val="80000"/>
              </a:lnSpc>
            </a:pPr>
            <a:r>
              <a:rPr lang="en-US" altLang="en-US" sz="2200" smtClean="0"/>
              <a:t>CPEG proposes a financial transactions tax of 0.25% and estimates that this tax will raise at least $ 600 B a year (CPEG, 2009, p. 11). </a:t>
            </a:r>
          </a:p>
          <a:p>
            <a:pPr eaLnBrk="1" hangingPunct="1">
              <a:lnSpc>
                <a:spcPct val="80000"/>
              </a:lnSpc>
            </a:pPr>
            <a:r>
              <a:rPr lang="en-US" altLang="en-US" sz="2200" smtClean="0"/>
              <a:t>A key goal of the CPEG proposal is to reduce low-wage service employment in the U.S. so these jobs are required to pay at least $18 hr or $ 37,440 a year before taxes. 35% more funding is built into the proposal for administrative costs and to account for the fact that some of the jobs created with be managerial and supervisory jobs paying more than $ 18 hr (CPEG, 2009, p. 9). </a:t>
            </a:r>
          </a:p>
          <a:p>
            <a:pPr eaLnBrk="1" hangingPunct="1">
              <a:lnSpc>
                <a:spcPct val="80000"/>
              </a:lnSpc>
            </a:pPr>
            <a:r>
              <a:rPr lang="en-US" altLang="en-US" sz="2200" smtClean="0"/>
              <a:t> The CPEG proposal does not include social safety net spending, assistance for state and local governments, or “job creation tax credits”.  </a:t>
            </a:r>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3B14D74-AFCE-4B07-A6C8-28A22EAC230D}" type="slidenum">
              <a:rPr lang="en-US" altLang="en-US" sz="1200">
                <a:solidFill>
                  <a:srgbClr val="898989"/>
                </a:solidFill>
                <a:latin typeface="Calibri" pitchFamily="34" charset="0"/>
              </a:rPr>
              <a:pPr eaLnBrk="1" hangingPunct="1"/>
              <a:t>21</a:t>
            </a:fld>
            <a:endParaRPr lang="en-US" altLang="en-US" sz="1200">
              <a:solidFill>
                <a:srgbClr val="898989"/>
              </a:solidFill>
              <a:latin typeface="Calibri" pitchFamily="34" charset="0"/>
            </a:endParaRPr>
          </a:p>
        </p:txBody>
      </p:sp>
      <p:pic>
        <p:nvPicPr>
          <p:cNvPr id="55301"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3600" smtClean="0"/>
              <a:t>Short-term “Jolt” or Long-term “Restructuring”?</a:t>
            </a:r>
          </a:p>
        </p:txBody>
      </p:sp>
      <p:sp>
        <p:nvSpPr>
          <p:cNvPr id="57347" name="Content Placeholder 2"/>
          <p:cNvSpPr>
            <a:spLocks noGrp="1"/>
          </p:cNvSpPr>
          <p:nvPr>
            <p:ph idx="1"/>
          </p:nvPr>
        </p:nvSpPr>
        <p:spPr/>
        <p:txBody>
          <a:bodyPr/>
          <a:lstStyle/>
          <a:p>
            <a:pPr eaLnBrk="1" hangingPunct="1">
              <a:lnSpc>
                <a:spcPct val="80000"/>
              </a:lnSpc>
            </a:pPr>
            <a:r>
              <a:rPr lang="en-US" altLang="en-US" sz="2500" smtClean="0"/>
              <a:t>The EPI proposal appears to be premised on the notion that the U.S. economy is fundamentally sound, but needs a short-term boost to get it back on track to creating well-paid, mostly private sector, jobs.</a:t>
            </a:r>
          </a:p>
          <a:p>
            <a:pPr eaLnBrk="1" hangingPunct="1">
              <a:lnSpc>
                <a:spcPct val="80000"/>
              </a:lnSpc>
              <a:buFont typeface="Arial" charset="0"/>
              <a:buNone/>
            </a:pPr>
            <a:endParaRPr lang="en-US" altLang="en-US" sz="2500" smtClean="0"/>
          </a:p>
          <a:p>
            <a:pPr eaLnBrk="1" hangingPunct="1">
              <a:lnSpc>
                <a:spcPct val="80000"/>
              </a:lnSpc>
            </a:pPr>
            <a:r>
              <a:rPr lang="en-US" altLang="en-US" sz="2500" smtClean="0"/>
              <a:t>The CPEG proposal is based on  the premise that the U.S. economy has not created a sufficient number of well-paying jobs for many decades (well before the current crises) and is unlikely to do so in the future absent a permanent and large scale restructuring of the U.S. economy that has to be led by public sector jobs creation. </a:t>
            </a:r>
          </a:p>
          <a:p>
            <a:pPr eaLnBrk="1" hangingPunct="1">
              <a:lnSpc>
                <a:spcPct val="80000"/>
              </a:lnSpc>
              <a:buFont typeface="Arial" charset="0"/>
              <a:buNone/>
            </a:pPr>
            <a:r>
              <a:rPr lang="en-US" altLang="en-US" sz="2500" smtClean="0"/>
              <a:t> </a:t>
            </a:r>
          </a:p>
          <a:p>
            <a:pPr eaLnBrk="1" hangingPunct="1">
              <a:lnSpc>
                <a:spcPct val="80000"/>
              </a:lnSpc>
              <a:buFont typeface="Arial" charset="0"/>
              <a:buNone/>
            </a:pPr>
            <a:endParaRPr lang="en-US" altLang="en-US" sz="2500" smtClean="0"/>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481E2A0-077C-4FA3-B254-C92872F883EC}" type="slidenum">
              <a:rPr lang="en-US" altLang="en-US" sz="1200">
                <a:solidFill>
                  <a:srgbClr val="898989"/>
                </a:solidFill>
                <a:latin typeface="Calibri" pitchFamily="34" charset="0"/>
              </a:rPr>
              <a:pPr eaLnBrk="1" hangingPunct="1"/>
              <a:t>22</a:t>
            </a:fld>
            <a:endParaRPr lang="en-US" altLang="en-US" sz="1200">
              <a:solidFill>
                <a:srgbClr val="898989"/>
              </a:solidFill>
              <a:latin typeface="Calibri" pitchFamily="34" charset="0"/>
            </a:endParaRPr>
          </a:p>
        </p:txBody>
      </p:sp>
      <p:pic>
        <p:nvPicPr>
          <p:cNvPr id="57349"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4000" smtClean="0"/>
              <a:t>B) Rebalancing World Trade to Create a Sustainable U.S. and World Economy</a:t>
            </a:r>
          </a:p>
        </p:txBody>
      </p:sp>
      <p:sp>
        <p:nvSpPr>
          <p:cNvPr id="59395" name="Content Placeholder 2"/>
          <p:cNvSpPr>
            <a:spLocks noGrp="1"/>
          </p:cNvSpPr>
          <p:nvPr>
            <p:ph idx="1"/>
          </p:nvPr>
        </p:nvSpPr>
        <p:spPr/>
        <p:txBody>
          <a:bodyPr/>
          <a:lstStyle/>
          <a:p>
            <a:pPr eaLnBrk="1" hangingPunct="1">
              <a:lnSpc>
                <a:spcPct val="80000"/>
              </a:lnSpc>
            </a:pPr>
            <a:r>
              <a:rPr lang="en-US" altLang="en-US" sz="2000" smtClean="0"/>
              <a:t>The myth that “free trade” is a sustainable world trade solution is as  debilitating as the myth of a “private sector” job creation solution to the current crises. </a:t>
            </a:r>
          </a:p>
          <a:p>
            <a:pPr eaLnBrk="1" hangingPunct="1">
              <a:lnSpc>
                <a:spcPct val="80000"/>
              </a:lnSpc>
            </a:pPr>
            <a:r>
              <a:rPr lang="en-US" altLang="en-US" sz="2000" smtClean="0"/>
              <a:t> In fact the corner stone of the free trade doctrine, Ricardo’s theory of comparative advantage has been shown to be mathematically over-determined and infeasible (See Baiman, “The Infeasibility of Free Trade in Classical Theory,” </a:t>
            </a:r>
            <a:r>
              <a:rPr lang="en-US" altLang="en-US" sz="2000" i="1" smtClean="0"/>
              <a:t>Review of Political Econo</a:t>
            </a:r>
            <a:r>
              <a:rPr lang="en-US" altLang="en-US" sz="2000" smtClean="0"/>
              <a:t>my, April  or July 2010). Comparative advantage demonstrates static gains from </a:t>
            </a:r>
            <a:r>
              <a:rPr lang="en-US" altLang="en-US" sz="2000" i="1" smtClean="0"/>
              <a:t>managed trade</a:t>
            </a:r>
            <a:r>
              <a:rPr lang="en-US" altLang="en-US" sz="2000" smtClean="0"/>
              <a:t>, not free trade. For Ricardo’s parable to work England must impose a tariff or quota on Portuguese wine.</a:t>
            </a:r>
          </a:p>
          <a:p>
            <a:pPr eaLnBrk="1" hangingPunct="1">
              <a:lnSpc>
                <a:spcPct val="80000"/>
              </a:lnSpc>
            </a:pPr>
            <a:r>
              <a:rPr lang="en-US" altLang="en-US" sz="2000" smtClean="0"/>
              <a:t>A similar demand side analysis of a general world trading model, that satisfies Marshall-Lerner and other assumptions, proves that even under the most idealized Neoclassical conditions, “free trade” is mathematically unstable and thus an economically infeasible outcome (See Baiman, “Self Adjusting Free Trade: A Generally Impossible Mathematical  Outcome,” unpublished paper currently under review.)</a:t>
            </a:r>
          </a:p>
          <a:p>
            <a:pPr eaLnBrk="1" hangingPunct="1">
              <a:lnSpc>
                <a:spcPct val="80000"/>
              </a:lnSpc>
              <a:buFont typeface="Arial" charset="0"/>
              <a:buNone/>
            </a:pPr>
            <a:endParaRPr lang="en-US" altLang="en-US" sz="2000" smtClean="0"/>
          </a:p>
          <a:p>
            <a:pPr eaLnBrk="1" hangingPunct="1">
              <a:lnSpc>
                <a:spcPct val="80000"/>
              </a:lnSpc>
            </a:pPr>
            <a:endParaRPr lang="en-US" altLang="en-US" sz="2000" smtClean="0"/>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2C4B092-DDF4-42EA-8E7A-6EE9DB27E9A6}" type="slidenum">
              <a:rPr lang="en-US" altLang="en-US" sz="1200">
                <a:solidFill>
                  <a:srgbClr val="898989"/>
                </a:solidFill>
                <a:latin typeface="Calibri" pitchFamily="34" charset="0"/>
              </a:rPr>
              <a:pPr eaLnBrk="1" hangingPunct="1"/>
              <a:t>23</a:t>
            </a:fld>
            <a:endParaRPr lang="en-US" altLang="en-US" sz="1200">
              <a:solidFill>
                <a:srgbClr val="898989"/>
              </a:solidFill>
              <a:latin typeface="Calibri" pitchFamily="34" charset="0"/>
            </a:endParaRPr>
          </a:p>
        </p:txBody>
      </p:sp>
      <p:pic>
        <p:nvPicPr>
          <p:cNvPr id="5939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3600" smtClean="0"/>
              <a:t>Affects of “Free Trade” on U.S. Economy</a:t>
            </a:r>
          </a:p>
        </p:txBody>
      </p:sp>
      <p:sp>
        <p:nvSpPr>
          <p:cNvPr id="61443" name="Content Placeholder 2"/>
          <p:cNvSpPr>
            <a:spLocks noGrp="1"/>
          </p:cNvSpPr>
          <p:nvPr>
            <p:ph idx="1"/>
          </p:nvPr>
        </p:nvSpPr>
        <p:spPr/>
        <p:txBody>
          <a:bodyPr/>
          <a:lstStyle/>
          <a:p>
            <a:pPr eaLnBrk="1" hangingPunct="1">
              <a:lnSpc>
                <a:spcPct val="80000"/>
              </a:lnSpc>
            </a:pPr>
            <a:r>
              <a:rPr lang="en-US" altLang="en-US" sz="2200" smtClean="0"/>
              <a:t>In a masterful new book Fletcher </a:t>
            </a:r>
            <a:r>
              <a:rPr lang="en-US" altLang="en-US" sz="2200" i="1" smtClean="0"/>
              <a:t>Free Trade Doesn’t  Work </a:t>
            </a:r>
            <a:r>
              <a:rPr lang="en-US" altLang="en-US" sz="2200" smtClean="0"/>
              <a:t>(2009) looks at the history, policy, and theory of U.S. and world free trade and points out that:</a:t>
            </a:r>
          </a:p>
          <a:p>
            <a:pPr eaLnBrk="1" hangingPunct="1">
              <a:lnSpc>
                <a:spcPct val="80000"/>
              </a:lnSpc>
            </a:pPr>
            <a:r>
              <a:rPr lang="en-US" altLang="en-US" sz="2200" smtClean="0"/>
              <a:t>Over the last two decades the U.S. has bought over $ 6 trillion more from the world than it has sold back to it and that this amounts to over $20,000 per American (total US GDP in current 2009 dollars is 14.2 trillion). </a:t>
            </a:r>
          </a:p>
          <a:p>
            <a:pPr eaLnBrk="1" hangingPunct="1">
              <a:lnSpc>
                <a:spcPct val="80000"/>
              </a:lnSpc>
            </a:pPr>
            <a:r>
              <a:rPr lang="en-US" altLang="en-US" sz="2200" smtClean="0"/>
              <a:t>Our annual trade deficit which (until the recession) was about 5% of the GDP was the largest of any country since Italy in 1924.</a:t>
            </a:r>
          </a:p>
          <a:p>
            <a:pPr eaLnBrk="1" hangingPunct="1">
              <a:lnSpc>
                <a:spcPct val="80000"/>
              </a:lnSpc>
            </a:pPr>
            <a:r>
              <a:rPr lang="en-US" altLang="en-US" sz="2200" smtClean="0"/>
              <a:t>Even before the 2008 recession the US had not generated any net new manufacturing or service jobs in internationally traded sectors (Paul Craig Roberts May 19, 2005 testimony to the US China Economic and Security Review Commission, Fletcher, 2009, p. 2).  </a:t>
            </a:r>
          </a:p>
          <a:p>
            <a:pPr eaLnBrk="1" hangingPunct="1">
              <a:lnSpc>
                <a:spcPct val="80000"/>
              </a:lnSpc>
            </a:pPr>
            <a:endParaRPr lang="en-US" altLang="en-US" sz="2200" smtClean="0"/>
          </a:p>
        </p:txBody>
      </p:sp>
      <p:sp>
        <p:nvSpPr>
          <p:cNvPr id="614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E1F26F3-2E5E-4404-9327-40D6C0E9266B}" type="slidenum">
              <a:rPr lang="en-US" altLang="en-US" sz="1200">
                <a:solidFill>
                  <a:srgbClr val="898989"/>
                </a:solidFill>
                <a:latin typeface="Calibri" pitchFamily="34" charset="0"/>
              </a:rPr>
              <a:pPr eaLnBrk="1" hangingPunct="1"/>
              <a:t>24</a:t>
            </a:fld>
            <a:endParaRPr lang="en-US" altLang="en-US" sz="1200">
              <a:solidFill>
                <a:srgbClr val="898989"/>
              </a:solidFill>
              <a:latin typeface="Calibri" pitchFamily="34" charset="0"/>
            </a:endParaRPr>
          </a:p>
        </p:txBody>
      </p:sp>
      <p:pic>
        <p:nvPicPr>
          <p:cNvPr id="61445"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smtClean="0"/>
              <a:t>US Trade in Goods</a:t>
            </a:r>
          </a:p>
        </p:txBody>
      </p:sp>
      <p:sp>
        <p:nvSpPr>
          <p:cNvPr id="63491" name="Content Placeholder 2"/>
          <p:cNvSpPr>
            <a:spLocks noGrp="1"/>
          </p:cNvSpPr>
          <p:nvPr>
            <p:ph idx="1"/>
          </p:nvPr>
        </p:nvSpPr>
        <p:spPr>
          <a:xfrm>
            <a:off x="457200" y="1295400"/>
            <a:ext cx="8229600" cy="1219200"/>
          </a:xfrm>
        </p:spPr>
        <p:txBody>
          <a:bodyPr/>
          <a:lstStyle/>
          <a:p>
            <a:pPr eaLnBrk="1" hangingPunct="1">
              <a:buFont typeface="Arial" charset="0"/>
              <a:buNone/>
            </a:pPr>
            <a:r>
              <a:rPr lang="en-US" altLang="en-US" smtClean="0"/>
              <a:t>	</a:t>
            </a:r>
            <a:r>
              <a:rPr lang="en-US" altLang="en-US" sz="2000" smtClean="0"/>
              <a:t>In 2007 (before the recession) the US had a trade deficit in every single goods category. </a:t>
            </a:r>
          </a:p>
          <a:p>
            <a:pPr eaLnBrk="1" hangingPunct="1"/>
            <a:endParaRPr lang="en-US" altLang="en-US" smtClean="0"/>
          </a:p>
        </p:txBody>
      </p:sp>
      <p:pic>
        <p:nvPicPr>
          <p:cNvPr id="6349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286000"/>
            <a:ext cx="77724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3" name="Rectangle 4"/>
          <p:cNvSpPr>
            <a:spLocks noChangeArrowheads="1"/>
          </p:cNvSpPr>
          <p:nvPr/>
        </p:nvSpPr>
        <p:spPr bwMode="auto">
          <a:xfrm>
            <a:off x="762000" y="4114800"/>
            <a:ext cx="81740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600">
                <a:cs typeface="Times New Roman" charset="0"/>
              </a:rPr>
              <a:t>Moreover, this deficit in goods exports is not made up by taking out Petroleum Products: </a:t>
            </a:r>
            <a:endParaRPr lang="en-US" altLang="en-US" sz="1600"/>
          </a:p>
        </p:txBody>
      </p:sp>
      <p:sp>
        <p:nvSpPr>
          <p:cNvPr id="63494"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latin typeface="Calibri" pitchFamily="34" charset="0"/>
            </a:endParaRPr>
          </a:p>
        </p:txBody>
      </p:sp>
      <p:sp>
        <p:nvSpPr>
          <p:cNvPr id="63495"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2A71084-3B2E-4F98-8BFB-1BC9A70247B7}" type="slidenum">
              <a:rPr lang="en-US" altLang="en-US" sz="1200">
                <a:solidFill>
                  <a:srgbClr val="898989"/>
                </a:solidFill>
                <a:latin typeface="Calibri" pitchFamily="34" charset="0"/>
              </a:rPr>
              <a:pPr eaLnBrk="1" hangingPunct="1"/>
              <a:t>25</a:t>
            </a:fld>
            <a:endParaRPr lang="en-US" altLang="en-US" sz="1200">
              <a:solidFill>
                <a:srgbClr val="898989"/>
              </a:solidFill>
              <a:latin typeface="Calibri" pitchFamily="34" charset="0"/>
            </a:endParaRPr>
          </a:p>
        </p:txBody>
      </p:sp>
      <p:pic>
        <p:nvPicPr>
          <p:cNvPr id="63496" name="Picture 1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4495800"/>
            <a:ext cx="557053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7" name="Picture 9" descr="cpeg1.bmp"/>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274638"/>
            <a:ext cx="8229600" cy="411162"/>
          </a:xfrm>
        </p:spPr>
        <p:txBody>
          <a:bodyPr/>
          <a:lstStyle/>
          <a:p>
            <a:pPr eaLnBrk="1" hangingPunct="1"/>
            <a:r>
              <a:rPr lang="en-US" altLang="en-US" sz="4000" smtClean="0"/>
              <a:t>US Trade in Services</a:t>
            </a:r>
          </a:p>
        </p:txBody>
      </p:sp>
      <p:sp>
        <p:nvSpPr>
          <p:cNvPr id="65539" name="Content Placeholder 2"/>
          <p:cNvSpPr>
            <a:spLocks noGrp="1"/>
          </p:cNvSpPr>
          <p:nvPr>
            <p:ph idx="1"/>
          </p:nvPr>
        </p:nvSpPr>
        <p:spPr>
          <a:xfrm>
            <a:off x="381000" y="838200"/>
            <a:ext cx="8229600" cy="457200"/>
          </a:xfrm>
        </p:spPr>
        <p:txBody>
          <a:bodyPr/>
          <a:lstStyle/>
          <a:p>
            <a:pPr eaLnBrk="1" hangingPunct="1">
              <a:lnSpc>
                <a:spcPct val="60000"/>
              </a:lnSpc>
              <a:buFont typeface="Arial" charset="0"/>
              <a:buNone/>
            </a:pPr>
            <a:r>
              <a:rPr lang="en-US" altLang="en-US" sz="1000" smtClean="0"/>
              <a:t>In 2007 we had $ 129.6 M service, and $90.8 M income receipts, surpluses. This was hardly enough to make up for our massive trade deficit in Goods.</a:t>
            </a:r>
          </a:p>
          <a:p>
            <a:pPr eaLnBrk="1" hangingPunct="1">
              <a:lnSpc>
                <a:spcPct val="60000"/>
              </a:lnSpc>
              <a:buFont typeface="Arial" charset="0"/>
              <a:buNone/>
            </a:pPr>
            <a:endParaRPr lang="en-US" altLang="en-US" sz="1000" smtClean="0"/>
          </a:p>
          <a:p>
            <a:pPr eaLnBrk="1" hangingPunct="1">
              <a:lnSpc>
                <a:spcPct val="60000"/>
              </a:lnSpc>
              <a:buFont typeface="Arial" charset="0"/>
              <a:buNone/>
            </a:pPr>
            <a:r>
              <a:rPr lang="en-US" altLang="en-US" sz="1000" smtClean="0"/>
              <a:t> 2007 US Current Account in Services (millions of current dollars):</a:t>
            </a:r>
          </a:p>
        </p:txBody>
      </p:sp>
      <p:pic>
        <p:nvPicPr>
          <p:cNvPr id="6554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438400"/>
            <a:ext cx="77787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6492FA5-5FDF-4721-B221-2A16146F01C5}" type="slidenum">
              <a:rPr lang="en-US" altLang="en-US" sz="1200">
                <a:solidFill>
                  <a:srgbClr val="898989"/>
                </a:solidFill>
                <a:latin typeface="Calibri" pitchFamily="34" charset="0"/>
              </a:rPr>
              <a:pPr eaLnBrk="1" hangingPunct="1"/>
              <a:t>26</a:t>
            </a:fld>
            <a:endParaRPr lang="en-US" altLang="en-US" sz="1200">
              <a:solidFill>
                <a:srgbClr val="898989"/>
              </a:solidFill>
              <a:latin typeface="Calibri" pitchFamily="34" charset="0"/>
            </a:endParaRPr>
          </a:p>
        </p:txBody>
      </p:sp>
      <p:pic>
        <p:nvPicPr>
          <p:cNvPr id="65542" name="Picture 5" descr="cpeg1.bmp"/>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274638"/>
            <a:ext cx="8229600" cy="715962"/>
          </a:xfrm>
        </p:spPr>
        <p:txBody>
          <a:bodyPr/>
          <a:lstStyle/>
          <a:p>
            <a:pPr eaLnBrk="1" hangingPunct="1"/>
            <a:r>
              <a:rPr lang="en-US" altLang="en-US" sz="4000" smtClean="0"/>
              <a:t>Not just “old” industries</a:t>
            </a:r>
          </a:p>
        </p:txBody>
      </p:sp>
      <p:sp>
        <p:nvSpPr>
          <p:cNvPr id="3" name="Content Placeholder 2"/>
          <p:cNvSpPr>
            <a:spLocks noGrp="1"/>
          </p:cNvSpPr>
          <p:nvPr>
            <p:ph idx="1"/>
          </p:nvPr>
        </p:nvSpPr>
        <p:spPr>
          <a:xfrm>
            <a:off x="457200" y="1143000"/>
            <a:ext cx="8229600" cy="4983163"/>
          </a:xfrm>
        </p:spPr>
        <p:txBody>
          <a:bodyPr>
            <a:normAutofit/>
          </a:bodyPr>
          <a:lstStyle/>
          <a:p>
            <a:pPr eaLnBrk="1" hangingPunct="1">
              <a:lnSpc>
                <a:spcPct val="70000"/>
              </a:lnSpc>
            </a:pPr>
            <a:r>
              <a:rPr lang="en-US" altLang="en-US" sz="2000" smtClean="0"/>
              <a:t>The US has even been running a deficit in “high technology” since 2002. Chinese imports are half of our deficit in manufactured goods and over 100% of our deficit in technology (there is a US surplus with the rest of the world in these goods). More generally, in 1989 only 30% of Chinese imports competed with high-wage industries in the US, but by 1999 that figure had risen to 50% (Fletcher, 2009, p. 70-1).</a:t>
            </a:r>
          </a:p>
          <a:p>
            <a:pPr eaLnBrk="1" hangingPunct="1">
              <a:lnSpc>
                <a:spcPct val="70000"/>
              </a:lnSpc>
              <a:buFont typeface="Arial" charset="0"/>
              <a:buNone/>
            </a:pPr>
            <a:r>
              <a:rPr lang="en-US" altLang="en-US" sz="2000" smtClean="0"/>
              <a:t>The following data is taken from: McCormick “The Plight of American Manufacturing”, </a:t>
            </a:r>
            <a:r>
              <a:rPr lang="en-US" altLang="en-US" sz="2000" i="1" smtClean="0"/>
              <a:t>American Prospect</a:t>
            </a:r>
            <a:r>
              <a:rPr lang="en-US" altLang="en-US" sz="2000" smtClean="0"/>
              <a:t> Jan/Feb 2010:</a:t>
            </a:r>
          </a:p>
          <a:p>
            <a:pPr eaLnBrk="1" hangingPunct="1">
              <a:lnSpc>
                <a:spcPct val="70000"/>
              </a:lnSpc>
            </a:pPr>
            <a:r>
              <a:rPr lang="en-US" altLang="en-US" sz="2000" smtClean="0"/>
              <a:t>Printed circuit boards (PCB) are fundamental to high tech innovation. The US PCB industry is now only 8% of global manufacturing versus 26% in 2000. China’s share of PCB market in 2008 is 31.4% . Asia now controls 84% of PCB boards. Ditto for the solar panel industry. For  first  9 months of 2009 US PCB production was down 25.5% from the same period last year. </a:t>
            </a:r>
          </a:p>
          <a:p>
            <a:pPr eaLnBrk="1" hangingPunct="1">
              <a:lnSpc>
                <a:spcPct val="70000"/>
              </a:lnSpc>
            </a:pPr>
            <a:r>
              <a:rPr lang="en-US" altLang="en-US" sz="2000" smtClean="0"/>
              <a:t>There was only one US company (First Solar) among  top 10 photovoltaic  producers in world and it does most of its production in Asia.  In spite of hundreds of millions of dollars of US government  investment only 5.6% of global photovoltaic production is by US companies, down from 30% in 1999.  By 2008 Chinese production had risen to 32% from 1% in 1999 (McCormick, 2010).</a:t>
            </a:r>
          </a:p>
          <a:p>
            <a:pPr eaLnBrk="1" hangingPunct="1">
              <a:lnSpc>
                <a:spcPct val="70000"/>
              </a:lnSpc>
            </a:pPr>
            <a:endParaRPr lang="en-US" altLang="en-US" sz="2000" smtClean="0"/>
          </a:p>
          <a:p>
            <a:pPr eaLnBrk="1" hangingPunct="1">
              <a:lnSpc>
                <a:spcPct val="70000"/>
              </a:lnSpc>
            </a:pPr>
            <a:endParaRPr lang="en-US" altLang="en-US" sz="2000" smtClean="0"/>
          </a:p>
          <a:p>
            <a:pPr eaLnBrk="1" hangingPunct="1">
              <a:lnSpc>
                <a:spcPct val="70000"/>
              </a:lnSpc>
            </a:pPr>
            <a:endParaRPr lang="en-US" altLang="en-US" sz="2000" smtClean="0"/>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A680B93-C53F-4C35-8A1D-A6BFFF79CF27}" type="slidenum">
              <a:rPr lang="en-US" altLang="en-US" sz="1200">
                <a:solidFill>
                  <a:srgbClr val="898989"/>
                </a:solidFill>
                <a:latin typeface="Calibri" pitchFamily="34" charset="0"/>
              </a:rPr>
              <a:pPr eaLnBrk="1" hangingPunct="1"/>
              <a:t>27</a:t>
            </a:fld>
            <a:endParaRPr lang="en-US" altLang="en-US" sz="1200">
              <a:solidFill>
                <a:srgbClr val="898989"/>
              </a:solidFill>
              <a:latin typeface="Calibri" pitchFamily="34" charset="0"/>
            </a:endParaRPr>
          </a:p>
        </p:txBody>
      </p:sp>
      <p:pic>
        <p:nvPicPr>
          <p:cNvPr id="67589"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eaLnBrk="1" hangingPunct="1"/>
            <a:r>
              <a:rPr lang="en-US" altLang="en-US" sz="4000" smtClean="0"/>
              <a:t>More US Industrial  and Trade Demise:</a:t>
            </a:r>
          </a:p>
        </p:txBody>
      </p:sp>
      <p:sp>
        <p:nvSpPr>
          <p:cNvPr id="69635" name="Content Placeholder 2"/>
          <p:cNvSpPr>
            <a:spLocks noGrp="1"/>
          </p:cNvSpPr>
          <p:nvPr>
            <p:ph idx="1"/>
          </p:nvPr>
        </p:nvSpPr>
        <p:spPr>
          <a:xfrm>
            <a:off x="457200" y="990600"/>
            <a:ext cx="8229600" cy="5486400"/>
          </a:xfrm>
        </p:spPr>
        <p:txBody>
          <a:bodyPr/>
          <a:lstStyle/>
          <a:p>
            <a:pPr eaLnBrk="1" hangingPunct="1">
              <a:lnSpc>
                <a:spcPct val="80000"/>
              </a:lnSpc>
            </a:pPr>
            <a:r>
              <a:rPr lang="en-US" altLang="en-US" sz="2200" smtClean="0"/>
              <a:t>The US has only one wind-energy company (GE) among the  10 largest in the world. In 2008 GE had18.6% market share in wind-energy. </a:t>
            </a:r>
          </a:p>
          <a:p>
            <a:pPr eaLnBrk="1" hangingPunct="1">
              <a:lnSpc>
                <a:spcPct val="80000"/>
              </a:lnSpc>
            </a:pPr>
            <a:r>
              <a:rPr lang="en-US" altLang="en-US" sz="2200" smtClean="0"/>
              <a:t>In 2008 1.2 billion cell phones were sold in the world but none were produced in the US. In 2007 only 7% of new semiconductor fabrication plants in the world were located in the US. 12% were being built in China, 40% in Taiwan, and 6% in South Korea.</a:t>
            </a:r>
          </a:p>
          <a:p>
            <a:pPr eaLnBrk="1" hangingPunct="1">
              <a:lnSpc>
                <a:spcPct val="80000"/>
              </a:lnSpc>
            </a:pPr>
            <a:r>
              <a:rPr lang="en-US" altLang="en-US" sz="2200" smtClean="0"/>
              <a:t> China’s steel industry produces more than five times the amount of the far more efficient US steel industry.  The US machine-tool industry that is the backbone of an industrial economy declined in 2008 to 5.1% of global output (about $6.7 billion) down from 28% in 1998.  In eight months ending in August  2009 US machine tool consumption declined to only $1.09 billion.  China’s has increased by 714%.  </a:t>
            </a:r>
          </a:p>
          <a:p>
            <a:pPr eaLnBrk="1" hangingPunct="1">
              <a:lnSpc>
                <a:spcPct val="80000"/>
              </a:lnSpc>
            </a:pPr>
            <a:r>
              <a:rPr lang="en-US" altLang="en-US" sz="2200" smtClean="0"/>
              <a:t> Research has followed manufacturing.  Georgia Tech’s  biannual  “High Tech Indicators” study found that the US peaked in 1999 at 95.4 (on scale of 100) and has fallen to 76.1. China technological standing moved from 22.5 in 1996 to 82.7 in 2007 higher than the US for the first time since the index was created two decades ago.</a:t>
            </a:r>
          </a:p>
          <a:p>
            <a:pPr eaLnBrk="1" hangingPunct="1">
              <a:lnSpc>
                <a:spcPct val="80000"/>
              </a:lnSpc>
            </a:pPr>
            <a:endParaRPr lang="en-US" altLang="en-US" sz="2200" smtClean="0"/>
          </a:p>
          <a:p>
            <a:pPr eaLnBrk="1" hangingPunct="1">
              <a:lnSpc>
                <a:spcPct val="80000"/>
              </a:lnSpc>
              <a:buFont typeface="Arial" charset="0"/>
              <a:buNone/>
            </a:pPr>
            <a:endParaRPr lang="en-US" altLang="en-US" sz="2200" smtClean="0"/>
          </a:p>
        </p:txBody>
      </p:sp>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88752DE-09D0-4061-BCD5-01A8DE5005A9}" type="slidenum">
              <a:rPr lang="en-US" altLang="en-US" sz="1200">
                <a:solidFill>
                  <a:srgbClr val="898989"/>
                </a:solidFill>
                <a:latin typeface="Calibri" pitchFamily="34" charset="0"/>
              </a:rPr>
              <a:pPr eaLnBrk="1" hangingPunct="1"/>
              <a:t>28</a:t>
            </a:fld>
            <a:endParaRPr lang="en-US" altLang="en-US" sz="1200">
              <a:solidFill>
                <a:srgbClr val="898989"/>
              </a:solidFill>
              <a:latin typeface="Calibri" pitchFamily="34" charset="0"/>
            </a:endParaRPr>
          </a:p>
        </p:txBody>
      </p:sp>
      <p:pic>
        <p:nvPicPr>
          <p:cNvPr id="6963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altLang="en-US" smtClean="0"/>
              <a:t>What Needs to be done? </a:t>
            </a:r>
          </a:p>
        </p:txBody>
      </p:sp>
      <p:sp>
        <p:nvSpPr>
          <p:cNvPr id="71683" name="Content Placeholder 2"/>
          <p:cNvSpPr>
            <a:spLocks noGrp="1"/>
          </p:cNvSpPr>
          <p:nvPr>
            <p:ph idx="1"/>
          </p:nvPr>
        </p:nvSpPr>
        <p:spPr/>
        <p:txBody>
          <a:bodyPr/>
          <a:lstStyle/>
          <a:p>
            <a:pPr eaLnBrk="1" hangingPunct="1">
              <a:lnSpc>
                <a:spcPct val="80000"/>
              </a:lnSpc>
            </a:pPr>
            <a:r>
              <a:rPr lang="en-US" altLang="en-US" sz="2200" smtClean="0"/>
              <a:t>Gomory and Baumol </a:t>
            </a:r>
            <a:r>
              <a:rPr lang="en-US" altLang="en-US" sz="2200" i="1" smtClean="0"/>
              <a:t>Global Trade and Conflicting National Interests (</a:t>
            </a:r>
            <a:r>
              <a:rPr lang="en-US" altLang="en-US" sz="2200" smtClean="0"/>
              <a:t>2000</a:t>
            </a:r>
            <a:r>
              <a:rPr lang="en-US" altLang="en-US" sz="2200" i="1" smtClean="0"/>
              <a:t>) </a:t>
            </a:r>
            <a:r>
              <a:rPr lang="en-US" altLang="en-US" sz="2200" smtClean="0"/>
              <a:t>building on earlier work by Krugman and others, have simulated the impact of capturing path dependent, dynamic, “Retainable Industries” that enjoy oligopolistic rent or “unequal exchange” due to scale or other barriers to entry .</a:t>
            </a:r>
          </a:p>
          <a:p>
            <a:pPr eaLnBrk="1" hangingPunct="1">
              <a:lnSpc>
                <a:spcPct val="80000"/>
              </a:lnSpc>
            </a:pPr>
            <a:r>
              <a:rPr lang="en-US" altLang="en-US" sz="2200" smtClean="0"/>
              <a:t>This suggests that without an industrial policy to encourage the growth of these kinds of industries, that are not fundamentally due to low wage competition, U.S. trade deficits will not be overcome. </a:t>
            </a:r>
          </a:p>
          <a:p>
            <a:pPr eaLnBrk="1" hangingPunct="1">
              <a:lnSpc>
                <a:spcPct val="80000"/>
              </a:lnSpc>
            </a:pPr>
            <a:r>
              <a:rPr lang="en-US" altLang="en-US" sz="2200" smtClean="0"/>
              <a:t>Moreover, a permanent jobs program, without a trade policy will further increase these unsustainable trade deficits. </a:t>
            </a:r>
          </a:p>
          <a:p>
            <a:pPr eaLnBrk="1" hangingPunct="1">
              <a:lnSpc>
                <a:spcPct val="80000"/>
              </a:lnSpc>
            </a:pPr>
            <a:r>
              <a:rPr lang="en-US" altLang="en-US" sz="2200" smtClean="0"/>
              <a:t>We are not therefore likely to be able to be able to sustain a jobs program without a trade policy. </a:t>
            </a:r>
          </a:p>
        </p:txBody>
      </p:sp>
      <p:sp>
        <p:nvSpPr>
          <p:cNvPr id="716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E065BEB-8F89-49D6-89C3-70569FF82A96}" type="slidenum">
              <a:rPr lang="en-US" altLang="en-US" sz="1200">
                <a:solidFill>
                  <a:srgbClr val="898989"/>
                </a:solidFill>
                <a:latin typeface="Calibri" pitchFamily="34" charset="0"/>
              </a:rPr>
              <a:pPr eaLnBrk="1" hangingPunct="1"/>
              <a:t>29</a:t>
            </a:fld>
            <a:endParaRPr lang="en-US" altLang="en-US" sz="1200">
              <a:solidFill>
                <a:srgbClr val="898989"/>
              </a:solidFill>
              <a:latin typeface="Calibri" pitchFamily="34" charset="0"/>
            </a:endParaRPr>
          </a:p>
        </p:txBody>
      </p:sp>
      <p:pic>
        <p:nvPicPr>
          <p:cNvPr id="71685"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401762"/>
          </a:xfrm>
        </p:spPr>
        <p:txBody>
          <a:bodyPr/>
          <a:lstStyle/>
          <a:p>
            <a:pPr eaLnBrk="1" hangingPunct="1"/>
            <a:r>
              <a:rPr lang="en-US" altLang="en-US" sz="3200" smtClean="0"/>
              <a:t>In the last three decades the U.S. economy has fundamentally Gone off the Tracks</a:t>
            </a:r>
          </a:p>
        </p:txBody>
      </p:sp>
      <p:sp>
        <p:nvSpPr>
          <p:cNvPr id="18435" name="Content Placeholder 2"/>
          <p:cNvSpPr>
            <a:spLocks noGrp="1"/>
          </p:cNvSpPr>
          <p:nvPr>
            <p:ph idx="1"/>
          </p:nvPr>
        </p:nvSpPr>
        <p:spPr>
          <a:xfrm>
            <a:off x="457200" y="1524000"/>
            <a:ext cx="8229600" cy="4953000"/>
          </a:xfrm>
        </p:spPr>
        <p:txBody>
          <a:bodyPr/>
          <a:lstStyle/>
          <a:p>
            <a:pPr eaLnBrk="1" hangingPunct="1">
              <a:lnSpc>
                <a:spcPct val="80000"/>
              </a:lnSpc>
            </a:pPr>
            <a:r>
              <a:rPr lang="en-US" altLang="en-US" sz="2000" i="1" smtClean="0"/>
              <a:t>It has increasingly ceased to provide an adequate level of good jobs with good wages, and good benefits,</a:t>
            </a:r>
            <a:r>
              <a:rPr lang="en-US" altLang="en-US" sz="2000" smtClean="0"/>
              <a:t> to its people. </a:t>
            </a:r>
          </a:p>
          <a:p>
            <a:pPr eaLnBrk="1" hangingPunct="1">
              <a:lnSpc>
                <a:spcPct val="80000"/>
              </a:lnSpc>
            </a:pPr>
            <a:r>
              <a:rPr lang="en-US" altLang="en-US" sz="2000" smtClean="0"/>
              <a:t>This is </a:t>
            </a:r>
            <a:r>
              <a:rPr lang="en-US" altLang="en-US" sz="2000" i="1" smtClean="0"/>
              <a:t>not</a:t>
            </a:r>
            <a:r>
              <a:rPr lang="en-US" altLang="en-US" sz="2000" smtClean="0"/>
              <a:t> an inevitable result of forces beyond our control, such as technological change, globalization, immigration, demographic change, or natural environmental limits.</a:t>
            </a:r>
          </a:p>
          <a:p>
            <a:pPr eaLnBrk="1" hangingPunct="1">
              <a:lnSpc>
                <a:spcPct val="80000"/>
              </a:lnSpc>
            </a:pPr>
            <a:r>
              <a:rPr lang="en-US" altLang="en-US" sz="2000" smtClean="0"/>
              <a:t>Rather we find that other economies, facing many of the same factors, are able to provide much greater opportunity and benefit to their populations, both in terms of secure and well paid employment, generous benefits, and consumption and use of high quality goods and services.</a:t>
            </a:r>
          </a:p>
          <a:p>
            <a:pPr eaLnBrk="1" hangingPunct="1">
              <a:lnSpc>
                <a:spcPct val="80000"/>
              </a:lnSpc>
            </a:pPr>
            <a:r>
              <a:rPr lang="en-US" altLang="en-US" sz="2000" smtClean="0"/>
              <a:t>  Most fundamentally we do not believe that resurrecting the “growing” economy of 2007 (even if this were possible) will solve our most fundamental problems, as the 2007 economy, like the U.S. economy of 1978 to 2007, was manifestly, and increasingly, failing to fulfill it’s most fundamental purpose outlined above. </a:t>
            </a:r>
          </a:p>
          <a:p>
            <a:pPr eaLnBrk="1" hangingPunct="1">
              <a:lnSpc>
                <a:spcPct val="80000"/>
              </a:lnSpc>
            </a:pPr>
            <a:r>
              <a:rPr lang="en-US" altLang="en-US" sz="2000" smtClean="0"/>
              <a:t>The optimal configuration for a well functioning mixed democratic developed public-private sector economy in the 21</a:t>
            </a:r>
            <a:r>
              <a:rPr lang="en-US" altLang="en-US" sz="2000" baseline="30000" smtClean="0"/>
              <a:t>st</a:t>
            </a:r>
            <a:r>
              <a:rPr lang="en-US" altLang="en-US" sz="2000" smtClean="0"/>
              <a:t> century are clear from the best functioning examples, the “social democratic” economies such as Denmark and Sweden.</a:t>
            </a:r>
          </a:p>
          <a:p>
            <a:pPr eaLnBrk="1" hangingPunct="1">
              <a:lnSpc>
                <a:spcPct val="80000"/>
              </a:lnSpc>
            </a:pPr>
            <a:endParaRPr lang="en-US" altLang="en-US" sz="2000" smtClean="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65737C1-9CCA-43AF-B011-4E26F81FD8C7}" type="slidenum">
              <a:rPr lang="en-US" altLang="en-US" sz="1200">
                <a:solidFill>
                  <a:srgbClr val="898989"/>
                </a:solidFill>
                <a:latin typeface="Calibri" pitchFamily="34" charset="0"/>
              </a:rPr>
              <a:pPr eaLnBrk="1" hangingPunct="1"/>
              <a:t>3</a:t>
            </a:fld>
            <a:endParaRPr lang="en-US" altLang="en-US" sz="1200">
              <a:solidFill>
                <a:srgbClr val="898989"/>
              </a:solidFill>
              <a:latin typeface="Calibri" pitchFamily="34" charset="0"/>
            </a:endParaRPr>
          </a:p>
        </p:txBody>
      </p:sp>
      <p:pic>
        <p:nvPicPr>
          <p:cNvPr id="1843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274638"/>
            <a:ext cx="8229600" cy="868362"/>
          </a:xfrm>
        </p:spPr>
        <p:txBody>
          <a:bodyPr/>
          <a:lstStyle/>
          <a:p>
            <a:pPr eaLnBrk="1" hangingPunct="1"/>
            <a:r>
              <a:rPr lang="en-US" altLang="en-US" smtClean="0"/>
              <a:t>Trade Policy Options I</a:t>
            </a:r>
          </a:p>
        </p:txBody>
      </p:sp>
      <p:sp>
        <p:nvSpPr>
          <p:cNvPr id="73731" name="Content Placeholder 2"/>
          <p:cNvSpPr>
            <a:spLocks noGrp="1"/>
          </p:cNvSpPr>
          <p:nvPr>
            <p:ph idx="1"/>
          </p:nvPr>
        </p:nvSpPr>
        <p:spPr>
          <a:xfrm>
            <a:off x="457200" y="1143000"/>
            <a:ext cx="8229600" cy="5486400"/>
          </a:xfrm>
        </p:spPr>
        <p:txBody>
          <a:bodyPr/>
          <a:lstStyle/>
          <a:p>
            <a:pPr eaLnBrk="1" hangingPunct="1">
              <a:lnSpc>
                <a:spcPct val="80000"/>
              </a:lnSpc>
            </a:pPr>
            <a:r>
              <a:rPr lang="en-US" altLang="en-US" sz="2000" smtClean="0"/>
              <a:t>Greider, </a:t>
            </a:r>
            <a:r>
              <a:rPr lang="en-US" altLang="en-US" sz="2000" i="1" smtClean="0"/>
              <a:t>Come Home America</a:t>
            </a:r>
            <a:r>
              <a:rPr lang="en-US" altLang="en-US" sz="2000" smtClean="0"/>
              <a:t> (2009) suggests using Article 12 of the WTO, under which countries that run persistent and unsustainable trade deficits may apply emergency tariffs as a remedy.   Greider suggests that the U.S. should invoke this Article to cap and gradually reduce its trade deficits. Revenue from these tariffs should be used to support raising real wages and consumption in the poorest low-income developing countries. This strategy is similar to that advocated by (Schweickart, 2002) (Palley, ) and (Baiman, 2006) who labels it “Solidarity Trade Policy”.  These payments might complement payments to developing countries to offset carbon emissions reductions under carbon cap and trade schemes.  </a:t>
            </a:r>
          </a:p>
          <a:p>
            <a:pPr eaLnBrk="1" hangingPunct="1">
              <a:lnSpc>
                <a:spcPct val="80000"/>
              </a:lnSpc>
            </a:pPr>
            <a:r>
              <a:rPr lang="en-US" altLang="en-US" sz="2000" smtClean="0"/>
              <a:t> Greider points out that in social democratic countries labor, community, and national, stakeholders have institutional power that enables them to often block significant dis-investment or off-shoring of high-value added high-wage employment. Germany’s “co-determination laws” stipulate that in large companies workers must have significant representation (up to 1/2) on the Boards of Directors. Thus labor has a major influence on company investment and outsourcing decisions. In contrast Gomory and Baumol note that “US based” multi-nationals are increasingly driven by short-term returns with no concern for the long run impact of investment or out-sourcing decisions on their home country where many of them no longer produce or design the bulk of their products.   </a:t>
            </a:r>
          </a:p>
        </p:txBody>
      </p:sp>
      <p:sp>
        <p:nvSpPr>
          <p:cNvPr id="737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5494C36-51FE-4B94-98D0-5FD9648FB848}" type="slidenum">
              <a:rPr lang="en-US" altLang="en-US" sz="1200">
                <a:solidFill>
                  <a:srgbClr val="898989"/>
                </a:solidFill>
                <a:latin typeface="Calibri" pitchFamily="34" charset="0"/>
              </a:rPr>
              <a:pPr eaLnBrk="1" hangingPunct="1"/>
              <a:t>30</a:t>
            </a:fld>
            <a:endParaRPr lang="en-US" altLang="en-US" sz="1200">
              <a:solidFill>
                <a:srgbClr val="898989"/>
              </a:solidFill>
              <a:latin typeface="Calibri" pitchFamily="34" charset="0"/>
            </a:endParaRPr>
          </a:p>
        </p:txBody>
      </p:sp>
      <p:pic>
        <p:nvPicPr>
          <p:cNvPr id="73733"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0"/>
            <a:ext cx="8229600" cy="715963"/>
          </a:xfrm>
        </p:spPr>
        <p:txBody>
          <a:bodyPr/>
          <a:lstStyle/>
          <a:p>
            <a:pPr eaLnBrk="1" hangingPunct="1"/>
            <a:r>
              <a:rPr lang="en-US" altLang="en-US" sz="4000" smtClean="0"/>
              <a:t>Trade Policy Options II</a:t>
            </a:r>
          </a:p>
        </p:txBody>
      </p:sp>
      <p:sp>
        <p:nvSpPr>
          <p:cNvPr id="3" name="Content Placeholder 2"/>
          <p:cNvSpPr>
            <a:spLocks noGrp="1"/>
          </p:cNvSpPr>
          <p:nvPr>
            <p:ph idx="1"/>
          </p:nvPr>
        </p:nvSpPr>
        <p:spPr>
          <a:xfrm>
            <a:off x="457200" y="685800"/>
            <a:ext cx="8229600" cy="4906963"/>
          </a:xfrm>
        </p:spPr>
        <p:txBody>
          <a:bodyPr>
            <a:normAutofit/>
          </a:bodyPr>
          <a:lstStyle/>
          <a:p>
            <a:pPr eaLnBrk="1" hangingPunct="1">
              <a:lnSpc>
                <a:spcPct val="70000"/>
              </a:lnSpc>
            </a:pPr>
            <a:r>
              <a:rPr lang="en-US" altLang="en-US" sz="1700" smtClean="0"/>
              <a:t>An alternative or complementary “natural strategic tariff” or flat tariff approach with progressivity neutralizing cuts in other taxes, is proposed by Fletcher (2009) who argues that this would avoid the political problems of trying to design industry specific tariffs but would have the affect of subsidizing emerging sectors with rapidly declining cost curves that are more likely to turn into “retainable industries” while it would not help labor intensive low wage industries that are not in the US interest to retain. </a:t>
            </a:r>
          </a:p>
          <a:p>
            <a:pPr eaLnBrk="1" hangingPunct="1">
              <a:lnSpc>
                <a:spcPct val="70000"/>
              </a:lnSpc>
            </a:pPr>
            <a:r>
              <a:rPr lang="en-US" altLang="en-US" sz="1700" smtClean="0"/>
              <a:t>A composite solution might be a natural strategic tariff adequate to cap and gradually reduce U.S. deficits, invoked through WTO Article 12, the proceeds of which would be rebated for progressivity neutralization in the US and to the poorest developing countries to support economic and environmental upgrading. </a:t>
            </a:r>
          </a:p>
          <a:p>
            <a:pPr eaLnBrk="1" hangingPunct="1">
              <a:lnSpc>
                <a:spcPct val="70000"/>
              </a:lnSpc>
            </a:pPr>
            <a:r>
              <a:rPr lang="en-US" altLang="en-US" sz="1700" smtClean="0"/>
              <a:t>A core problem is that because of technological change “free trade” will tend to exacerbate global inequality. Fletcher notes that according to the World Bank the entire net decline of the number of people living in poverty in the world since 1981 has been in China. Elsewhere their number increased (2008, World Development Indicators: Poverty Data Supplement,” The World Bank).  The “unequal exchange” model used in Baiman (2007, </a:t>
            </a:r>
            <a:r>
              <a:rPr lang="en-US" altLang="en-US" sz="1700" i="1" smtClean="0"/>
              <a:t>Review of Radical Political Economics</a:t>
            </a:r>
            <a:r>
              <a:rPr lang="en-US" altLang="en-US" sz="1700" smtClean="0"/>
              <a:t>, 38(1)) demonstrates this.  </a:t>
            </a:r>
          </a:p>
          <a:p>
            <a:pPr eaLnBrk="1" hangingPunct="1">
              <a:lnSpc>
                <a:spcPct val="70000"/>
              </a:lnSpc>
            </a:pPr>
            <a:r>
              <a:rPr lang="en-US" altLang="en-US" sz="1700" smtClean="0"/>
              <a:t>Warren Buffet has proposed that exporters be given a $1 certificate for every dollar that they export and that imports have to buy these certificates for every dollar that they import. This would result in a similar flat tariff on importers and subsidy for exporters but no public revenue.</a:t>
            </a:r>
          </a:p>
          <a:p>
            <a:pPr eaLnBrk="1" hangingPunct="1">
              <a:lnSpc>
                <a:spcPct val="70000"/>
              </a:lnSpc>
            </a:pPr>
            <a:r>
              <a:rPr lang="en-US" altLang="en-US" sz="1700" smtClean="0"/>
              <a:t>Another alternative is, after acknowledging that self regulating free trade is impossible, to simply get China and other major surplus countries to appreciate their currencies and/or cut back on mercantilist policies until world trade comes into approximate balance. </a:t>
            </a:r>
          </a:p>
          <a:p>
            <a:pPr eaLnBrk="1" hangingPunct="1">
              <a:lnSpc>
                <a:spcPct val="70000"/>
              </a:lnSpc>
            </a:pPr>
            <a:endParaRPr lang="en-US" altLang="en-US" sz="1700" smtClean="0"/>
          </a:p>
        </p:txBody>
      </p:sp>
      <p:sp>
        <p:nvSpPr>
          <p:cNvPr id="757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E0EE593-A7D1-4A66-950F-55B6D1D02E06}" type="slidenum">
              <a:rPr lang="en-US" altLang="en-US" sz="1200">
                <a:solidFill>
                  <a:srgbClr val="898989"/>
                </a:solidFill>
                <a:latin typeface="Calibri" pitchFamily="34" charset="0"/>
              </a:rPr>
              <a:pPr eaLnBrk="1" hangingPunct="1"/>
              <a:t>31</a:t>
            </a:fld>
            <a:endParaRPr lang="en-US" altLang="en-US" sz="1200">
              <a:solidFill>
                <a:srgbClr val="898989"/>
              </a:solidFill>
              <a:latin typeface="Calibri" pitchFamily="34" charset="0"/>
            </a:endParaRPr>
          </a:p>
        </p:txBody>
      </p:sp>
      <p:pic>
        <p:nvPicPr>
          <p:cNvPr id="75781"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457200" y="228600"/>
            <a:ext cx="8229600" cy="1219200"/>
          </a:xfrm>
        </p:spPr>
        <p:txBody>
          <a:bodyPr/>
          <a:lstStyle/>
          <a:p>
            <a:pPr eaLnBrk="1" hangingPunct="1"/>
            <a:r>
              <a:rPr lang="en-US" altLang="en-US" sz="4000" b="1" smtClean="0"/>
              <a:t>C) Industrial Policy to Maintain US Prosperity</a:t>
            </a:r>
            <a:endParaRPr lang="en-US" altLang="en-US" sz="4000" smtClean="0"/>
          </a:p>
        </p:txBody>
      </p:sp>
      <p:sp>
        <p:nvSpPr>
          <p:cNvPr id="77827" name="Content Placeholder 2"/>
          <p:cNvSpPr>
            <a:spLocks noGrp="1"/>
          </p:cNvSpPr>
          <p:nvPr>
            <p:ph idx="1"/>
          </p:nvPr>
        </p:nvSpPr>
        <p:spPr>
          <a:xfrm>
            <a:off x="457200" y="1447800"/>
            <a:ext cx="8229600" cy="5181600"/>
          </a:xfrm>
        </p:spPr>
        <p:txBody>
          <a:bodyPr/>
          <a:lstStyle/>
          <a:p>
            <a:pPr eaLnBrk="1" hangingPunct="1">
              <a:lnSpc>
                <a:spcPct val="80000"/>
              </a:lnSpc>
            </a:pPr>
            <a:r>
              <a:rPr lang="en-US" altLang="en-US" sz="1800" smtClean="0"/>
              <a:t>Finally, as should be clear from the discussion above, it is likely to be difficult, if not impossible, to ultimately solve the US trade problem through legislation alone. An industrial policy will be necessary. </a:t>
            </a:r>
          </a:p>
          <a:p>
            <a:pPr eaLnBrk="1" hangingPunct="1">
              <a:lnSpc>
                <a:spcPct val="80000"/>
              </a:lnSpc>
            </a:pPr>
            <a:r>
              <a:rPr lang="en-US" altLang="en-US" sz="1800" smtClean="0"/>
              <a:t>Since the 2001 recession the US has lost 42.400 factories including 36% of plants employing more than 1000 workers (which declined from 1,479 to 947) and 38% of factories employing between 500 and 999 workers which declined from 3,198 to 1,972. An additional 90,000 factories are now at risk of going out of business. </a:t>
            </a:r>
          </a:p>
          <a:p>
            <a:pPr eaLnBrk="1" hangingPunct="1">
              <a:lnSpc>
                <a:spcPct val="80000"/>
              </a:lnSpc>
            </a:pPr>
            <a:r>
              <a:rPr lang="en-US" altLang="en-US" sz="1800" smtClean="0"/>
              <a:t>Such a policy needs to follow the historic pathways described by Norwegian economist Eric Reinert’s fascinating book  on the neglected institutionalist “Other  Canon”  of economic thought and policy history: </a:t>
            </a:r>
            <a:r>
              <a:rPr lang="en-US" altLang="en-US" sz="1800" i="1" smtClean="0"/>
              <a:t>How Rich Nations Got Rich and Why Poor Nations Stay Poor </a:t>
            </a:r>
            <a:r>
              <a:rPr lang="en-US" altLang="en-US" sz="1800" smtClean="0"/>
              <a:t>(2007). We need to find a way to incubate “good industries” that can be retained and that function as dynamic incubators of further development. This vision of a world and international political economy characterized by development and “unequal exchange” is also modeled in (Baiman, 2007 Unequal Exchange op. cit.). </a:t>
            </a:r>
          </a:p>
          <a:p>
            <a:pPr eaLnBrk="1" hangingPunct="1">
              <a:lnSpc>
                <a:spcPct val="80000"/>
              </a:lnSpc>
            </a:pPr>
            <a:r>
              <a:rPr lang="en-US" altLang="en-US" sz="1800" smtClean="0"/>
              <a:t>Suggestions that have been offered include changing the federal corporate tax code to provide tax deductions for domestic value-added production and tax penalties for off-shore production.  The tax can be implemented in a gradual fashion over some number of years to allow a transition to domestic production (Grieder, , chap 7). However, such a change in tax code, including new transactions taxes as proposed in the jobs program, can only be the start of a comprehensive industrial policy for the US. </a:t>
            </a:r>
          </a:p>
          <a:p>
            <a:pPr eaLnBrk="1" hangingPunct="1">
              <a:lnSpc>
                <a:spcPct val="80000"/>
              </a:lnSpc>
            </a:pPr>
            <a:endParaRPr lang="en-US" altLang="en-US" sz="1800" smtClean="0"/>
          </a:p>
          <a:p>
            <a:pPr eaLnBrk="1" hangingPunct="1">
              <a:lnSpc>
                <a:spcPct val="80000"/>
              </a:lnSpc>
            </a:pPr>
            <a:endParaRPr lang="en-US" altLang="en-US" sz="1800" smtClean="0"/>
          </a:p>
        </p:txBody>
      </p:sp>
      <p:sp>
        <p:nvSpPr>
          <p:cNvPr id="7782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B1483C4-2726-47AC-A44F-99F2F5D35EF6}" type="slidenum">
              <a:rPr lang="en-US" altLang="en-US" sz="1200">
                <a:solidFill>
                  <a:srgbClr val="898989"/>
                </a:solidFill>
                <a:latin typeface="Calibri" pitchFamily="34" charset="0"/>
              </a:rPr>
              <a:pPr eaLnBrk="1" hangingPunct="1"/>
              <a:t>32</a:t>
            </a:fld>
            <a:endParaRPr lang="en-US" altLang="en-US" sz="1200">
              <a:solidFill>
                <a:srgbClr val="898989"/>
              </a:solidFill>
              <a:latin typeface="Calibri" pitchFamily="34" charset="0"/>
            </a:endParaRPr>
          </a:p>
        </p:txBody>
      </p:sp>
      <p:pic>
        <p:nvPicPr>
          <p:cNvPr id="77829" name="Picture 5"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85AFF61-FD53-4882-83C5-809D9019407F}" type="slidenum">
              <a:rPr lang="en-US" altLang="en-US" sz="1200">
                <a:solidFill>
                  <a:srgbClr val="898989"/>
                </a:solidFill>
                <a:latin typeface="Calibri" pitchFamily="34" charset="0"/>
              </a:rPr>
              <a:pPr eaLnBrk="1" hangingPunct="1"/>
              <a:t>33</a:t>
            </a:fld>
            <a:endParaRPr lang="en-US" altLang="en-US" sz="1200">
              <a:solidFill>
                <a:srgbClr val="898989"/>
              </a:solidFill>
              <a:latin typeface="Calibri" pitchFamily="34" charset="0"/>
            </a:endParaRPr>
          </a:p>
        </p:txBody>
      </p:sp>
      <p:sp>
        <p:nvSpPr>
          <p:cNvPr id="79875" name="Rectangle 2"/>
          <p:cNvSpPr>
            <a:spLocks noGrp="1"/>
          </p:cNvSpPr>
          <p:nvPr>
            <p:ph type="title"/>
          </p:nvPr>
        </p:nvSpPr>
        <p:spPr>
          <a:xfrm>
            <a:off x="457200" y="274638"/>
            <a:ext cx="8229600" cy="639762"/>
          </a:xfrm>
        </p:spPr>
        <p:txBody>
          <a:bodyPr/>
          <a:lstStyle/>
          <a:p>
            <a:pPr eaLnBrk="1" hangingPunct="1"/>
            <a:r>
              <a:rPr lang="en-US" altLang="en-US" sz="4000" smtClean="0"/>
              <a:t>Conclusion</a:t>
            </a:r>
          </a:p>
        </p:txBody>
      </p:sp>
      <p:sp>
        <p:nvSpPr>
          <p:cNvPr id="79876" name="Rectangle 3"/>
          <p:cNvSpPr>
            <a:spLocks noGrp="1"/>
          </p:cNvSpPr>
          <p:nvPr>
            <p:ph type="body" idx="1"/>
          </p:nvPr>
        </p:nvSpPr>
        <p:spPr>
          <a:xfrm>
            <a:off x="457200" y="914400"/>
            <a:ext cx="8229600" cy="5211763"/>
          </a:xfrm>
        </p:spPr>
        <p:txBody>
          <a:bodyPr/>
          <a:lstStyle/>
          <a:p>
            <a:pPr marL="381000" indent="-381000" eaLnBrk="1" hangingPunct="1">
              <a:lnSpc>
                <a:spcPct val="80000"/>
              </a:lnSpc>
            </a:pPr>
            <a:r>
              <a:rPr lang="en-US" altLang="en-US" sz="2000" smtClean="0"/>
              <a:t>The small bore “stimulus” or “jolt” rhetoric coming out of Washington needs to end. </a:t>
            </a:r>
          </a:p>
          <a:p>
            <a:pPr marL="381000" indent="-381000" eaLnBrk="1" hangingPunct="1">
              <a:lnSpc>
                <a:spcPct val="80000"/>
              </a:lnSpc>
            </a:pPr>
            <a:r>
              <a:rPr lang="en-US" altLang="en-US" sz="2000" smtClean="0"/>
              <a:t>The US economy faces a fundamental structural and institutional crises that requires major changes in economic policy and far reaching programs including: </a:t>
            </a:r>
          </a:p>
          <a:p>
            <a:pPr marL="800100" lvl="1" indent="-342900" eaLnBrk="1" hangingPunct="1">
              <a:lnSpc>
                <a:spcPct val="80000"/>
              </a:lnSpc>
              <a:buFont typeface="Arial" charset="0"/>
              <a:buAutoNum type="arabicPeriod"/>
            </a:pPr>
            <a:r>
              <a:rPr lang="en-US" altLang="en-US" sz="1800" smtClean="0"/>
              <a:t>A Federally funded </a:t>
            </a:r>
            <a:r>
              <a:rPr lang="en-US" altLang="en-US" sz="1800" i="1" smtClean="0"/>
              <a:t>permanent living wage jobs program</a:t>
            </a:r>
            <a:r>
              <a:rPr lang="en-US" altLang="en-US" sz="1800" smtClean="0"/>
              <a:t> mostly funded through transactions taxes on finance,</a:t>
            </a:r>
          </a:p>
          <a:p>
            <a:pPr marL="800100" lvl="1" indent="-342900" eaLnBrk="1" hangingPunct="1">
              <a:lnSpc>
                <a:spcPct val="80000"/>
              </a:lnSpc>
              <a:buFont typeface="Arial" charset="0"/>
              <a:buAutoNum type="arabicPeriod"/>
            </a:pPr>
            <a:r>
              <a:rPr lang="en-US" altLang="en-US" sz="1800" smtClean="0"/>
              <a:t>Emergency measures to cap and gradually</a:t>
            </a:r>
            <a:r>
              <a:rPr lang="en-US" altLang="en-US" sz="1800" i="1" smtClean="0"/>
              <a:t> reduce the US trade deficit</a:t>
            </a:r>
            <a:r>
              <a:rPr lang="en-US" altLang="en-US" sz="1800" smtClean="0"/>
              <a:t>,</a:t>
            </a:r>
          </a:p>
          <a:p>
            <a:pPr marL="800100" lvl="1" indent="-342900" eaLnBrk="1" hangingPunct="1">
              <a:lnSpc>
                <a:spcPct val="80000"/>
              </a:lnSpc>
              <a:buFont typeface="Arial" charset="0"/>
              <a:buAutoNum type="arabicPeriod"/>
            </a:pPr>
            <a:r>
              <a:rPr lang="en-US" altLang="en-US" sz="1800" smtClean="0"/>
              <a:t>Complemented by a coherent and explicit </a:t>
            </a:r>
            <a:r>
              <a:rPr lang="en-US" altLang="en-US" sz="1800" i="1" smtClean="0"/>
              <a:t>“industrial policy”</a:t>
            </a:r>
            <a:r>
              <a:rPr lang="en-US" altLang="en-US" sz="1800" smtClean="0"/>
              <a:t> to increase high value added, competitive manufacturing exports.</a:t>
            </a:r>
          </a:p>
          <a:p>
            <a:pPr marL="381000" indent="-381000" eaLnBrk="1" hangingPunct="1">
              <a:lnSpc>
                <a:spcPct val="80000"/>
              </a:lnSpc>
            </a:pPr>
            <a:r>
              <a:rPr lang="en-US" altLang="en-US" sz="2000" smtClean="0"/>
              <a:t>The goal should be to support “non-predatory” trade and industrial policies that move the U.S. and world economies toward sustainable and  balanced trade and development. This will require an explicit eschewal of the “Neo-liberal” or “Neoclassical” economic policies  that have generated enormous concentrations of wealth, especially for Finance Capital, and economic growth in selected countries, but increased poverty  and inequality for workers and the unemployed throughout most of the world.     </a:t>
            </a:r>
          </a:p>
        </p:txBody>
      </p:sp>
      <p:pic>
        <p:nvPicPr>
          <p:cNvPr id="7987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3200" b="1" smtClean="0"/>
              <a:t>Productivity Growth Does not Explain the Decline of  U.S. Manufacturing Value Added</a:t>
            </a:r>
            <a:r>
              <a:rPr lang="en-US" altLang="en-US" sz="3600" smtClean="0"/>
              <a:t/>
            </a:r>
            <a:br>
              <a:rPr lang="en-US" altLang="en-US" sz="3600" smtClean="0"/>
            </a:br>
            <a:endParaRPr lang="en-US" altLang="en-US" sz="3600" smtClean="0"/>
          </a:p>
        </p:txBody>
      </p:sp>
      <p:sp>
        <p:nvSpPr>
          <p:cNvPr id="20483" name="Content Placeholder 2"/>
          <p:cNvSpPr>
            <a:spLocks noGrp="1"/>
          </p:cNvSpPr>
          <p:nvPr>
            <p:ph idx="1"/>
          </p:nvPr>
        </p:nvSpPr>
        <p:spPr>
          <a:xfrm>
            <a:off x="457200" y="1219200"/>
            <a:ext cx="8229600" cy="4906963"/>
          </a:xfrm>
        </p:spPr>
        <p:txBody>
          <a:bodyPr/>
          <a:lstStyle/>
          <a:p>
            <a:pPr eaLnBrk="1" hangingPunct="1">
              <a:lnSpc>
                <a:spcPct val="80000"/>
              </a:lnSpc>
            </a:pPr>
            <a:r>
              <a:rPr lang="en-US" altLang="en-US" sz="2200" smtClean="0"/>
              <a:t>“Post industrialists” and others frequently point out that as manufacturing productivity continues to increase fewer people are going to be employed in manufacturing. </a:t>
            </a:r>
          </a:p>
          <a:p>
            <a:pPr eaLnBrk="1" hangingPunct="1">
              <a:lnSpc>
                <a:spcPct val="80000"/>
              </a:lnSpc>
            </a:pPr>
            <a:r>
              <a:rPr lang="en-US" altLang="en-US" sz="2200" smtClean="0"/>
              <a:t>Like agriculture, they say, manufacturing is destined to take up a smaller share of advanced economies, as part of a process of ongoing “transformational growth” as services become an ever larger and more important. </a:t>
            </a:r>
          </a:p>
          <a:p>
            <a:pPr eaLnBrk="1" hangingPunct="1">
              <a:lnSpc>
                <a:spcPct val="80000"/>
              </a:lnSpc>
            </a:pPr>
            <a:r>
              <a:rPr lang="en-US" altLang="en-US" sz="2200" smtClean="0"/>
              <a:t>There are some important issues here, including the question of whether this means that the </a:t>
            </a:r>
            <a:r>
              <a:rPr lang="en-US" altLang="en-US" sz="2200" i="1" smtClean="0"/>
              <a:t>value added share</a:t>
            </a:r>
            <a:r>
              <a:rPr lang="en-US" altLang="en-US" sz="2200" smtClean="0"/>
              <a:t> of manufacturing in advanced economies is destined to decline along with </a:t>
            </a:r>
            <a:r>
              <a:rPr lang="en-US" altLang="en-US" sz="2200" i="1" smtClean="0"/>
              <a:t>employment</a:t>
            </a:r>
            <a:r>
              <a:rPr lang="en-US" altLang="en-US" sz="2200" smtClean="0"/>
              <a:t>. </a:t>
            </a:r>
          </a:p>
          <a:p>
            <a:pPr eaLnBrk="1" hangingPunct="1">
              <a:lnSpc>
                <a:spcPct val="80000"/>
              </a:lnSpc>
            </a:pPr>
            <a:r>
              <a:rPr lang="en-US" altLang="en-US" sz="2200" smtClean="0"/>
              <a:t>After all if deindustrialization is primarily a result of productivity growth, than there is no reason why the value of manufacturing product, as opposed to its employment share, should decline as it has in the US. But US manufacturing value added has fallen from about 17% to  12% of GDP from 1987 to 2007 according to data from the St. Louis Fed. </a:t>
            </a:r>
          </a:p>
          <a:p>
            <a:pPr eaLnBrk="1" hangingPunct="1">
              <a:lnSpc>
                <a:spcPct val="80000"/>
              </a:lnSpc>
            </a:pPr>
            <a:endParaRPr lang="en-US" altLang="en-US" sz="2200" smtClean="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924A7D3-D8D0-4204-8AD4-1A75FBB98ED3}" type="slidenum">
              <a:rPr lang="en-US" altLang="en-US" sz="1200">
                <a:solidFill>
                  <a:srgbClr val="898989"/>
                </a:solidFill>
                <a:latin typeface="Calibri" pitchFamily="34" charset="0"/>
              </a:rPr>
              <a:pPr eaLnBrk="1" hangingPunct="1"/>
              <a:t>4</a:t>
            </a:fld>
            <a:endParaRPr lang="en-US" altLang="en-US" sz="1200">
              <a:solidFill>
                <a:srgbClr val="898989"/>
              </a:solidFill>
              <a:latin typeface="Calibri" pitchFamily="34" charset="0"/>
            </a:endParaRPr>
          </a:p>
        </p:txBody>
      </p:sp>
      <p:pic>
        <p:nvPicPr>
          <p:cNvPr id="20485"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eaLnBrk="1" hangingPunct="1"/>
            <a:r>
              <a:rPr lang="en-US" altLang="en-US" sz="3200" b="1" smtClean="0"/>
              <a:t>Negative and Positive Service Sector Growth</a:t>
            </a:r>
            <a:r>
              <a:rPr lang="en-US" altLang="en-US" sz="3600" smtClean="0"/>
              <a:t/>
            </a:r>
            <a:br>
              <a:rPr lang="en-US" altLang="en-US" sz="3600" smtClean="0"/>
            </a:br>
            <a:endParaRPr lang="en-US" altLang="en-US" sz="3600" smtClean="0"/>
          </a:p>
        </p:txBody>
      </p:sp>
      <p:sp>
        <p:nvSpPr>
          <p:cNvPr id="22531" name="Content Placeholder 2"/>
          <p:cNvSpPr>
            <a:spLocks noGrp="1"/>
          </p:cNvSpPr>
          <p:nvPr>
            <p:ph idx="1"/>
          </p:nvPr>
        </p:nvSpPr>
        <p:spPr>
          <a:xfrm>
            <a:off x="457200" y="1676400"/>
            <a:ext cx="8229600" cy="4830763"/>
          </a:xfrm>
        </p:spPr>
        <p:txBody>
          <a:bodyPr/>
          <a:lstStyle/>
          <a:p>
            <a:pPr eaLnBrk="1" hangingPunct="1">
              <a:lnSpc>
                <a:spcPct val="80000"/>
              </a:lnSpc>
            </a:pPr>
            <a:r>
              <a:rPr lang="en-US" altLang="en-US" sz="2200" smtClean="0"/>
              <a:t>When we talk about the service economy, what are we referring too? </a:t>
            </a:r>
          </a:p>
          <a:p>
            <a:pPr eaLnBrk="1" hangingPunct="1">
              <a:lnSpc>
                <a:spcPct val="80000"/>
              </a:lnSpc>
            </a:pPr>
            <a:r>
              <a:rPr lang="en-US" altLang="en-US" sz="2200" smtClean="0"/>
              <a:t>Do we mean consumer and product services such as retail and wholesale, warehousing, technical support, and repair and maintenance; </a:t>
            </a:r>
          </a:p>
          <a:p>
            <a:pPr eaLnBrk="1" hangingPunct="1">
              <a:lnSpc>
                <a:spcPct val="80000"/>
              </a:lnSpc>
            </a:pPr>
            <a:r>
              <a:rPr lang="en-US" altLang="en-US" sz="2200" smtClean="0"/>
              <a:t>Business services such as advertising, finance, insurance, and law?; </a:t>
            </a:r>
          </a:p>
          <a:p>
            <a:pPr eaLnBrk="1" hangingPunct="1">
              <a:lnSpc>
                <a:spcPct val="80000"/>
              </a:lnSpc>
            </a:pPr>
            <a:r>
              <a:rPr lang="en-US" altLang="en-US" sz="2200" smtClean="0"/>
              <a:t>Transportation, communications, and utilities services?; </a:t>
            </a:r>
          </a:p>
          <a:p>
            <a:pPr eaLnBrk="1" hangingPunct="1">
              <a:lnSpc>
                <a:spcPct val="80000"/>
              </a:lnSpc>
            </a:pPr>
            <a:r>
              <a:rPr lang="en-US" altLang="en-US" sz="2200" smtClean="0"/>
              <a:t>Cultural and media services such as music, theatre, and journalism? </a:t>
            </a:r>
          </a:p>
          <a:p>
            <a:pPr eaLnBrk="1" hangingPunct="1">
              <a:lnSpc>
                <a:spcPct val="80000"/>
              </a:lnSpc>
            </a:pPr>
            <a:r>
              <a:rPr lang="en-US" altLang="en-US" sz="2200" smtClean="0"/>
              <a:t>Governance, education, health, and human services such as legislation, teaching, counseling, and caring?  </a:t>
            </a:r>
          </a:p>
          <a:p>
            <a:pPr eaLnBrk="1" hangingPunct="1">
              <a:lnSpc>
                <a:spcPct val="80000"/>
              </a:lnSpc>
            </a:pPr>
            <a:r>
              <a:rPr lang="en-US" altLang="en-US" sz="2200" smtClean="0"/>
              <a:t>The former tend to be more closely related to private for-profit goods provision, the later to public and non-profit benefits with large externalities.  </a:t>
            </a:r>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1523574-2C08-4A91-9F18-C869E391B81C}" type="slidenum">
              <a:rPr lang="en-US" altLang="en-US" sz="1200">
                <a:solidFill>
                  <a:srgbClr val="898989"/>
                </a:solidFill>
                <a:latin typeface="Calibri" pitchFamily="34" charset="0"/>
              </a:rPr>
              <a:pPr eaLnBrk="1" hangingPunct="1"/>
              <a:t>5</a:t>
            </a:fld>
            <a:endParaRPr lang="en-US" altLang="en-US" sz="1200">
              <a:solidFill>
                <a:srgbClr val="898989"/>
              </a:solidFill>
              <a:latin typeface="Calibri" pitchFamily="34" charset="0"/>
            </a:endParaRPr>
          </a:p>
        </p:txBody>
      </p:sp>
      <p:pic>
        <p:nvPicPr>
          <p:cNvPr id="22533"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altLang="en-US" sz="4000" smtClean="0"/>
              <a:t>Public and Privately Funded Services</a:t>
            </a:r>
          </a:p>
        </p:txBody>
      </p:sp>
      <p:sp>
        <p:nvSpPr>
          <p:cNvPr id="24579" name="Content Placeholder 2"/>
          <p:cNvSpPr>
            <a:spLocks noGrp="1"/>
          </p:cNvSpPr>
          <p:nvPr>
            <p:ph idx="1"/>
          </p:nvPr>
        </p:nvSpPr>
        <p:spPr/>
        <p:txBody>
          <a:bodyPr/>
          <a:lstStyle/>
          <a:p>
            <a:pPr eaLnBrk="1" hangingPunct="1">
              <a:lnSpc>
                <a:spcPct val="80000"/>
              </a:lnSpc>
            </a:pPr>
            <a:r>
              <a:rPr lang="en-US" altLang="en-US" sz="2500" smtClean="0"/>
              <a:t>Across advanced mixed economies, we find that the level and conditions of employment in the service sector are heavily dependent on the kinds of services that are dominant and how they funded and provided.</a:t>
            </a:r>
          </a:p>
          <a:p>
            <a:pPr eaLnBrk="1" hangingPunct="1">
              <a:lnSpc>
                <a:spcPct val="80000"/>
              </a:lnSpc>
            </a:pPr>
            <a:r>
              <a:rPr lang="en-US" altLang="en-US" sz="2500" smtClean="0"/>
              <a:t>In social democratic economies service growth has concentrated on expanding the later through generous public funding and public, or at least non-profit, provision. </a:t>
            </a:r>
          </a:p>
          <a:p>
            <a:pPr eaLnBrk="1" hangingPunct="1">
              <a:lnSpc>
                <a:spcPct val="80000"/>
              </a:lnSpc>
            </a:pPr>
            <a:r>
              <a:rPr lang="en-US" altLang="en-US" sz="2500" smtClean="0"/>
              <a:t>In more “liberal” (in the classic sense) economies like those of the US and UK, service growth has been particularly large in the former, propelled by massive private investment and employment in retail and financial services. </a:t>
            </a:r>
          </a:p>
          <a:p>
            <a:pPr eaLnBrk="1" hangingPunct="1">
              <a:lnSpc>
                <a:spcPct val="80000"/>
              </a:lnSpc>
            </a:pPr>
            <a:endParaRPr lang="en-US" altLang="en-US" sz="2500" smtClean="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4F3B7C5-3638-4BCB-8CC8-CF568AAA384D}" type="slidenum">
              <a:rPr lang="en-US" altLang="en-US" sz="1200">
                <a:solidFill>
                  <a:srgbClr val="898989"/>
                </a:solidFill>
                <a:latin typeface="Calibri" pitchFamily="34" charset="0"/>
              </a:rPr>
              <a:pPr eaLnBrk="1" hangingPunct="1"/>
              <a:t>6</a:t>
            </a:fld>
            <a:endParaRPr lang="en-US" altLang="en-US" sz="1200">
              <a:solidFill>
                <a:srgbClr val="898989"/>
              </a:solidFill>
              <a:latin typeface="Calibri" pitchFamily="34" charset="0"/>
            </a:endParaRPr>
          </a:p>
        </p:txBody>
      </p:sp>
      <p:pic>
        <p:nvPicPr>
          <p:cNvPr id="24581"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z="3600" smtClean="0"/>
              <a:t>Industrial Policy in “Liberal” Political Economies</a:t>
            </a:r>
          </a:p>
        </p:txBody>
      </p:sp>
      <p:sp>
        <p:nvSpPr>
          <p:cNvPr id="26627" name="Content Placeholder 2"/>
          <p:cNvSpPr>
            <a:spLocks noGrp="1"/>
          </p:cNvSpPr>
          <p:nvPr>
            <p:ph idx="1"/>
          </p:nvPr>
        </p:nvSpPr>
        <p:spPr>
          <a:xfrm>
            <a:off x="457200" y="1600200"/>
            <a:ext cx="8229600" cy="4953000"/>
          </a:xfrm>
        </p:spPr>
        <p:txBody>
          <a:bodyPr/>
          <a:lstStyle/>
          <a:p>
            <a:pPr eaLnBrk="1" hangingPunct="1">
              <a:lnSpc>
                <a:spcPct val="80000"/>
              </a:lnSpc>
            </a:pPr>
            <a:r>
              <a:rPr lang="en-US" altLang="en-US" sz="2000" smtClean="0"/>
              <a:t>In the U.S and UK Privately funded and provided services like retail and finance have resulted in a proliferation of mostly low wage dead-end jobs selling stuff to people, and very highly remunerated jobs in financial speculation with little productive (and more often destructive) impact on the economy. </a:t>
            </a:r>
          </a:p>
          <a:p>
            <a:pPr eaLnBrk="1" hangingPunct="1">
              <a:lnSpc>
                <a:spcPct val="80000"/>
              </a:lnSpc>
            </a:pPr>
            <a:r>
              <a:rPr lang="en-US" altLang="en-US" sz="2000" smtClean="0"/>
              <a:t>Industrial policy in the US (and to a lesser extent in the UK) in the last few decades has been geared to benefiting finance by promoting “free trade”, and utilizing quasi-privatized “Central Banks” and corrupted political systems that have become dependent and beholden to private finance.  </a:t>
            </a:r>
          </a:p>
          <a:p>
            <a:pPr eaLnBrk="1" hangingPunct="1">
              <a:lnSpc>
                <a:spcPct val="80000"/>
              </a:lnSpc>
            </a:pPr>
            <a:r>
              <a:rPr lang="en-US" altLang="en-US" sz="2000" smtClean="0"/>
              <a:t>Highly liquid and speculative finance has in turn, forced productive sectors to seek the highest possible short-term returns at the expense of long-term investment and planning. </a:t>
            </a:r>
          </a:p>
          <a:p>
            <a:pPr eaLnBrk="1" hangingPunct="1">
              <a:lnSpc>
                <a:spcPct val="80000"/>
              </a:lnSpc>
            </a:pPr>
            <a:r>
              <a:rPr lang="en-US" altLang="en-US" sz="2000" smtClean="0"/>
              <a:t>This has stimulated the growth of a very efficient monopolistic low-wage retail sector that exploits low-wage foreign production and domestic distribution, and has led to massive deindustrialization of high productivity goods production. </a:t>
            </a:r>
          </a:p>
          <a:p>
            <a:pPr eaLnBrk="1" hangingPunct="1">
              <a:lnSpc>
                <a:spcPct val="80000"/>
              </a:lnSpc>
            </a:pPr>
            <a:r>
              <a:rPr lang="en-US" altLang="en-US" sz="2000" smtClean="0"/>
              <a:t>In short the extensive growth of “low road”: low-wage, low-benefit, mostly dead-end, private sector service employment. </a:t>
            </a:r>
          </a:p>
          <a:p>
            <a:pPr eaLnBrk="1" hangingPunct="1">
              <a:lnSpc>
                <a:spcPct val="80000"/>
              </a:lnSpc>
            </a:pPr>
            <a:endParaRPr lang="en-US" altLang="en-US" sz="2000" smtClean="0"/>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EFB5341-88BD-4978-A39E-FD00CA7F6F31}" type="slidenum">
              <a:rPr lang="en-US" altLang="en-US" sz="1200">
                <a:solidFill>
                  <a:srgbClr val="898989"/>
                </a:solidFill>
                <a:latin typeface="Calibri" pitchFamily="34" charset="0"/>
              </a:rPr>
              <a:pPr eaLnBrk="1" hangingPunct="1"/>
              <a:t>7</a:t>
            </a:fld>
            <a:endParaRPr lang="en-US" altLang="en-US" sz="1200">
              <a:solidFill>
                <a:srgbClr val="898989"/>
              </a:solidFill>
              <a:latin typeface="Calibri" pitchFamily="34" charset="0"/>
            </a:endParaRPr>
          </a:p>
        </p:txBody>
      </p:sp>
      <p:pic>
        <p:nvPicPr>
          <p:cNvPr id="26629"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Social Democratic Industrial Policy</a:t>
            </a:r>
          </a:p>
        </p:txBody>
      </p:sp>
      <p:sp>
        <p:nvSpPr>
          <p:cNvPr id="28675" name="Content Placeholder 2"/>
          <p:cNvSpPr>
            <a:spLocks noGrp="1"/>
          </p:cNvSpPr>
          <p:nvPr>
            <p:ph idx="1"/>
          </p:nvPr>
        </p:nvSpPr>
        <p:spPr>
          <a:xfrm>
            <a:off x="457200" y="1295400"/>
            <a:ext cx="8229600" cy="5181600"/>
          </a:xfrm>
        </p:spPr>
        <p:txBody>
          <a:bodyPr/>
          <a:lstStyle/>
          <a:p>
            <a:pPr eaLnBrk="1" hangingPunct="1">
              <a:lnSpc>
                <a:spcPct val="80000"/>
              </a:lnSpc>
            </a:pPr>
            <a:r>
              <a:rPr lang="en-US" altLang="en-US" sz="2200" smtClean="0"/>
              <a:t>Generous public funding of health, education, and human services. Public sector spending that approaches 50% of GDP supporting an expansion of well-paid, professionalized, education, health care, and human services employment that provide a generous array of benefits to people in these economies. </a:t>
            </a:r>
          </a:p>
          <a:p>
            <a:pPr eaLnBrk="1" hangingPunct="1">
              <a:lnSpc>
                <a:spcPct val="80000"/>
              </a:lnSpc>
            </a:pPr>
            <a:r>
              <a:rPr lang="en-US" altLang="en-US" sz="2200" smtClean="0"/>
              <a:t>This has limited the growth of income inequality and supported middle class incomes and high quality benefits to human life, liberty, and happiness. </a:t>
            </a:r>
          </a:p>
          <a:p>
            <a:pPr eaLnBrk="1" hangingPunct="1">
              <a:lnSpc>
                <a:spcPct val="80000"/>
              </a:lnSpc>
            </a:pPr>
            <a:r>
              <a:rPr lang="en-US" altLang="en-US" sz="2200" smtClean="0"/>
              <a:t>Government and Institutional (often with union collaboration) support for private sector high wage, high value added competitive manufacturing export sector. </a:t>
            </a:r>
          </a:p>
          <a:p>
            <a:pPr eaLnBrk="1" hangingPunct="1">
              <a:lnSpc>
                <a:spcPct val="80000"/>
              </a:lnSpc>
            </a:pPr>
            <a:r>
              <a:rPr lang="en-US" altLang="en-US" sz="2200" smtClean="0"/>
              <a:t>This includes wage subsidies, VAT rebates, and long term preferred (non market) financing and planning, trade ,and industrial policies geared toward real competitive exports that pay for imports and further broad based national economic prosperity rather  than private and public sector decline and  financial windfalls for investors. </a:t>
            </a:r>
          </a:p>
          <a:p>
            <a:pPr eaLnBrk="1" hangingPunct="1">
              <a:lnSpc>
                <a:spcPct val="80000"/>
              </a:lnSpc>
            </a:pPr>
            <a:endParaRPr lang="en-US" altLang="en-US" sz="2200" smtClean="0"/>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A5A06E9-9723-464E-AB51-7C0192017AFD}" type="slidenum">
              <a:rPr lang="en-US" altLang="en-US" sz="1200">
                <a:solidFill>
                  <a:srgbClr val="898989"/>
                </a:solidFill>
                <a:latin typeface="Calibri" pitchFamily="34" charset="0"/>
              </a:rPr>
              <a:pPr eaLnBrk="1" hangingPunct="1"/>
              <a:t>8</a:t>
            </a:fld>
            <a:endParaRPr lang="en-US" altLang="en-US" sz="1200">
              <a:solidFill>
                <a:srgbClr val="898989"/>
              </a:solidFill>
              <a:latin typeface="Calibri" pitchFamily="34" charset="0"/>
            </a:endParaRPr>
          </a:p>
        </p:txBody>
      </p:sp>
      <p:pic>
        <p:nvPicPr>
          <p:cNvPr id="28677" name="Picture 4" descr="cpeg1.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5"/>
          <p:cNvSpPr txBox="1">
            <a:spLocks noChangeArrowheads="1"/>
          </p:cNvSpPr>
          <p:nvPr/>
        </p:nvSpPr>
        <p:spPr bwMode="auto">
          <a:xfrm>
            <a:off x="1295400" y="5943600"/>
            <a:ext cx="655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latin typeface="Calibri" pitchFamily="34" charset="0"/>
              </a:rPr>
              <a:t>Source: Fletcher , </a:t>
            </a:r>
            <a:r>
              <a:rPr lang="en-US" altLang="en-US" sz="1800" i="1">
                <a:latin typeface="Calibri" pitchFamily="34" charset="0"/>
              </a:rPr>
              <a:t>Free Trade Doesn’t Work</a:t>
            </a:r>
            <a:r>
              <a:rPr lang="en-US" altLang="en-US" sz="1800">
                <a:latin typeface="Calibri" pitchFamily="34" charset="0"/>
              </a:rPr>
              <a:t>, 2009, p. 87.  OECD data.</a:t>
            </a:r>
          </a:p>
        </p:txBody>
      </p:sp>
      <p:pic>
        <p:nvPicPr>
          <p:cNvPr id="3072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838200"/>
            <a:ext cx="35814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2D5E425-1695-43C0-8039-4CE1B75EA665}" type="slidenum">
              <a:rPr lang="en-US" altLang="en-US" sz="1200">
                <a:solidFill>
                  <a:srgbClr val="898989"/>
                </a:solidFill>
                <a:latin typeface="Calibri" pitchFamily="34" charset="0"/>
              </a:rPr>
              <a:pPr eaLnBrk="1" hangingPunct="1"/>
              <a:t>9</a:t>
            </a:fld>
            <a:endParaRPr lang="en-US" altLang="en-US" sz="1200">
              <a:solidFill>
                <a:srgbClr val="898989"/>
              </a:solidFill>
              <a:latin typeface="Calibri" pitchFamily="34" charset="0"/>
            </a:endParaRPr>
          </a:p>
        </p:txBody>
      </p:sp>
      <p:pic>
        <p:nvPicPr>
          <p:cNvPr id="30725" name="Picture 4" descr="cpeg1.bmp"/>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6477000"/>
            <a:ext cx="685800"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TotalTime>
  <Words>4702</Words>
  <Application>Microsoft Office PowerPoint</Application>
  <PresentationFormat>On-screen Show (4:3)</PresentationFormat>
  <Paragraphs>254</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Toward a New Political Economy for the U.S.      Ron Baiman For the Chicago Political Economy Group (CPEG)       Center for Tax and Budget Accountability 70 E. Lake St., Suite 1700 Chicago, IL 60601   Email: rbaiman@ctbaonline.org    Presentation to the URPE session of the meetings of the Allied Social Science Association Atlanta     January 5, 2010 </vt:lpstr>
      <vt:lpstr>What is the purpose of an economy?   </vt:lpstr>
      <vt:lpstr>In the last three decades the U.S. economy has fundamentally Gone off the Tracks</vt:lpstr>
      <vt:lpstr>Productivity Growth Does not Explain the Decline of  U.S. Manufacturing Value Added </vt:lpstr>
      <vt:lpstr>Negative and Positive Service Sector Growth </vt:lpstr>
      <vt:lpstr>Public and Privately Funded Services</vt:lpstr>
      <vt:lpstr>Industrial Policy in “Liberal” Political Economies</vt:lpstr>
      <vt:lpstr>Social Democratic Industrial Policy</vt:lpstr>
      <vt:lpstr>PowerPoint Presentation</vt:lpstr>
      <vt:lpstr>Economic Nationalism: Predatory From Kuttner “Playing Ourselves for Fools,”  American Prospect Jan/Feb 2010 Adopted from Peter Navarro, In Manufacturing a Better Future for America  </vt:lpstr>
      <vt:lpstr>Economic Nationalism: Ambiguous From Kuttner “Playing Ourselves for Fools,”  American Prospect Jan/Feb 2010 Adopted from Peter Navarro, In Manufacturing a Better Future for America </vt:lpstr>
      <vt:lpstr>Economic Nationalism: Sensible From Kuttner “Playing Ourselves for Fools,”  American Prospect Jan/Feb 2010 Adopted from Peter Navarro, In Manufacturing a Better Future for America </vt:lpstr>
      <vt:lpstr>Restructuring the Economy to Serve Human Needs</vt:lpstr>
      <vt:lpstr>Toward a New Political Economy for the U.S.: Good Jobs</vt:lpstr>
      <vt:lpstr>Toward a New Political Economy for the U.S.: Trade and Industrial Policy</vt:lpstr>
      <vt:lpstr>Policies Necessary to Accomplish These  Goals</vt:lpstr>
      <vt:lpstr>A) A Permanent Jobs Program for the U.S.: Economic Restructuring to Meet Human Needs   </vt:lpstr>
      <vt:lpstr>Type of Jobs and Cost Estimates</vt:lpstr>
      <vt:lpstr>A Transactions Tax can be a Major Source of Financing for Jobs Program</vt:lpstr>
      <vt:lpstr>Economic Policy Institute “American Jobs Plan” (Dec 2009)</vt:lpstr>
      <vt:lpstr>Chicago Political Economy Group Permanent Jobs Program (Feb 2009)</vt:lpstr>
      <vt:lpstr>Short-term “Jolt” or Long-term “Restructuring”?</vt:lpstr>
      <vt:lpstr>B) Rebalancing World Trade to Create a Sustainable U.S. and World Economy</vt:lpstr>
      <vt:lpstr>Affects of “Free Trade” on U.S. Economy</vt:lpstr>
      <vt:lpstr>US Trade in Goods</vt:lpstr>
      <vt:lpstr>US Trade in Services</vt:lpstr>
      <vt:lpstr>Not just “old” industries</vt:lpstr>
      <vt:lpstr>More US Industrial  and Trade Demise:</vt:lpstr>
      <vt:lpstr>What Needs to be done? </vt:lpstr>
      <vt:lpstr>Trade Policy Options I</vt:lpstr>
      <vt:lpstr>Trade Policy Options II</vt:lpstr>
      <vt:lpstr>C) Industrial Policy to Maintain US Prosperity</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a New Political Economy  URPE at ASSA Panel Presentation Atlanta Jan 5, 2010</dc:title>
  <dc:creator>user</dc:creator>
  <cp:lastModifiedBy>Benedictine University</cp:lastModifiedBy>
  <cp:revision>98</cp:revision>
  <dcterms:created xsi:type="dcterms:W3CDTF">2010-01-04T18:39:48Z</dcterms:created>
  <dcterms:modified xsi:type="dcterms:W3CDTF">2018-09-19T21:22:38Z</dcterms:modified>
</cp:coreProperties>
</file>