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4"/>
  </p:notesMasterIdLst>
  <p:handoutMasterIdLst>
    <p:handoutMasterId r:id="rId25"/>
  </p:handoutMasterIdLst>
  <p:sldIdLst>
    <p:sldId id="256" r:id="rId2"/>
    <p:sldId id="257" r:id="rId3"/>
    <p:sldId id="258" r:id="rId4"/>
    <p:sldId id="268" r:id="rId5"/>
    <p:sldId id="269" r:id="rId6"/>
    <p:sldId id="259" r:id="rId7"/>
    <p:sldId id="264" r:id="rId8"/>
    <p:sldId id="260" r:id="rId9"/>
    <p:sldId id="261" r:id="rId10"/>
    <p:sldId id="265" r:id="rId11"/>
    <p:sldId id="262" r:id="rId12"/>
    <p:sldId id="263" r:id="rId13"/>
    <p:sldId id="266" r:id="rId14"/>
    <p:sldId id="270" r:id="rId15"/>
    <p:sldId id="271" r:id="rId16"/>
    <p:sldId id="272" r:id="rId17"/>
    <p:sldId id="273" r:id="rId18"/>
    <p:sldId id="274" r:id="rId19"/>
    <p:sldId id="275" r:id="rId20"/>
    <p:sldId id="279" r:id="rId21"/>
    <p:sldId id="276" r:id="rId22"/>
    <p:sldId id="277" r:id="rId23"/>
  </p:sldIdLst>
  <p:sldSz cx="6858000" cy="9144000" type="screen4x3"/>
  <p:notesSz cx="6954838" cy="9240838"/>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2538" y="-210"/>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13075"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Arial"/>
                <a:ea typeface="+mn-ea"/>
              </a:defRPr>
            </a:lvl1pPr>
          </a:lstStyle>
          <a:p>
            <a:pPr>
              <a:defRPr/>
            </a:pPr>
            <a:endParaRPr lang="en-US"/>
          </a:p>
        </p:txBody>
      </p:sp>
      <p:sp>
        <p:nvSpPr>
          <p:cNvPr id="29699" name="Rectangle 3"/>
          <p:cNvSpPr>
            <a:spLocks noGrp="1" noChangeArrowheads="1"/>
          </p:cNvSpPr>
          <p:nvPr>
            <p:ph type="dt" sz="quarter" idx="1"/>
          </p:nvPr>
        </p:nvSpPr>
        <p:spPr bwMode="auto">
          <a:xfrm>
            <a:off x="3940175" y="0"/>
            <a:ext cx="3013075"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atin typeface="Arial"/>
                <a:ea typeface="+mn-ea"/>
              </a:defRPr>
            </a:lvl1pPr>
          </a:lstStyle>
          <a:p>
            <a:pPr>
              <a:defRPr/>
            </a:pPr>
            <a:endParaRPr lang="en-US"/>
          </a:p>
        </p:txBody>
      </p:sp>
      <p:sp>
        <p:nvSpPr>
          <p:cNvPr id="29700" name="Rectangle 4"/>
          <p:cNvSpPr>
            <a:spLocks noGrp="1" noChangeArrowheads="1"/>
          </p:cNvSpPr>
          <p:nvPr>
            <p:ph type="ftr" sz="quarter" idx="2"/>
          </p:nvPr>
        </p:nvSpPr>
        <p:spPr bwMode="auto">
          <a:xfrm>
            <a:off x="0" y="8777288"/>
            <a:ext cx="3013075"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atin typeface="Arial"/>
                <a:ea typeface="+mn-ea"/>
              </a:defRPr>
            </a:lvl1pPr>
          </a:lstStyle>
          <a:p>
            <a:pPr>
              <a:defRPr/>
            </a:pPr>
            <a:endParaRPr lang="en-US"/>
          </a:p>
        </p:txBody>
      </p:sp>
      <p:sp>
        <p:nvSpPr>
          <p:cNvPr id="29701" name="Rectangle 5"/>
          <p:cNvSpPr>
            <a:spLocks noGrp="1" noChangeArrowheads="1"/>
          </p:cNvSpPr>
          <p:nvPr>
            <p:ph type="sldNum" sz="quarter" idx="3"/>
          </p:nvPr>
        </p:nvSpPr>
        <p:spPr bwMode="auto">
          <a:xfrm>
            <a:off x="3940175" y="8777288"/>
            <a:ext cx="3013075"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B16B0D1-F11C-415B-96EE-638FB43E4C6E}" type="slidenum">
              <a:rPr lang="en-US" altLang="en-US"/>
              <a:pPr/>
              <a:t>‹#›</a:t>
            </a:fld>
            <a:endParaRPr lang="en-US" altLang="en-US"/>
          </a:p>
        </p:txBody>
      </p:sp>
    </p:spTree>
    <p:extLst>
      <p:ext uri="{BB962C8B-B14F-4D97-AF65-F5344CB8AC3E}">
        <p14:creationId xmlns:p14="http://schemas.microsoft.com/office/powerpoint/2010/main" val="3663417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13075"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Arial"/>
                <a:ea typeface="+mn-ea"/>
              </a:defRPr>
            </a:lvl1pPr>
          </a:lstStyle>
          <a:p>
            <a:pPr>
              <a:defRPr/>
            </a:pPr>
            <a:endParaRPr lang="en-US"/>
          </a:p>
        </p:txBody>
      </p:sp>
      <p:sp>
        <p:nvSpPr>
          <p:cNvPr id="6147" name="Rectangle 3"/>
          <p:cNvSpPr>
            <a:spLocks noGrp="1" noChangeArrowheads="1"/>
          </p:cNvSpPr>
          <p:nvPr>
            <p:ph type="dt" idx="1"/>
          </p:nvPr>
        </p:nvSpPr>
        <p:spPr bwMode="auto">
          <a:xfrm>
            <a:off x="3940175" y="0"/>
            <a:ext cx="3013075"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atin typeface="Arial"/>
                <a:ea typeface="+mn-ea"/>
              </a:defRPr>
            </a:lvl1pPr>
          </a:lstStyle>
          <a:p>
            <a:pPr>
              <a:defRPr/>
            </a:pPr>
            <a:endParaRPr lang="en-US"/>
          </a:p>
        </p:txBody>
      </p:sp>
      <p:sp>
        <p:nvSpPr>
          <p:cNvPr id="14340" name="Rectangle 4"/>
          <p:cNvSpPr>
            <a:spLocks noRot="1" noChangeArrowheads="1" noTextEdit="1"/>
          </p:cNvSpPr>
          <p:nvPr>
            <p:ph type="sldImg" idx="2"/>
          </p:nvPr>
        </p:nvSpPr>
        <p:spPr bwMode="auto">
          <a:xfrm>
            <a:off x="2178050" y="692150"/>
            <a:ext cx="2598738" cy="34655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95325" y="4389438"/>
            <a:ext cx="5564188" cy="4159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150" name="Rectangle 6"/>
          <p:cNvSpPr>
            <a:spLocks noGrp="1" noChangeArrowheads="1"/>
          </p:cNvSpPr>
          <p:nvPr>
            <p:ph type="ftr" sz="quarter" idx="4"/>
          </p:nvPr>
        </p:nvSpPr>
        <p:spPr bwMode="auto">
          <a:xfrm>
            <a:off x="0" y="8777288"/>
            <a:ext cx="3013075"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atin typeface="Arial"/>
                <a:ea typeface="+mn-ea"/>
              </a:defRPr>
            </a:lvl1pPr>
          </a:lstStyle>
          <a:p>
            <a:pPr>
              <a:defRPr/>
            </a:pPr>
            <a:endParaRPr lang="en-US"/>
          </a:p>
        </p:txBody>
      </p:sp>
      <p:sp>
        <p:nvSpPr>
          <p:cNvPr id="6151" name="Rectangle 7"/>
          <p:cNvSpPr>
            <a:spLocks noGrp="1" noChangeArrowheads="1"/>
          </p:cNvSpPr>
          <p:nvPr>
            <p:ph type="sldNum" sz="quarter" idx="5"/>
          </p:nvPr>
        </p:nvSpPr>
        <p:spPr bwMode="auto">
          <a:xfrm>
            <a:off x="3940175" y="8777288"/>
            <a:ext cx="3013075"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7ECDF83-1E6C-4690-91D9-11E0C50062EA}" type="slidenum">
              <a:rPr lang="en-US" altLang="en-US"/>
              <a:pPr/>
              <a:t>‹#›</a:t>
            </a:fld>
            <a:endParaRPr lang="en-US" altLang="en-US"/>
          </a:p>
        </p:txBody>
      </p:sp>
    </p:spTree>
    <p:extLst>
      <p:ext uri="{BB962C8B-B14F-4D97-AF65-F5344CB8AC3E}">
        <p14:creationId xmlns:p14="http://schemas.microsoft.com/office/powerpoint/2010/main" val="36858868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Arial"/>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Arial"/>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Arial"/>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437ACD85-391D-426D-BEA3-F76F70B07ECF}" type="slidenum">
              <a:rPr lang="en-US" altLang="en-US" sz="1200"/>
              <a:pPr eaLnBrk="1" hangingPunct="1"/>
              <a:t>1</a:t>
            </a:fld>
            <a:endParaRPr lang="en-US" altLang="en-US" sz="120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6A4F6A53-4910-403F-99E1-B408EDD2B9AB}" type="slidenum">
              <a:rPr lang="en-US" altLang="en-US" sz="1200"/>
              <a:pPr eaLnBrk="1" hangingPunct="1"/>
              <a:t>10</a:t>
            </a:fld>
            <a:endParaRPr lang="en-US" altLang="en-US" sz="120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A1CD75B9-7CA8-4164-A44D-3EDFCB67F088}" type="slidenum">
              <a:rPr lang="en-US" altLang="en-US" sz="1200"/>
              <a:pPr eaLnBrk="1" hangingPunct="1"/>
              <a:t>11</a:t>
            </a:fld>
            <a:endParaRPr lang="en-US" altLang="en-US" sz="120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charset="0"/>
              </a:rPr>
              <a:t>$18 for 3.5 million workers=about $128.5 billion. </a:t>
            </a:r>
          </a:p>
          <a:p>
            <a:pPr eaLnBrk="1" hangingPunct="1"/>
            <a:r>
              <a:rPr lang="en-US" altLang="en-US" smtClean="0">
                <a:latin typeface="Arial" charset="0"/>
              </a:rPr>
              <a:t>Two additional costs that must be included.  </a:t>
            </a:r>
          </a:p>
          <a:p>
            <a:pPr eaLnBrk="1" hangingPunct="1"/>
            <a:r>
              <a:rPr lang="en-US" altLang="en-US" smtClean="0">
                <a:latin typeface="Arial" charset="0"/>
              </a:rPr>
              <a:t>Administrative costs. We estimate these at 5% of the total program outlays, bringing the total per cohort to $135 billion</a:t>
            </a:r>
          </a:p>
          <a:p>
            <a:pPr eaLnBrk="1" hangingPunct="1"/>
            <a:r>
              <a:rPr lang="en-US" altLang="en-US" smtClean="0">
                <a:latin typeface="Arial" charset="0"/>
              </a:rPr>
              <a:t>Wage differential for supervisory and managerial jobs created within our program:  We add a 30% cost to the program for these higher paying jobs.  This is low by some private sector standards but one of the goals of our program is to reduce the current extreme levels of wage dispersion within the labor force.  This raises the annual cohort cost to $175.5 billion; after five years, the jobs program would draw about $877.5 billion annually.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A8BA847-AADC-4BB1-ABFB-1131C9A892E2}" type="slidenum">
              <a:rPr lang="en-US" altLang="en-US" sz="1200"/>
              <a:pPr eaLnBrk="1" hangingPunct="1"/>
              <a:t>12</a:t>
            </a:fld>
            <a:endParaRPr lang="en-US" altLang="en-US" sz="120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charset="0"/>
              </a:rPr>
              <a:t>Many of these incomes and much of this wealth have come from employment in trading, regulatory arbitrage or other activities carried on within the finance industry.  Therefore, much of the taxes described in our paper can be seen as a modest down payment on what the financial sector owes the rest of us in return for the decision to rescue companies and individuals who led us into the current financial crisis.</a:t>
            </a:r>
          </a:p>
          <a:p>
            <a:pPr eaLnBrk="1" hangingPunct="1"/>
            <a:endParaRPr lang="en-US" altLang="en-US" smtClean="0">
              <a:latin typeface="Arial" charset="0"/>
            </a:endParaRPr>
          </a:p>
          <a:p>
            <a:pPr eaLnBrk="1" hangingPunct="1"/>
            <a:r>
              <a:rPr lang="en-US" altLang="en-US" smtClean="0">
                <a:latin typeface="Arial" charset="0"/>
              </a:rPr>
              <a:t>Also Note that we do not include income tax and inheritance tax increases that have already been proposed for the funding of other programs, such as health care and middle tax relief. Also note that, as most of these funding sources result in effective taxes that are disproportionately targeted toward high income earners, the job creation potential of revenue raised through these programs is likely to be greater than that captured by the traditional balanced budget multiplier of one.14  </a:t>
            </a:r>
          </a:p>
          <a:p>
            <a:pPr eaLnBrk="1" hangingPunct="1"/>
            <a:endParaRPr lang="en-US" alt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A422FCC-97F8-4046-89F1-64C459096FE6}" type="slidenum">
              <a:rPr lang="en-US" altLang="en-US" sz="1200"/>
              <a:pPr eaLnBrk="1" hangingPunct="1"/>
              <a:t>13</a:t>
            </a:fld>
            <a:endParaRPr lang="en-US" altLang="en-US" sz="120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7E4EA49D-E30C-4E69-ABE5-11D8859A240F}" type="slidenum">
              <a:rPr lang="en-US" altLang="en-US" sz="1200"/>
              <a:pPr eaLnBrk="1" hangingPunct="1"/>
              <a:t>14</a:t>
            </a:fld>
            <a:endParaRPr lang="en-US" altLang="en-US" sz="120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90000"/>
              </a:lnSpc>
            </a:pPr>
            <a:r>
              <a:rPr lang="en-US" altLang="en-US" sz="1000" smtClean="0">
                <a:latin typeface="Arial" charset="0"/>
                <a:ea typeface="ＭＳ Ｐゴシック" charset="-128"/>
              </a:rPr>
              <a:t>$50 billion per year redirected from the Iraq misadventure   </a:t>
            </a:r>
          </a:p>
          <a:p>
            <a:pPr lvl="1" eaLnBrk="1" hangingPunct="1">
              <a:lnSpc>
                <a:spcPct val="90000"/>
              </a:lnSpc>
            </a:pPr>
            <a:r>
              <a:rPr lang="en-US" altLang="en-US" sz="1000" smtClean="0">
                <a:latin typeface="Arial" charset="0"/>
                <a:ea typeface="ＭＳ Ｐゴシック" charset="-128"/>
              </a:rPr>
              <a:t>$50 billion from total war budget of approximately $1 trillion/year (all in including “intelligence,” armaments, salaries, R&amp;D, etc.), i.e. a 5% reduction in the military budget   </a:t>
            </a:r>
          </a:p>
          <a:p>
            <a:pPr lvl="1" eaLnBrk="1" hangingPunct="1">
              <a:lnSpc>
                <a:spcPct val="90000"/>
              </a:lnSpc>
            </a:pPr>
            <a:r>
              <a:rPr lang="en-US" altLang="en-US" sz="1000" smtClean="0">
                <a:latin typeface="Arial" charset="0"/>
                <a:ea typeface="ＭＳ Ｐゴシック" charset="-128"/>
              </a:rPr>
              <a:t>$50 billion excess profits tax on the major energy companies (Perhaps as part of a broader “carbon tax” that is offset by subsidies to low-income households that need to, at least in the short-term, rely on carbon energy sources. We conservatively estimate that we can raise at least another $50 billion from such a carbon tax. 15 </a:t>
            </a:r>
          </a:p>
          <a:p>
            <a:pPr lvl="1" eaLnBrk="1" hangingPunct="1">
              <a:lnSpc>
                <a:spcPct val="90000"/>
              </a:lnSpc>
            </a:pPr>
            <a:r>
              <a:rPr lang="en-US" altLang="en-US" sz="1000" smtClean="0">
                <a:latin typeface="Arial" charset="0"/>
                <a:ea typeface="ＭＳ Ｐゴシック" charset="-128"/>
              </a:rPr>
              <a:t>Thirdly, a 0.25% “Tobin Tax” on financial transactions both raise significant revenue and would have the additional beneficial result of reducing the volume of highly leveraged financial speculation.  In 1996 this tax was estimated, worldwide, to raise $3.25 billion/day or $832 billion annually.16 In the U.S, using only stock transactions on registered exchanges, in 2008 this tax would have generated $175.2 billion (one side only; if on both buyer and seller the amount would be doubled).   When transactions in various derivative markets and the off-exchange bond market are included, the revenues generated, even discounting for the likely reduction in trading, would be sufficient to fiancé most if not all of our jobs program: a revenue estimate of $600 billion annually for the U.S. does not seem unreasonable. </a:t>
            </a:r>
          </a:p>
          <a:p>
            <a:pPr lvl="1" eaLnBrk="1" hangingPunct="1">
              <a:lnSpc>
                <a:spcPct val="90000"/>
              </a:lnSpc>
            </a:pPr>
            <a:r>
              <a:rPr lang="en-US" altLang="en-US" sz="1000" smtClean="0">
                <a:latin typeface="Arial" charset="0"/>
                <a:ea typeface="ＭＳ Ｐゴシック" charset="-128"/>
              </a:rPr>
              <a:t>Fourth, if necessary increases in the money supply to accommodate an expanding economy were used to fund jobs rather than pay down federal government debt, an additional approximately $42 billion of “tax free” funding would be available.17 Note that jobs financed from this source would have a multiplier larger than one as no taxes would be necessary to offset this spending. </a:t>
            </a:r>
          </a:p>
          <a:p>
            <a:pPr lvl="1" eaLnBrk="1" hangingPunct="1">
              <a:lnSpc>
                <a:spcPct val="90000"/>
              </a:lnSpc>
            </a:pPr>
            <a:r>
              <a:rPr lang="en-US" altLang="en-US" sz="1000" smtClean="0">
                <a:latin typeface="Arial" charset="0"/>
                <a:ea typeface="ＭＳ Ｐゴシック" charset="-128"/>
              </a:rPr>
              <a:t>Lastly, a wealth tax of 0.5% on the top 1% of households by wealth, those with more than $5.0 million in assets, would generate another $75 billion/year.  </a:t>
            </a:r>
          </a:p>
          <a:p>
            <a:pPr lvl="1" eaLnBrk="1" hangingPunct="1">
              <a:lnSpc>
                <a:spcPct val="90000"/>
              </a:lnSpc>
            </a:pPr>
            <a:endParaRPr lang="en-US" altLang="en-US" sz="1000" smtClean="0">
              <a:latin typeface="Arial" charset="0"/>
              <a:ea typeface="ＭＳ Ｐゴシック" charset="-128"/>
            </a:endParaRPr>
          </a:p>
          <a:p>
            <a:pPr eaLnBrk="1" hangingPunct="1">
              <a:lnSpc>
                <a:spcPct val="90000"/>
              </a:lnSpc>
            </a:pPr>
            <a:endParaRPr lang="en-US" altLang="en-US" sz="1000"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78568CA-9808-4293-BCBA-452AAD17A921}" type="slidenum">
              <a:rPr lang="en-US" altLang="en-US" sz="1200"/>
              <a:pPr eaLnBrk="1" hangingPunct="1"/>
              <a:t>15</a:t>
            </a:fld>
            <a:endParaRPr lang="en-US" altLang="en-US" sz="120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D0CB56FB-45A3-40E3-9D2C-D7BA555D82FD}" type="slidenum">
              <a:rPr lang="en-US" altLang="en-US" sz="1200"/>
              <a:pPr eaLnBrk="1" hangingPunct="1"/>
              <a:t>16</a:t>
            </a:fld>
            <a:endParaRPr lang="en-US" altLang="en-US" sz="120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D751FF42-30CF-49D3-B3AC-F0032FB11BD4}" type="slidenum">
              <a:rPr lang="en-US" altLang="en-US" sz="1200"/>
              <a:pPr eaLnBrk="1" hangingPunct="1"/>
              <a:t>17</a:t>
            </a:fld>
            <a:endParaRPr lang="en-US" altLang="en-US" sz="120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7CD8D57B-25D0-4EBF-9625-72891E4B545B}" type="slidenum">
              <a:rPr lang="en-US" altLang="en-US" sz="1200"/>
              <a:pPr eaLnBrk="1" hangingPunct="1"/>
              <a:t>18</a:t>
            </a:fld>
            <a:endParaRPr lang="en-US" altLang="en-US" sz="120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480504FF-9193-4525-AF92-A7A580501F4A}" type="slidenum">
              <a:rPr lang="en-US" altLang="en-US" sz="1200"/>
              <a:pPr eaLnBrk="1" hangingPunct="1"/>
              <a:t>19</a:t>
            </a:fld>
            <a:endParaRPr lang="en-US" altLang="en-US" sz="120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76605697-9E7A-428F-93C2-520DAF981E35}" type="slidenum">
              <a:rPr lang="en-US" altLang="en-US" sz="1200"/>
              <a:pPr eaLnBrk="1" hangingPunct="1"/>
              <a:t>2</a:t>
            </a:fld>
            <a:endParaRPr lang="en-US" altLang="en-US" sz="120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E5BE3BD-9558-4F90-B94F-C6ADB2122DF7}" type="slidenum">
              <a:rPr lang="en-US" altLang="en-US" sz="1200"/>
              <a:pPr eaLnBrk="1" hangingPunct="1"/>
              <a:t>20</a:t>
            </a:fld>
            <a:endParaRPr lang="en-US" altLang="en-US" sz="120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44E4CCF-AF4E-43D0-A1E3-8294FAC8D7AC}" type="slidenum">
              <a:rPr lang="en-US" altLang="en-US" sz="1200"/>
              <a:pPr eaLnBrk="1" hangingPunct="1"/>
              <a:t>21</a:t>
            </a:fld>
            <a:endParaRPr lang="en-US" altLang="en-US" sz="120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7BE0CAF8-6FC9-4D31-BC3B-AA55B27A8B42}" type="slidenum">
              <a:rPr lang="en-US" altLang="en-US" sz="1200"/>
              <a:pPr eaLnBrk="1" hangingPunct="1"/>
              <a:t>22</a:t>
            </a:fld>
            <a:endParaRPr lang="en-US" altLang="en-US" sz="120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FDA14089-265E-4BE4-B0B1-19C7C6F3D32B}" type="slidenum">
              <a:rPr lang="en-US" altLang="en-US" sz="1200"/>
              <a:pPr eaLnBrk="1" hangingPunct="1"/>
              <a:t>3</a:t>
            </a:fld>
            <a:endParaRPr lang="en-US" altLang="en-US" sz="120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000" smtClean="0">
                <a:latin typeface="Arial" charset="0"/>
              </a:rPr>
              <a:t>A crisis of unprecedented scope, striking hardest at the working class and the poor:</a:t>
            </a:r>
          </a:p>
          <a:p>
            <a:pPr lvl="1" eaLnBrk="1" hangingPunct="1">
              <a:lnSpc>
                <a:spcPct val="90000"/>
              </a:lnSpc>
            </a:pPr>
            <a:r>
              <a:rPr lang="en-US" altLang="en-US" sz="1000" smtClean="0">
                <a:latin typeface="Arial" charset="0"/>
                <a:ea typeface="ＭＳ Ｐゴシック" charset="-128"/>
              </a:rPr>
              <a:t>mortgage defaults and spiraling housing foreclosures</a:t>
            </a:r>
          </a:p>
          <a:p>
            <a:pPr lvl="1" eaLnBrk="1" hangingPunct="1">
              <a:lnSpc>
                <a:spcPct val="90000"/>
              </a:lnSpc>
            </a:pPr>
            <a:r>
              <a:rPr lang="en-US" altLang="en-US" sz="1000" smtClean="0">
                <a:latin typeface="Arial" charset="0"/>
                <a:ea typeface="ＭＳ Ｐゴシック" charset="-128"/>
              </a:rPr>
              <a:t>a financial system in chaos</a:t>
            </a:r>
          </a:p>
          <a:p>
            <a:pPr lvl="1" eaLnBrk="1" hangingPunct="1">
              <a:lnSpc>
                <a:spcPct val="90000"/>
              </a:lnSpc>
            </a:pPr>
            <a:r>
              <a:rPr lang="en-US" altLang="en-US" sz="1000" smtClean="0">
                <a:latin typeface="Arial" charset="0"/>
                <a:ea typeface="ＭＳ Ｐゴシック" charset="-128"/>
              </a:rPr>
              <a:t>rapid declines in consumer spending</a:t>
            </a:r>
          </a:p>
          <a:p>
            <a:pPr lvl="1" eaLnBrk="1" hangingPunct="1">
              <a:lnSpc>
                <a:spcPct val="90000"/>
              </a:lnSpc>
            </a:pPr>
            <a:r>
              <a:rPr lang="en-US" altLang="en-US" sz="1000" smtClean="0">
                <a:latin typeface="Arial" charset="0"/>
                <a:ea typeface="ＭＳ Ｐゴシック" charset="-128"/>
              </a:rPr>
              <a:t>a large trade imbalance </a:t>
            </a:r>
          </a:p>
          <a:p>
            <a:pPr lvl="1" eaLnBrk="1" hangingPunct="1">
              <a:lnSpc>
                <a:spcPct val="90000"/>
              </a:lnSpc>
            </a:pPr>
            <a:r>
              <a:rPr lang="en-US" altLang="en-US" sz="1000" smtClean="0">
                <a:latin typeface="Arial" charset="0"/>
                <a:ea typeface="ＭＳ Ｐゴシック" charset="-128"/>
              </a:rPr>
              <a:t>growing unemployment.  </a:t>
            </a:r>
          </a:p>
          <a:p>
            <a:pPr eaLnBrk="1" hangingPunct="1">
              <a:lnSpc>
                <a:spcPct val="90000"/>
              </a:lnSpc>
            </a:pPr>
            <a:r>
              <a:rPr lang="en-US" altLang="en-US" sz="1000" smtClean="0">
                <a:latin typeface="Arial" charset="0"/>
              </a:rPr>
              <a:t>The crisis marks the collapse of neoliberal public policies that have shaped the contours of our society for the past three decades. The failures of these policies were already evident</a:t>
            </a:r>
          </a:p>
          <a:p>
            <a:pPr lvl="1" eaLnBrk="1" hangingPunct="1">
              <a:lnSpc>
                <a:spcPct val="90000"/>
              </a:lnSpc>
            </a:pPr>
            <a:r>
              <a:rPr lang="en-US" altLang="en-US" sz="1000" smtClean="0">
                <a:latin typeface="Arial" charset="0"/>
                <a:ea typeface="ＭＳ Ｐゴシック" charset="-128"/>
              </a:rPr>
              <a:t>intensified stratification by race, gender, and education</a:t>
            </a:r>
          </a:p>
          <a:p>
            <a:pPr lvl="1" eaLnBrk="1" hangingPunct="1">
              <a:lnSpc>
                <a:spcPct val="90000"/>
              </a:lnSpc>
            </a:pPr>
            <a:r>
              <a:rPr lang="en-US" altLang="en-US" sz="1000" smtClean="0">
                <a:latin typeface="Arial" charset="0"/>
                <a:ea typeface="ＭＳ Ｐゴシック" charset="-128"/>
              </a:rPr>
              <a:t>the development of extreme poverty and social disintegration </a:t>
            </a:r>
          </a:p>
          <a:p>
            <a:pPr lvl="1" eaLnBrk="1" hangingPunct="1">
              <a:lnSpc>
                <a:spcPct val="90000"/>
              </a:lnSpc>
            </a:pPr>
            <a:r>
              <a:rPr lang="en-US" altLang="en-US" sz="1000" smtClean="0">
                <a:latin typeface="Arial" charset="0"/>
                <a:ea typeface="ＭＳ Ｐゴシック" charset="-128"/>
              </a:rPr>
              <a:t>the growth of homelessness</a:t>
            </a:r>
          </a:p>
          <a:p>
            <a:pPr lvl="1" eaLnBrk="1" hangingPunct="1">
              <a:lnSpc>
                <a:spcPct val="90000"/>
              </a:lnSpc>
            </a:pPr>
            <a:r>
              <a:rPr lang="en-US" altLang="en-US" sz="1000" smtClean="0">
                <a:latin typeface="Arial" charset="0"/>
                <a:ea typeface="ＭＳ Ｐゴシック" charset="-128"/>
              </a:rPr>
              <a:t>the collapse of public education</a:t>
            </a:r>
          </a:p>
          <a:p>
            <a:pPr lvl="1" eaLnBrk="1" hangingPunct="1">
              <a:lnSpc>
                <a:spcPct val="90000"/>
              </a:lnSpc>
            </a:pPr>
            <a:r>
              <a:rPr lang="en-US" altLang="en-US" sz="1000" smtClean="0">
                <a:latin typeface="Arial" charset="0"/>
                <a:ea typeface="ＭＳ Ｐゴシック" charset="-128"/>
              </a:rPr>
              <a:t>the crisis in health services</a:t>
            </a:r>
          </a:p>
          <a:p>
            <a:pPr lvl="1" eaLnBrk="1" hangingPunct="1">
              <a:lnSpc>
                <a:spcPct val="90000"/>
              </a:lnSpc>
            </a:pPr>
            <a:r>
              <a:rPr lang="en-US" altLang="en-US" sz="1000" smtClean="0">
                <a:latin typeface="Arial" charset="0"/>
                <a:ea typeface="ＭＳ Ｐゴシック" charset="-128"/>
              </a:rPr>
              <a:t>the rise of a massive prison complex </a:t>
            </a:r>
          </a:p>
          <a:p>
            <a:pPr lvl="1" eaLnBrk="1" hangingPunct="1">
              <a:lnSpc>
                <a:spcPct val="90000"/>
              </a:lnSpc>
            </a:pPr>
            <a:r>
              <a:rPr lang="en-US" altLang="en-US" sz="1000" smtClean="0">
                <a:latin typeface="Arial" charset="0"/>
                <a:ea typeface="ＭＳ Ｐゴシック" charset="-128"/>
              </a:rPr>
              <a:t>the outsourcing of jobs and opportunities. </a:t>
            </a:r>
          </a:p>
          <a:p>
            <a:pPr eaLnBrk="1" hangingPunct="1">
              <a:lnSpc>
                <a:spcPct val="90000"/>
              </a:lnSpc>
            </a:pPr>
            <a:endParaRPr lang="en-US" altLang="en-US" sz="1000" smtClean="0">
              <a:latin typeface="Arial" charset="0"/>
            </a:endParaRPr>
          </a:p>
          <a:p>
            <a:pPr eaLnBrk="1" hangingPunct="1">
              <a:lnSpc>
                <a:spcPct val="90000"/>
              </a:lnSpc>
            </a:pPr>
            <a:endParaRPr lang="en-US" altLang="en-US" sz="1000"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7564E021-3DEF-4942-8AD6-CC7AE1B7C8AF}" type="slidenum">
              <a:rPr lang="en-US" altLang="en-US" sz="1200"/>
              <a:pPr eaLnBrk="1" hangingPunct="1"/>
              <a:t>4</a:t>
            </a:fld>
            <a:endParaRPr lang="en-US" altLang="en-US" sz="120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1000" smtClean="0">
                <a:latin typeface="Arial" charset="0"/>
              </a:rPr>
              <a:t>Since December 2007, the U.S. has lost over 3 million jobs. </a:t>
            </a:r>
          </a:p>
          <a:p>
            <a:pPr eaLnBrk="1" hangingPunct="1">
              <a:lnSpc>
                <a:spcPct val="80000"/>
              </a:lnSpc>
            </a:pPr>
            <a:endParaRPr lang="en-US" altLang="en-US" sz="1000" smtClean="0">
              <a:latin typeface="Arial" charset="0"/>
            </a:endParaRPr>
          </a:p>
          <a:p>
            <a:pPr eaLnBrk="1" hangingPunct="1">
              <a:lnSpc>
                <a:spcPct val="80000"/>
              </a:lnSpc>
            </a:pPr>
            <a:r>
              <a:rPr lang="en-US" altLang="en-US" sz="1000" smtClean="0">
                <a:latin typeface="Arial" charset="0"/>
              </a:rPr>
              <a:t>Long term problem: the inability of the private economy to generate sufficient good jobs to meet the needs of our people. </a:t>
            </a:r>
          </a:p>
          <a:p>
            <a:pPr eaLnBrk="1" hangingPunct="1">
              <a:lnSpc>
                <a:spcPct val="80000"/>
              </a:lnSpc>
            </a:pPr>
            <a:endParaRPr lang="en-US" altLang="en-US" sz="1000" smtClean="0">
              <a:latin typeface="Arial" charset="0"/>
            </a:endParaRPr>
          </a:p>
          <a:p>
            <a:pPr eaLnBrk="1" hangingPunct="1">
              <a:lnSpc>
                <a:spcPct val="80000"/>
              </a:lnSpc>
            </a:pPr>
            <a:r>
              <a:rPr lang="en-US" altLang="en-US" sz="1000" smtClean="0">
                <a:latin typeface="Arial" charset="0"/>
              </a:rPr>
              <a:t>Decline in civilian labor force participation.  For individuals 16 and over, this rate has fallen for the past seven years after reaching its post-WWII peak at 67.1% in 2000, it fell to 66.1% in 2007.2 A 1% decline in labor force participation rates may not, at first, sound like a lot.  However, these data mean that, while the employed population grew by 9.1 million during the 2001-2007 period, the age 16 and over all population grew by 19.3 million. </a:t>
            </a:r>
          </a:p>
          <a:p>
            <a:pPr eaLnBrk="1" hangingPunct="1">
              <a:lnSpc>
                <a:spcPct val="80000"/>
              </a:lnSpc>
            </a:pPr>
            <a:endParaRPr lang="en-US" altLang="en-US" sz="1000" smtClean="0">
              <a:latin typeface="Arial" charset="0"/>
            </a:endParaRPr>
          </a:p>
          <a:p>
            <a:pPr eaLnBrk="1" hangingPunct="1">
              <a:lnSpc>
                <a:spcPct val="80000"/>
              </a:lnSpc>
            </a:pPr>
            <a:r>
              <a:rPr lang="en-US" altLang="en-US" sz="1000" smtClean="0">
                <a:latin typeface="Arial" charset="0"/>
              </a:rPr>
              <a:t>In short, only 47% of the new age 16 and over population (as compared to the 2007 labor force participation rate of 66.1%) was able to find employment in these 7 years of “economic recovery.”</a:t>
            </a:r>
          </a:p>
          <a:p>
            <a:pPr eaLnBrk="1" hangingPunct="1">
              <a:lnSpc>
                <a:spcPct val="80000"/>
              </a:lnSpc>
            </a:pPr>
            <a:endParaRPr lang="en-US" altLang="en-US" sz="1000" smtClean="0">
              <a:latin typeface="Arial" charset="0"/>
            </a:endParaRPr>
          </a:p>
          <a:p>
            <a:pPr eaLnBrk="1" hangingPunct="1">
              <a:lnSpc>
                <a:spcPct val="80000"/>
              </a:lnSpc>
            </a:pPr>
            <a:r>
              <a:rPr lang="en-US" altLang="en-US" sz="1000" smtClean="0">
                <a:latin typeface="Arial" charset="0"/>
              </a:rPr>
              <a:t>Projections for the 2006-2016 decade envision a continued slow decline in labor force participation–and these projections pre-date the current economic slump.</a:t>
            </a:r>
          </a:p>
          <a:p>
            <a:pPr eaLnBrk="1" hangingPunct="1">
              <a:lnSpc>
                <a:spcPct val="80000"/>
              </a:lnSpc>
            </a:pPr>
            <a:endParaRPr lang="en-US" altLang="en-US" sz="1000" smtClean="0">
              <a:latin typeface="Arial" charset="0"/>
            </a:endParaRPr>
          </a:p>
          <a:p>
            <a:pPr eaLnBrk="1" hangingPunct="1">
              <a:lnSpc>
                <a:spcPct val="80000"/>
              </a:lnSpc>
            </a:pPr>
            <a:r>
              <a:rPr lang="en-US" altLang="en-US" sz="1000" smtClean="0">
                <a:latin typeface="Arial" charset="0"/>
              </a:rPr>
              <a:t>The number of unemployed grew by 84% during the Bush administration.</a:t>
            </a:r>
          </a:p>
          <a:p>
            <a:pPr eaLnBrk="1" hangingPunct="1">
              <a:lnSpc>
                <a:spcPct val="80000"/>
              </a:lnSpc>
            </a:pPr>
            <a:endParaRPr lang="en-US" altLang="en-US" sz="1000" smtClean="0">
              <a:latin typeface="Arial" charset="0"/>
            </a:endParaRPr>
          </a:p>
          <a:p>
            <a:pPr eaLnBrk="1" hangingPunct="1">
              <a:lnSpc>
                <a:spcPct val="80000"/>
              </a:lnSpc>
            </a:pPr>
            <a:r>
              <a:rPr lang="en-US" altLang="en-US" sz="1000" smtClean="0">
                <a:latin typeface="Arial" charset="0"/>
              </a:rPr>
              <a:t>From 2001 to 2007 the white female labor force participation rates declined by 0.4%, but the white male rate declined by 1.1%, and black male and female rates by 1.7%.</a:t>
            </a:r>
            <a:r>
              <a:rPr lang="en-US" altLang="en-US" sz="1000" b="1" i="1" smtClean="0">
                <a:latin typeface="Arial" charset="0"/>
              </a:rPr>
              <a:t>   </a:t>
            </a:r>
          </a:p>
          <a:p>
            <a:pPr eaLnBrk="1" hangingPunct="1">
              <a:lnSpc>
                <a:spcPct val="80000"/>
              </a:lnSpc>
            </a:pPr>
            <a:r>
              <a:rPr lang="en-US" altLang="en-US" sz="1000" smtClean="0">
                <a:latin typeface="Arial" charset="0"/>
              </a:rPr>
              <a:t>Further, inequality in our racially and gender stratified labor force remained large and even increased.  Full time employed African American workers median income in 2006 was only 61.2% of that for full time employed white workers while full time employed females workers median income was only 67.3% of that for men.</a:t>
            </a:r>
          </a:p>
          <a:p>
            <a:pPr eaLnBrk="1" hangingPunct="1">
              <a:lnSpc>
                <a:spcPct val="80000"/>
              </a:lnSpc>
            </a:pPr>
            <a:endParaRPr lang="en-US" altLang="en-US" sz="1000"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D946C273-2AD0-413F-9074-548BB77C2344}" type="slidenum">
              <a:rPr lang="en-US" altLang="en-US" sz="1200"/>
              <a:pPr eaLnBrk="1" hangingPunct="1"/>
              <a:t>5</a:t>
            </a:fld>
            <a:endParaRPr lang="en-US" altLang="en-US" sz="120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5A6685E8-44ED-4318-AAD8-769D1D41DA78}" type="slidenum">
              <a:rPr lang="en-US" altLang="en-US" sz="1200"/>
              <a:pPr eaLnBrk="1" hangingPunct="1"/>
              <a:t>6</a:t>
            </a:fld>
            <a:endParaRPr lang="en-US" altLang="en-US" sz="120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5F831A57-A0B3-40EE-B31C-9A5712E48E2C}" type="slidenum">
              <a:rPr lang="en-US" altLang="en-US" sz="1200"/>
              <a:pPr eaLnBrk="1" hangingPunct="1"/>
              <a:t>7</a:t>
            </a:fld>
            <a:endParaRPr lang="en-US" altLang="en-US" sz="120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4C989037-3585-4749-AB55-E6D6587D5E54}" type="slidenum">
              <a:rPr lang="en-US" altLang="en-US" sz="1200"/>
              <a:pPr eaLnBrk="1" hangingPunct="1"/>
              <a:t>8</a:t>
            </a:fld>
            <a:endParaRPr lang="en-US" altLang="en-US" sz="120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800" b="1" smtClean="0">
                <a:latin typeface="Arial" charset="0"/>
              </a:rPr>
              <a:t>Infrastructure: Transportation--highways, bridges, light rail, regional airports.  </a:t>
            </a:r>
          </a:p>
          <a:p>
            <a:pPr eaLnBrk="1" hangingPunct="1">
              <a:lnSpc>
                <a:spcPct val="80000"/>
              </a:lnSpc>
            </a:pPr>
            <a:r>
              <a:rPr lang="en-US" altLang="en-US" sz="800" b="1" smtClean="0">
                <a:latin typeface="Arial" charset="0"/>
              </a:rPr>
              <a:t>			Public educational and health care facilities badly need rebuilding.  </a:t>
            </a:r>
          </a:p>
          <a:p>
            <a:pPr eaLnBrk="1" hangingPunct="1">
              <a:lnSpc>
                <a:spcPct val="80000"/>
              </a:lnSpc>
            </a:pPr>
            <a:r>
              <a:rPr lang="en-US" altLang="en-US" sz="800" b="1" smtClean="0">
                <a:latin typeface="Arial" charset="0"/>
              </a:rPr>
              <a:t>			Parks, local, state and federal, have been under funded for some time, forcing us 			to draw down the social capital of the 1930s.  </a:t>
            </a:r>
          </a:p>
          <a:p>
            <a:pPr eaLnBrk="1" hangingPunct="1">
              <a:lnSpc>
                <a:spcPct val="80000"/>
              </a:lnSpc>
            </a:pPr>
            <a:r>
              <a:rPr lang="en-US" altLang="en-US" sz="800" b="1" smtClean="0">
                <a:latin typeface="Arial" charset="0"/>
              </a:rPr>
              <a:t>Much of the work described under the rubric social investment may be organized under the auspices of private industry contracting with the appropriate levels of government oversight with exceptions for activities whose basic goals conflict with private profit motives, such as park and land stewardship. </a:t>
            </a:r>
          </a:p>
          <a:p>
            <a:pPr eaLnBrk="1" hangingPunct="1">
              <a:lnSpc>
                <a:spcPct val="80000"/>
              </a:lnSpc>
            </a:pPr>
            <a:r>
              <a:rPr lang="en-US" altLang="en-US" sz="800" b="1" smtClean="0">
                <a:latin typeface="Arial" charset="0"/>
              </a:rPr>
              <a:t>Social Service: health, including eldercare, and education, including pre-school. </a:t>
            </a:r>
          </a:p>
          <a:p>
            <a:pPr eaLnBrk="1" hangingPunct="1">
              <a:lnSpc>
                <a:spcPct val="80000"/>
              </a:lnSpc>
            </a:pPr>
            <a:r>
              <a:rPr lang="en-US" altLang="en-US" sz="800" b="1" smtClean="0">
                <a:latin typeface="Arial" charset="0"/>
              </a:rPr>
              <a:t>We envision that employment in the health sector be integrated into a model of universal health care with sustainable costs capable of guaranteeing an adequate level of health care available to all. </a:t>
            </a:r>
          </a:p>
          <a:p>
            <a:pPr eaLnBrk="1" hangingPunct="1">
              <a:lnSpc>
                <a:spcPct val="80000"/>
              </a:lnSpc>
            </a:pPr>
            <a:r>
              <a:rPr lang="en-US" altLang="en-US" sz="800" b="1" smtClean="0">
                <a:latin typeface="Arial" charset="0"/>
              </a:rPr>
              <a:t>However, there is an additional, political, task that we believe must be accomplished: to rebuild public sector employment as a desirable–indeed preferred–choice for accomplishing public goals.  Thus public sector employment must be a) well paid, b) accountable to those served, and c) transparent as to the quality of services provided.</a:t>
            </a:r>
          </a:p>
          <a:p>
            <a:pPr eaLnBrk="1" hangingPunct="1">
              <a:lnSpc>
                <a:spcPct val="80000"/>
              </a:lnSpc>
            </a:pPr>
            <a:r>
              <a:rPr lang="en-US" altLang="en-US" sz="800" b="1" smtClean="0">
                <a:latin typeface="Arial" charset="0"/>
              </a:rPr>
              <a:t>Industries of the future--the federal government, working closely with the states, to develop an explicit, forward looking, technology focused industrial policy.  Our official economic ideology is that such decision making on the part of government is inferior to that of the private market on both efficiency and cost grounds.  There are, it seems to us, two major flaws in this argument.  First, it is clear that industrial policies work.  The evidence from Scandinavian counties (or the even current economic policies of China) should leave no doubt as top effectiveness of industrial policy across a wide range of industries and levels of industrial development. </a:t>
            </a:r>
          </a:p>
          <a:p>
            <a:pPr eaLnBrk="1" hangingPunct="1">
              <a:lnSpc>
                <a:spcPct val="80000"/>
              </a:lnSpc>
            </a:pPr>
            <a:r>
              <a:rPr lang="en-US" altLang="en-US" sz="800" b="1" smtClean="0">
                <a:latin typeface="Arial" charset="0"/>
              </a:rPr>
              <a:t>The second flaw in this argument is that we have had a de facto industrial policy for at least the past two decades, namely, the decision to develop the financial sector as both an engine of growth and an export leader.  While there have certainly been some transitory economic gains from this policy, the overall balance sheet is one of failure, resulting in panic and bordering on disaster.  As in the case of the Resolution Trust Company take-over and financial support for failing Savings and Loans or the Fed’s (successful) effort to have the Saudis rescue Citi in the 1990s, the finance sector is again at the center of difficult economic times and again drawing massively on the public purse in an attempt to avert a major economic crisis.  The results are not yet in. </a:t>
            </a:r>
          </a:p>
          <a:p>
            <a:pPr eaLnBrk="1" hangingPunct="1">
              <a:lnSpc>
                <a:spcPct val="80000"/>
              </a:lnSpc>
            </a:pPr>
            <a:r>
              <a:rPr lang="en-US" altLang="en-US" sz="800" b="1" smtClean="0">
                <a:latin typeface="Arial" charset="0"/>
              </a:rPr>
              <a:t>Our preoccupation with building the financial sector has resulted in an implicit acceptance of the acceleration of deindustrialization.  The newly industrializing lower wage economies of Asia and Latin America have absorbed much of the manufacturing that used to be performed in the U.S. However, instead of investing in high value added production and for displaced industrial workers such as has been done  in Scandinavia and other parts of Europe, we have passively accepted the loss of jobs, urging education as a cure all for lagging incomes and job opportunities.  The result has been that manufacturing, a sector that accounted for more of the GDP than finance in the 1970s, is now a shrunken skeleton in such desperate straits that the $25 billion in loans requested by what used to be called the Big Three (GM, Ford and Chrysler) is seen as a mere bagatelle when compared to the needs of the financial sector.</a:t>
            </a:r>
          </a:p>
          <a:p>
            <a:pPr eaLnBrk="1" hangingPunct="1">
              <a:lnSpc>
                <a:spcPct val="80000"/>
              </a:lnSpc>
            </a:pPr>
            <a:r>
              <a:rPr lang="en-US" altLang="en-US" sz="800" b="1" smtClean="0">
                <a:latin typeface="Arial" charset="0"/>
              </a:rPr>
              <a:t>Energy, its sources, uses, and costs should be at the core of our forward-looking industrial policy.  It is clear that, left to their own devices, the major private sector energy companies have little incentive to shift our energy consumption in a direction that is either more efficient or less costly to the consumer.  Just as was the case in the interstate highway program of the 1950s, the space technology program of the 1960s and 1970s, and the development of the internet, only an entity charged with a public purpose can inaugurate the shift away from fossil fuels.  Energy taxes, while they can be useful for funding purposes are not sufficient.  The shift from fossil fuels will require investment in technology, training of workers who will be working in the industries that emerge from technological developments underwritten by government, and, probably at least for some time, wage subsidies as these industries move up the productivity curve</a:t>
            </a:r>
            <a:r>
              <a:rPr lang="en-US" altLang="en-US" sz="800" smtClean="0">
                <a:latin typeface="Arial" charset="0"/>
              </a:rPr>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D776275C-043D-4A36-A825-6B8224076F2D}" type="slidenum">
              <a:rPr lang="en-US" altLang="en-US" sz="1200"/>
              <a:pPr eaLnBrk="1" hangingPunct="1"/>
              <a:t>9</a:t>
            </a:fld>
            <a:endParaRPr lang="en-US" altLang="en-US" sz="120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charset="0"/>
              </a:rPr>
              <a:t>Contrast with exaggerated claims for education and science made in the Obama budget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lvl1pPr>
              <a:defRPr>
                <a:latin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028700" y="5181600"/>
            <a:ext cx="4800600" cy="2336800"/>
          </a:xfrm>
        </p:spPr>
        <p:txBody>
          <a:bodyPr/>
          <a:lstStyle>
            <a:lvl1pPr marL="0" indent="0" algn="ctr">
              <a:buNone/>
              <a:defRPr>
                <a:latin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A34EC6D-C971-49FB-B34F-1F1FD22C0EC7}" type="slidenum">
              <a:rPr lang="en-US" altLang="en-US"/>
              <a:pPr/>
              <a:t>‹#›</a:t>
            </a:fld>
            <a:endParaRPr lang="en-US" altLang="en-US"/>
          </a:p>
        </p:txBody>
      </p:sp>
    </p:spTree>
    <p:extLst>
      <p:ext uri="{BB962C8B-B14F-4D97-AF65-F5344CB8AC3E}">
        <p14:creationId xmlns:p14="http://schemas.microsoft.com/office/powerpoint/2010/main" val="3164779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Arial"/>
              </a:defRPr>
            </a:lvl1pPr>
            <a:lvl2pPr>
              <a:defRPr>
                <a:latin typeface="Arial"/>
              </a:defRPr>
            </a:lvl2pPr>
            <a:lvl3pPr>
              <a:defRPr>
                <a:latin typeface="Arial"/>
              </a:defRPr>
            </a:lvl3pPr>
            <a:lvl4pPr>
              <a:defRPr>
                <a:latin typeface="Arial"/>
              </a:defRPr>
            </a:lvl4pPr>
            <a:lvl5pPr>
              <a:defRPr>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6681568-4BF8-4464-B3CC-C4E6D3C8FFF6}" type="slidenum">
              <a:rPr lang="en-US" altLang="en-US"/>
              <a:pPr/>
              <a:t>‹#›</a:t>
            </a:fld>
            <a:endParaRPr lang="en-US" altLang="en-US"/>
          </a:p>
        </p:txBody>
      </p:sp>
    </p:spTree>
    <p:extLst>
      <p:ext uri="{BB962C8B-B14F-4D97-AF65-F5344CB8AC3E}">
        <p14:creationId xmlns:p14="http://schemas.microsoft.com/office/powerpoint/2010/main" val="1757894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lvl1pPr>
              <a:defRPr>
                <a:latin typeface="Aria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42900" y="366713"/>
            <a:ext cx="4476750" cy="7800975"/>
          </a:xfrm>
        </p:spPr>
        <p:txBody>
          <a:bodyPr vert="eaVert"/>
          <a:lstStyle>
            <a:lvl1pPr>
              <a:defRPr>
                <a:latin typeface="Arial"/>
              </a:defRPr>
            </a:lvl1pPr>
            <a:lvl2pPr>
              <a:defRPr>
                <a:latin typeface="Arial"/>
              </a:defRPr>
            </a:lvl2pPr>
            <a:lvl3pPr>
              <a:defRPr>
                <a:latin typeface="Arial"/>
              </a:defRPr>
            </a:lvl3pPr>
            <a:lvl4pPr>
              <a:defRPr>
                <a:latin typeface="Arial"/>
              </a:defRPr>
            </a:lvl4pPr>
            <a:lvl5pPr>
              <a:defRPr>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9C9A6D2-ACEB-4434-8AD5-A94F69197876}" type="slidenum">
              <a:rPr lang="en-US" altLang="en-US"/>
              <a:pPr/>
              <a:t>‹#›</a:t>
            </a:fld>
            <a:endParaRPr lang="en-US" altLang="en-US"/>
          </a:p>
        </p:txBody>
      </p:sp>
    </p:spTree>
    <p:extLst>
      <p:ext uri="{BB962C8B-B14F-4D97-AF65-F5344CB8AC3E}">
        <p14:creationId xmlns:p14="http://schemas.microsoft.com/office/powerpoint/2010/main" val="4012938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a:defRPr>
            </a:lvl1pPr>
            <a:lvl2pPr>
              <a:defRPr>
                <a:latin typeface="Arial"/>
              </a:defRPr>
            </a:lvl2pPr>
            <a:lvl3pPr>
              <a:defRPr>
                <a:latin typeface="Arial"/>
              </a:defRPr>
            </a:lvl3pPr>
            <a:lvl4pPr>
              <a:defRPr>
                <a:latin typeface="Arial"/>
              </a:defRPr>
            </a:lvl4pPr>
            <a:lvl5pPr>
              <a:defRPr>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B897938-D622-4570-84BD-08FAA1D71714}" type="slidenum">
              <a:rPr lang="en-US" altLang="en-US"/>
              <a:pPr/>
              <a:t>‹#›</a:t>
            </a:fld>
            <a:endParaRPr lang="en-US" altLang="en-US"/>
          </a:p>
        </p:txBody>
      </p:sp>
    </p:spTree>
    <p:extLst>
      <p:ext uri="{BB962C8B-B14F-4D97-AF65-F5344CB8AC3E}">
        <p14:creationId xmlns:p14="http://schemas.microsoft.com/office/powerpoint/2010/main" val="2549809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atin typeface="Aria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atin typeface="Aria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526C47A-2463-46B1-B1D7-BD9DAA6FD1A5}" type="slidenum">
              <a:rPr lang="en-US" altLang="en-US"/>
              <a:pPr/>
              <a:t>‹#›</a:t>
            </a:fld>
            <a:endParaRPr lang="en-US" altLang="en-US"/>
          </a:p>
        </p:txBody>
      </p:sp>
    </p:spTree>
    <p:extLst>
      <p:ext uri="{BB962C8B-B14F-4D97-AF65-F5344CB8AC3E}">
        <p14:creationId xmlns:p14="http://schemas.microsoft.com/office/powerpoint/2010/main" val="3127124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42900" y="2133600"/>
            <a:ext cx="3009900" cy="6034088"/>
          </a:xfrm>
        </p:spPr>
        <p:txBody>
          <a:bodyPr/>
          <a:lstStyle>
            <a:lvl1pPr>
              <a:defRPr sz="2800">
                <a:latin typeface="Arial"/>
              </a:defRPr>
            </a:lvl1pPr>
            <a:lvl2pPr>
              <a:defRPr sz="2400">
                <a:latin typeface="Arial"/>
              </a:defRPr>
            </a:lvl2pPr>
            <a:lvl3pPr>
              <a:defRPr sz="2000">
                <a:latin typeface="Arial"/>
              </a:defRPr>
            </a:lvl3pPr>
            <a:lvl4pPr>
              <a:defRPr sz="1800">
                <a:latin typeface="Arial"/>
              </a:defRPr>
            </a:lvl4pPr>
            <a:lvl5pPr>
              <a:defRPr sz="1800">
                <a:latin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3505200" y="2133600"/>
            <a:ext cx="3009900" cy="6034088"/>
          </a:xfrm>
        </p:spPr>
        <p:txBody>
          <a:bodyPr/>
          <a:lstStyle>
            <a:lvl1pPr>
              <a:defRPr sz="2800">
                <a:latin typeface="Arial"/>
              </a:defRPr>
            </a:lvl1pPr>
            <a:lvl2pPr>
              <a:defRPr sz="2400">
                <a:latin typeface="Arial"/>
              </a:defRPr>
            </a:lvl2pPr>
            <a:lvl3pPr>
              <a:defRPr sz="2000">
                <a:latin typeface="Arial"/>
              </a:defRPr>
            </a:lvl3pPr>
            <a:lvl4pPr>
              <a:defRPr sz="1800">
                <a:latin typeface="Arial"/>
              </a:defRPr>
            </a:lvl4pPr>
            <a:lvl5pPr>
              <a:defRPr sz="1800">
                <a:latin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BCC008D-B95A-483B-80F3-D567AD28B823}" type="slidenum">
              <a:rPr lang="en-US" altLang="en-US"/>
              <a:pPr/>
              <a:t>‹#›</a:t>
            </a:fld>
            <a:endParaRPr lang="en-US" altLang="en-US"/>
          </a:p>
        </p:txBody>
      </p:sp>
    </p:spTree>
    <p:extLst>
      <p:ext uri="{BB962C8B-B14F-4D97-AF65-F5344CB8AC3E}">
        <p14:creationId xmlns:p14="http://schemas.microsoft.com/office/powerpoint/2010/main" val="4167583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atin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atin typeface="Arial"/>
              </a:defRPr>
            </a:lvl1pPr>
            <a:lvl2pPr>
              <a:defRPr sz="2000">
                <a:latin typeface="Arial"/>
              </a:defRPr>
            </a:lvl2pPr>
            <a:lvl3pPr>
              <a:defRPr sz="1800">
                <a:latin typeface="Arial"/>
              </a:defRPr>
            </a:lvl3pPr>
            <a:lvl4pPr>
              <a:defRPr sz="1600">
                <a:latin typeface="Arial"/>
              </a:defRPr>
            </a:lvl4pPr>
            <a:lvl5pPr>
              <a:defRPr sz="1600">
                <a:latin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atin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atin typeface="Arial"/>
              </a:defRPr>
            </a:lvl1pPr>
            <a:lvl2pPr>
              <a:defRPr sz="2000">
                <a:latin typeface="Arial"/>
              </a:defRPr>
            </a:lvl2pPr>
            <a:lvl3pPr>
              <a:defRPr sz="1800">
                <a:latin typeface="Arial"/>
              </a:defRPr>
            </a:lvl3pPr>
            <a:lvl4pPr>
              <a:defRPr sz="1600">
                <a:latin typeface="Arial"/>
              </a:defRPr>
            </a:lvl4pPr>
            <a:lvl5pPr>
              <a:defRPr sz="1600">
                <a:latin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8BDD065-0734-4793-BB53-8D19751EE972}" type="slidenum">
              <a:rPr lang="en-US" altLang="en-US"/>
              <a:pPr/>
              <a:t>‹#›</a:t>
            </a:fld>
            <a:endParaRPr lang="en-US" altLang="en-US"/>
          </a:p>
        </p:txBody>
      </p:sp>
    </p:spTree>
    <p:extLst>
      <p:ext uri="{BB962C8B-B14F-4D97-AF65-F5344CB8AC3E}">
        <p14:creationId xmlns:p14="http://schemas.microsoft.com/office/powerpoint/2010/main" val="4134281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a:defRPr>
            </a:lvl1p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106E0DE-3B9C-4D47-BAF6-250CE42AB762}" type="slidenum">
              <a:rPr lang="en-US" altLang="en-US"/>
              <a:pPr/>
              <a:t>‹#›</a:t>
            </a:fld>
            <a:endParaRPr lang="en-US" altLang="en-US"/>
          </a:p>
        </p:txBody>
      </p:sp>
    </p:spTree>
    <p:extLst>
      <p:ext uri="{BB962C8B-B14F-4D97-AF65-F5344CB8AC3E}">
        <p14:creationId xmlns:p14="http://schemas.microsoft.com/office/powerpoint/2010/main" val="2180177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3A72EC15-F5DF-41B4-BE68-303D77A4164C}" type="slidenum">
              <a:rPr lang="en-US" altLang="en-US"/>
              <a:pPr/>
              <a:t>‹#›</a:t>
            </a:fld>
            <a:endParaRPr lang="en-US" altLang="en-US"/>
          </a:p>
        </p:txBody>
      </p:sp>
    </p:spTree>
    <p:extLst>
      <p:ext uri="{BB962C8B-B14F-4D97-AF65-F5344CB8AC3E}">
        <p14:creationId xmlns:p14="http://schemas.microsoft.com/office/powerpoint/2010/main" val="978022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atin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681288" y="363538"/>
            <a:ext cx="3833812" cy="7804150"/>
          </a:xfrm>
        </p:spPr>
        <p:txBody>
          <a:bodyPr/>
          <a:lstStyle>
            <a:lvl1pPr>
              <a:defRPr sz="3200">
                <a:latin typeface="Arial"/>
              </a:defRPr>
            </a:lvl1pPr>
            <a:lvl2pPr>
              <a:defRPr sz="2800">
                <a:latin typeface="Arial"/>
              </a:defRPr>
            </a:lvl2pPr>
            <a:lvl3pPr>
              <a:defRPr sz="2400">
                <a:latin typeface="Arial"/>
              </a:defRPr>
            </a:lvl3pPr>
            <a:lvl4pPr>
              <a:defRPr sz="2000">
                <a:latin typeface="Arial"/>
              </a:defRPr>
            </a:lvl4pPr>
            <a:lvl5pPr>
              <a:defRPr sz="2000">
                <a:latin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atin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1D12F1B-94F3-4114-8052-F8207EC211AC}" type="slidenum">
              <a:rPr lang="en-US" altLang="en-US"/>
              <a:pPr/>
              <a:t>‹#›</a:t>
            </a:fld>
            <a:endParaRPr lang="en-US" altLang="en-US"/>
          </a:p>
        </p:txBody>
      </p:sp>
    </p:spTree>
    <p:extLst>
      <p:ext uri="{BB962C8B-B14F-4D97-AF65-F5344CB8AC3E}">
        <p14:creationId xmlns:p14="http://schemas.microsoft.com/office/powerpoint/2010/main" val="798741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atin typeface="Aria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atin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atin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B7CFCB3-4AAE-4093-A8FA-4288BADEC40E}" type="slidenum">
              <a:rPr lang="en-US" altLang="en-US"/>
              <a:pPr/>
              <a:t>‹#›</a:t>
            </a:fld>
            <a:endParaRPr lang="en-US" altLang="en-US"/>
          </a:p>
        </p:txBody>
      </p:sp>
    </p:spTree>
    <p:extLst>
      <p:ext uri="{BB962C8B-B14F-4D97-AF65-F5344CB8AC3E}">
        <p14:creationId xmlns:p14="http://schemas.microsoft.com/office/powerpoint/2010/main" val="3432528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atin typeface="Arial"/>
                <a:ea typeface="+mn-ea"/>
              </a:defRPr>
            </a:lvl1pPr>
          </a:lstStyle>
          <a:p>
            <a:pPr>
              <a:defRPr/>
            </a:pPr>
            <a:endParaRPr lang="en-US"/>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atin typeface="Arial"/>
                <a:ea typeface="+mn-ea"/>
              </a:defRPr>
            </a:lvl1pPr>
          </a:lstStyle>
          <a:p>
            <a:pPr>
              <a:defRPr/>
            </a:pPr>
            <a:endParaRPr lang="en-US"/>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D1B9D8A-1456-46B6-A700-57AD631A1D7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Arial"/>
          <a:ea typeface="ＭＳ Ｐゴシック" charset="-128"/>
          <a:cs typeface="+mj-cs"/>
        </a:defRPr>
      </a:lvl1pPr>
      <a:lvl2pPr algn="ctr" rtl="0" eaLnBrk="0" fontAlgn="base" hangingPunct="0">
        <a:spcBef>
          <a:spcPct val="0"/>
        </a:spcBef>
        <a:spcAft>
          <a:spcPct val="0"/>
        </a:spcAft>
        <a:defRPr sz="4400">
          <a:solidFill>
            <a:schemeClr val="tx2"/>
          </a:solidFill>
          <a:latin typeface="Arial" pitchFamily="-108" charset="0"/>
          <a:ea typeface="ＭＳ Ｐゴシック" charset="-128"/>
        </a:defRPr>
      </a:lvl2pPr>
      <a:lvl3pPr algn="ctr" rtl="0" eaLnBrk="0" fontAlgn="base" hangingPunct="0">
        <a:spcBef>
          <a:spcPct val="0"/>
        </a:spcBef>
        <a:spcAft>
          <a:spcPct val="0"/>
        </a:spcAft>
        <a:defRPr sz="4400">
          <a:solidFill>
            <a:schemeClr val="tx2"/>
          </a:solidFill>
          <a:latin typeface="Arial" pitchFamily="-108" charset="0"/>
          <a:ea typeface="ＭＳ Ｐゴシック" charset="-128"/>
        </a:defRPr>
      </a:lvl3pPr>
      <a:lvl4pPr algn="ctr" rtl="0" eaLnBrk="0" fontAlgn="base" hangingPunct="0">
        <a:spcBef>
          <a:spcPct val="0"/>
        </a:spcBef>
        <a:spcAft>
          <a:spcPct val="0"/>
        </a:spcAft>
        <a:defRPr sz="4400">
          <a:solidFill>
            <a:schemeClr val="tx2"/>
          </a:solidFill>
          <a:latin typeface="Arial" pitchFamily="-108" charset="0"/>
          <a:ea typeface="ＭＳ Ｐゴシック" charset="-128"/>
        </a:defRPr>
      </a:lvl4pPr>
      <a:lvl5pPr algn="ctr" rtl="0" eaLnBrk="0" fontAlgn="base" hangingPunct="0">
        <a:spcBef>
          <a:spcPct val="0"/>
        </a:spcBef>
        <a:spcAft>
          <a:spcPct val="0"/>
        </a:spcAft>
        <a:defRPr sz="4400">
          <a:solidFill>
            <a:schemeClr val="tx2"/>
          </a:solidFill>
          <a:latin typeface="Arial" pitchFamily="-108" charset="0"/>
          <a:ea typeface="ＭＳ Ｐゴシック" charset="-128"/>
        </a:defRPr>
      </a:lvl5pPr>
      <a:lvl6pPr marL="457200" algn="ctr" rtl="0" fontAlgn="base">
        <a:spcBef>
          <a:spcPct val="0"/>
        </a:spcBef>
        <a:spcAft>
          <a:spcPct val="0"/>
        </a:spcAft>
        <a:defRPr sz="4400">
          <a:solidFill>
            <a:schemeClr val="tx2"/>
          </a:solidFill>
          <a:latin typeface="Arial" pitchFamily="-108" charset="0"/>
        </a:defRPr>
      </a:lvl6pPr>
      <a:lvl7pPr marL="914400" algn="ctr" rtl="0" fontAlgn="base">
        <a:spcBef>
          <a:spcPct val="0"/>
        </a:spcBef>
        <a:spcAft>
          <a:spcPct val="0"/>
        </a:spcAft>
        <a:defRPr sz="4400">
          <a:solidFill>
            <a:schemeClr val="tx2"/>
          </a:solidFill>
          <a:latin typeface="Arial" pitchFamily="-108" charset="0"/>
        </a:defRPr>
      </a:lvl7pPr>
      <a:lvl8pPr marL="1371600" algn="ctr" rtl="0" fontAlgn="base">
        <a:spcBef>
          <a:spcPct val="0"/>
        </a:spcBef>
        <a:spcAft>
          <a:spcPct val="0"/>
        </a:spcAft>
        <a:defRPr sz="4400">
          <a:solidFill>
            <a:schemeClr val="tx2"/>
          </a:solidFill>
          <a:latin typeface="Arial" pitchFamily="-108" charset="0"/>
        </a:defRPr>
      </a:lvl8pPr>
      <a:lvl9pPr marL="1828800" algn="ctr" rtl="0" fontAlgn="base">
        <a:spcBef>
          <a:spcPct val="0"/>
        </a:spcBef>
        <a:spcAft>
          <a:spcPct val="0"/>
        </a:spcAft>
        <a:defRPr sz="4400">
          <a:solidFill>
            <a:schemeClr val="tx2"/>
          </a:solidFill>
          <a:latin typeface="Arial" pitchFamily="-108"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mn-cs"/>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pitchFamily="-108"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pitchFamily="-108"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pitchFamily="-108"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pitchFamily="-108"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8"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8"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8"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www.cpegonline.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514350" y="1930400"/>
            <a:ext cx="5829300" cy="1960563"/>
          </a:xfrm>
        </p:spPr>
        <p:txBody>
          <a:bodyPr/>
          <a:lstStyle/>
          <a:p>
            <a:pPr eaLnBrk="1" hangingPunct="1"/>
            <a:r>
              <a:rPr lang="en-US" altLang="en-US" sz="3600" b="1" smtClean="0">
                <a:latin typeface="Arial" charset="0"/>
              </a:rPr>
              <a:t>A Permanent Jobs Program for the U.S.:  Economic Restructuring </a:t>
            </a:r>
            <a:br>
              <a:rPr lang="en-US" altLang="en-US" sz="3600" b="1" smtClean="0">
                <a:latin typeface="Arial" charset="0"/>
              </a:rPr>
            </a:br>
            <a:r>
              <a:rPr lang="en-US" altLang="en-US" sz="3600" b="1" smtClean="0">
                <a:latin typeface="Arial" charset="0"/>
              </a:rPr>
              <a:t>To Meet Human Needs</a:t>
            </a:r>
            <a:r>
              <a:rPr lang="en-US" altLang="en-US" sz="4000" smtClean="0">
                <a:latin typeface="Arial" charset="0"/>
              </a:rPr>
              <a:t> </a:t>
            </a:r>
            <a:br>
              <a:rPr lang="en-US" altLang="en-US" sz="4000" smtClean="0">
                <a:latin typeface="Arial" charset="0"/>
              </a:rPr>
            </a:br>
            <a:r>
              <a:rPr lang="en-US" altLang="en-US" sz="4000" smtClean="0">
                <a:latin typeface="Arial" charset="0"/>
              </a:rPr>
              <a:t/>
            </a:r>
            <a:br>
              <a:rPr lang="en-US" altLang="en-US" sz="4000" smtClean="0">
                <a:latin typeface="Arial" charset="0"/>
              </a:rPr>
            </a:br>
            <a:r>
              <a:rPr lang="en-US" altLang="en-US" sz="1800" b="1" smtClean="0">
                <a:latin typeface="Arial" charset="0"/>
              </a:rPr>
              <a:t>Presentation to the Roosevelt University Economics Seminar</a:t>
            </a:r>
            <a:br>
              <a:rPr lang="en-US" altLang="en-US" sz="1800" b="1" smtClean="0">
                <a:latin typeface="Arial" charset="0"/>
              </a:rPr>
            </a:br>
            <a:r>
              <a:rPr lang="en-US" altLang="en-US" sz="1800" b="1" smtClean="0">
                <a:latin typeface="Arial" charset="0"/>
              </a:rPr>
              <a:t/>
            </a:r>
            <a:br>
              <a:rPr lang="en-US" altLang="en-US" sz="1800" b="1" smtClean="0">
                <a:latin typeface="Arial" charset="0"/>
              </a:rPr>
            </a:br>
            <a:r>
              <a:rPr lang="en-US" altLang="en-US" sz="1800" b="1" smtClean="0">
                <a:latin typeface="Arial" charset="0"/>
              </a:rPr>
              <a:t>November 18, 2009</a:t>
            </a:r>
            <a:r>
              <a:rPr lang="en-US" altLang="en-US" sz="2000" b="1" smtClean="0">
                <a:latin typeface="Arial" charset="0"/>
              </a:rPr>
              <a:t/>
            </a:r>
            <a:br>
              <a:rPr lang="en-US" altLang="en-US" sz="2000" b="1" smtClean="0">
                <a:latin typeface="Arial" charset="0"/>
              </a:rPr>
            </a:br>
            <a:endParaRPr lang="en-US" altLang="en-US" sz="2000" b="1" smtClean="0">
              <a:latin typeface="Arial" charset="0"/>
            </a:endParaRPr>
          </a:p>
        </p:txBody>
      </p:sp>
      <p:sp>
        <p:nvSpPr>
          <p:cNvPr id="15363" name="Rectangle 3"/>
          <p:cNvSpPr>
            <a:spLocks noGrp="1" noChangeArrowheads="1"/>
          </p:cNvSpPr>
          <p:nvPr>
            <p:ph type="subTitle" idx="1"/>
          </p:nvPr>
        </p:nvSpPr>
        <p:spPr>
          <a:xfrm>
            <a:off x="1066800" y="6248400"/>
            <a:ext cx="4800600" cy="2336800"/>
          </a:xfrm>
        </p:spPr>
        <p:txBody>
          <a:bodyPr/>
          <a:lstStyle/>
          <a:p>
            <a:pPr eaLnBrk="1" hangingPunct="1">
              <a:lnSpc>
                <a:spcPct val="80000"/>
              </a:lnSpc>
            </a:pPr>
            <a:r>
              <a:rPr lang="en-US" altLang="en-US" sz="1600" b="1" smtClean="0">
                <a:latin typeface="Arial" charset="0"/>
              </a:rPr>
              <a:t>Ron Baiman</a:t>
            </a:r>
          </a:p>
          <a:p>
            <a:pPr eaLnBrk="1" hangingPunct="1">
              <a:lnSpc>
                <a:spcPct val="80000"/>
              </a:lnSpc>
            </a:pPr>
            <a:r>
              <a:rPr lang="en-US" altLang="en-US" sz="1600" b="1" smtClean="0">
                <a:latin typeface="Arial" charset="0"/>
              </a:rPr>
              <a:t>Bill Barclay</a:t>
            </a:r>
          </a:p>
          <a:p>
            <a:pPr eaLnBrk="1" hangingPunct="1">
              <a:lnSpc>
                <a:spcPct val="80000"/>
              </a:lnSpc>
            </a:pPr>
            <a:r>
              <a:rPr lang="en-US" altLang="en-US" sz="1600" b="1" smtClean="0">
                <a:latin typeface="Arial" charset="0"/>
              </a:rPr>
              <a:t>Sidney Hollander</a:t>
            </a:r>
          </a:p>
          <a:p>
            <a:pPr eaLnBrk="1" hangingPunct="1">
              <a:lnSpc>
                <a:spcPct val="80000"/>
              </a:lnSpc>
            </a:pPr>
            <a:r>
              <a:rPr lang="en-US" altLang="en-US" sz="1600" b="1" smtClean="0">
                <a:latin typeface="Arial" charset="0"/>
              </a:rPr>
              <a:t>Joe Persky</a:t>
            </a:r>
          </a:p>
          <a:p>
            <a:pPr eaLnBrk="1" hangingPunct="1">
              <a:lnSpc>
                <a:spcPct val="80000"/>
              </a:lnSpc>
            </a:pPr>
            <a:r>
              <a:rPr lang="en-US" altLang="en-US" sz="1600" b="1" smtClean="0">
                <a:latin typeface="Arial" charset="0"/>
              </a:rPr>
              <a:t>Elce Redmond</a:t>
            </a:r>
          </a:p>
          <a:p>
            <a:pPr eaLnBrk="1" hangingPunct="1">
              <a:lnSpc>
                <a:spcPct val="80000"/>
              </a:lnSpc>
            </a:pPr>
            <a:r>
              <a:rPr lang="en-US" altLang="en-US" sz="1600" b="1" smtClean="0">
                <a:latin typeface="Arial" charset="0"/>
              </a:rPr>
              <a:t>Mel Rothenberg</a:t>
            </a:r>
          </a:p>
          <a:p>
            <a:pPr eaLnBrk="1" hangingPunct="1">
              <a:lnSpc>
                <a:spcPct val="80000"/>
              </a:lnSpc>
            </a:pPr>
            <a:endParaRPr lang="en-US" altLang="en-US" sz="1600" b="1" smtClean="0">
              <a:latin typeface="Arial" charset="0"/>
            </a:endParaRPr>
          </a:p>
          <a:p>
            <a:pPr eaLnBrk="1" hangingPunct="1">
              <a:lnSpc>
                <a:spcPct val="80000"/>
              </a:lnSpc>
            </a:pPr>
            <a:r>
              <a:rPr lang="en-US" altLang="en-US" sz="1600" b="1" smtClean="0">
                <a:latin typeface="Arial" charset="0"/>
              </a:rPr>
              <a:t>cpegonline.org</a:t>
            </a:r>
          </a:p>
        </p:txBody>
      </p:sp>
      <p:pic>
        <p:nvPicPr>
          <p:cNvPr id="15364" name="Picture 3" descr="cpeg2.bm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5105400"/>
            <a:ext cx="2946400"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56A4CE5A-F714-4562-9557-7EEFA5BBBF28}" type="slidenum">
              <a:rPr lang="en-US" altLang="en-US" sz="1400"/>
              <a:pPr eaLnBrk="1" hangingPunct="1"/>
              <a:t>10</a:t>
            </a:fld>
            <a:endParaRPr lang="en-US" altLang="en-US" sz="1400"/>
          </a:p>
        </p:txBody>
      </p:sp>
      <p:sp>
        <p:nvSpPr>
          <p:cNvPr id="33795" name="Rectangle 2"/>
          <p:cNvSpPr>
            <a:spLocks noGrp="1" noChangeArrowheads="1"/>
          </p:cNvSpPr>
          <p:nvPr>
            <p:ph type="title"/>
          </p:nvPr>
        </p:nvSpPr>
        <p:spPr/>
        <p:txBody>
          <a:bodyPr/>
          <a:lstStyle/>
          <a:p>
            <a:pPr eaLnBrk="1" hangingPunct="1"/>
            <a:r>
              <a:rPr lang="en-US" altLang="en-US" sz="3600" b="1" smtClean="0">
                <a:latin typeface="Arial" charset="0"/>
              </a:rPr>
              <a:t>Good Jobs</a:t>
            </a:r>
          </a:p>
        </p:txBody>
      </p:sp>
      <p:sp>
        <p:nvSpPr>
          <p:cNvPr id="33796" name="Rectangle 3"/>
          <p:cNvSpPr>
            <a:spLocks noGrp="1" noChangeArrowheads="1"/>
          </p:cNvSpPr>
          <p:nvPr>
            <p:ph type="body" idx="1"/>
          </p:nvPr>
        </p:nvSpPr>
        <p:spPr/>
        <p:txBody>
          <a:bodyPr/>
          <a:lstStyle/>
          <a:p>
            <a:pPr eaLnBrk="1" hangingPunct="1">
              <a:lnSpc>
                <a:spcPct val="90000"/>
              </a:lnSpc>
            </a:pPr>
            <a:r>
              <a:rPr lang="en-US" altLang="en-US" sz="2400" smtClean="0">
                <a:latin typeface="Arial" charset="0"/>
              </a:rPr>
              <a:t>In line with their importance, these jobs should pay good wages, wages equal to the median wage today.  This is $18/hr or $37,440 per year. </a:t>
            </a:r>
          </a:p>
          <a:p>
            <a:pPr eaLnBrk="1" hangingPunct="1">
              <a:lnSpc>
                <a:spcPct val="90000"/>
              </a:lnSpc>
            </a:pPr>
            <a:endParaRPr lang="en-US" altLang="en-US" sz="2400" smtClean="0">
              <a:latin typeface="Arial" charset="0"/>
            </a:endParaRPr>
          </a:p>
          <a:p>
            <a:pPr eaLnBrk="1" hangingPunct="1">
              <a:lnSpc>
                <a:spcPct val="90000"/>
              </a:lnSpc>
            </a:pPr>
            <a:r>
              <a:rPr lang="en-US" altLang="en-US" sz="2400" smtClean="0">
                <a:latin typeface="Arial" charset="0"/>
              </a:rPr>
              <a:t>Workers in these jobs should have the same rights as others, including the right to assert increased control over their work place by associating together into unions, taking advantage of the opportunity envisioned in the Employee Free Choice Act.  </a:t>
            </a:r>
          </a:p>
          <a:p>
            <a:pPr eaLnBrk="1" hangingPunct="1">
              <a:lnSpc>
                <a:spcPct val="90000"/>
              </a:lnSpc>
              <a:buFontTx/>
              <a:buNone/>
            </a:pPr>
            <a:endParaRPr lang="en-US" altLang="en-US" sz="2400" smtClean="0">
              <a:latin typeface="Arial" charset="0"/>
            </a:endParaRPr>
          </a:p>
          <a:p>
            <a:pPr eaLnBrk="1" hangingPunct="1">
              <a:lnSpc>
                <a:spcPct val="90000"/>
              </a:lnSpc>
            </a:pPr>
            <a:endParaRPr lang="en-US" altLang="en-US" sz="2400" smtClean="0">
              <a:latin typeface="Arial" charset="0"/>
            </a:endParaRPr>
          </a:p>
        </p:txBody>
      </p:sp>
      <p:pic>
        <p:nvPicPr>
          <p:cNvPr id="33797" name="Picture 6" descr="cpeg2.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8382000"/>
            <a:ext cx="7620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C9FEF626-DA0A-4DB9-87A6-C26B4BF550CC}" type="slidenum">
              <a:rPr lang="en-US" altLang="en-US" sz="1400"/>
              <a:pPr eaLnBrk="1" hangingPunct="1"/>
              <a:t>11</a:t>
            </a:fld>
            <a:endParaRPr lang="en-US" altLang="en-US" sz="1400"/>
          </a:p>
        </p:txBody>
      </p:sp>
      <p:sp>
        <p:nvSpPr>
          <p:cNvPr id="35843" name="Rectangle 2"/>
          <p:cNvSpPr>
            <a:spLocks noGrp="1" noChangeArrowheads="1"/>
          </p:cNvSpPr>
          <p:nvPr>
            <p:ph type="title"/>
          </p:nvPr>
        </p:nvSpPr>
        <p:spPr/>
        <p:txBody>
          <a:bodyPr/>
          <a:lstStyle/>
          <a:p>
            <a:pPr eaLnBrk="1" hangingPunct="1"/>
            <a:r>
              <a:rPr lang="en-US" altLang="en-US" sz="3600" b="1" smtClean="0">
                <a:latin typeface="Arial" charset="0"/>
              </a:rPr>
              <a:t>The Cost</a:t>
            </a:r>
          </a:p>
        </p:txBody>
      </p:sp>
      <p:sp>
        <p:nvSpPr>
          <p:cNvPr id="35844" name="Rectangle 3"/>
          <p:cNvSpPr>
            <a:spLocks noGrp="1" noChangeArrowheads="1"/>
          </p:cNvSpPr>
          <p:nvPr>
            <p:ph type="body" idx="1"/>
          </p:nvPr>
        </p:nvSpPr>
        <p:spPr/>
        <p:txBody>
          <a:bodyPr/>
          <a:lstStyle/>
          <a:p>
            <a:pPr eaLnBrk="1" hangingPunct="1">
              <a:lnSpc>
                <a:spcPct val="90000"/>
              </a:lnSpc>
            </a:pPr>
            <a:r>
              <a:rPr lang="en-US" altLang="en-US" sz="2400" smtClean="0">
                <a:latin typeface="Arial" charset="0"/>
              </a:rPr>
              <a:t>Each cohort will cost $173.5 billion annually.</a:t>
            </a:r>
          </a:p>
          <a:p>
            <a:pPr eaLnBrk="1" hangingPunct="1">
              <a:lnSpc>
                <a:spcPct val="90000"/>
              </a:lnSpc>
            </a:pPr>
            <a:endParaRPr lang="en-US" altLang="en-US" sz="2400" smtClean="0">
              <a:latin typeface="Arial" charset="0"/>
            </a:endParaRPr>
          </a:p>
          <a:p>
            <a:pPr eaLnBrk="1" hangingPunct="1">
              <a:lnSpc>
                <a:spcPct val="90000"/>
              </a:lnSpc>
            </a:pPr>
            <a:r>
              <a:rPr lang="en-US" altLang="en-US" sz="2400" smtClean="0">
                <a:latin typeface="Arial" charset="0"/>
              </a:rPr>
              <a:t>By the fifth year of the program, assuming no further need for Keynesian stimulus through deficit financing, the cost would be $867.5 billion.</a:t>
            </a:r>
          </a:p>
          <a:p>
            <a:pPr eaLnBrk="1" hangingPunct="1">
              <a:lnSpc>
                <a:spcPct val="90000"/>
              </a:lnSpc>
            </a:pPr>
            <a:endParaRPr lang="en-US" altLang="en-US" sz="2400" smtClean="0">
              <a:latin typeface="Arial" charset="0"/>
            </a:endParaRPr>
          </a:p>
          <a:p>
            <a:pPr eaLnBrk="1" hangingPunct="1">
              <a:lnSpc>
                <a:spcPct val="90000"/>
              </a:lnSpc>
            </a:pPr>
            <a:r>
              <a:rPr lang="en-US" altLang="en-US" sz="2400" smtClean="0">
                <a:latin typeface="Arial" charset="0"/>
              </a:rPr>
              <a:t>Contrary to the budgetary myths of the right wing, there are innovative ways to finance the program</a:t>
            </a:r>
            <a:r>
              <a:rPr lang="en-US" altLang="en-US" sz="2400" b="1" i="1" smtClean="0">
                <a:latin typeface="Arial" charset="0"/>
              </a:rPr>
              <a:t>.</a:t>
            </a:r>
            <a:r>
              <a:rPr lang="en-US" altLang="en-US" sz="2400" b="1" smtClean="0">
                <a:latin typeface="Arial" charset="0"/>
              </a:rPr>
              <a:t>  </a:t>
            </a:r>
          </a:p>
          <a:p>
            <a:pPr eaLnBrk="1" hangingPunct="1">
              <a:lnSpc>
                <a:spcPct val="90000"/>
              </a:lnSpc>
            </a:pPr>
            <a:endParaRPr lang="en-US" altLang="en-US" sz="2800" smtClean="0">
              <a:latin typeface="Arial" charset="0"/>
            </a:endParaRPr>
          </a:p>
          <a:p>
            <a:pPr eaLnBrk="1" hangingPunct="1">
              <a:lnSpc>
                <a:spcPct val="90000"/>
              </a:lnSpc>
            </a:pPr>
            <a:endParaRPr lang="en-US" altLang="en-US" sz="2800" smtClean="0">
              <a:latin typeface="Arial" charset="0"/>
            </a:endParaRPr>
          </a:p>
        </p:txBody>
      </p:sp>
      <p:pic>
        <p:nvPicPr>
          <p:cNvPr id="35845" name="Picture 7" descr="cpeg2.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8382000"/>
            <a:ext cx="7620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F1430449-297F-4CBA-9DF3-F17447DEBCDB}" type="slidenum">
              <a:rPr lang="en-US" altLang="en-US" sz="1400"/>
              <a:pPr eaLnBrk="1" hangingPunct="1"/>
              <a:t>12</a:t>
            </a:fld>
            <a:endParaRPr lang="en-US" altLang="en-US" sz="1400"/>
          </a:p>
        </p:txBody>
      </p:sp>
      <p:sp>
        <p:nvSpPr>
          <p:cNvPr id="37891" name="Rectangle 2"/>
          <p:cNvSpPr>
            <a:spLocks noGrp="1" noChangeArrowheads="1"/>
          </p:cNvSpPr>
          <p:nvPr>
            <p:ph type="title"/>
          </p:nvPr>
        </p:nvSpPr>
        <p:spPr>
          <a:xfrm>
            <a:off x="342900" y="203200"/>
            <a:ext cx="6172200" cy="1524000"/>
          </a:xfrm>
        </p:spPr>
        <p:txBody>
          <a:bodyPr/>
          <a:lstStyle/>
          <a:p>
            <a:pPr eaLnBrk="1" hangingPunct="1"/>
            <a:r>
              <a:rPr lang="en-US" altLang="en-US" sz="3600" b="1" smtClean="0">
                <a:latin typeface="Arial" charset="0"/>
              </a:rPr>
              <a:t>Funding</a:t>
            </a:r>
          </a:p>
        </p:txBody>
      </p:sp>
      <p:sp>
        <p:nvSpPr>
          <p:cNvPr id="37892" name="Rectangle 3"/>
          <p:cNvSpPr>
            <a:spLocks noGrp="1" noChangeArrowheads="1"/>
          </p:cNvSpPr>
          <p:nvPr>
            <p:ph type="body" idx="1"/>
          </p:nvPr>
        </p:nvSpPr>
        <p:spPr>
          <a:xfrm>
            <a:off x="342900" y="1422400"/>
            <a:ext cx="6172200" cy="7315200"/>
          </a:xfrm>
        </p:spPr>
        <p:txBody>
          <a:bodyPr/>
          <a:lstStyle/>
          <a:p>
            <a:pPr eaLnBrk="1" hangingPunct="1"/>
            <a:endParaRPr lang="en-US" altLang="en-US" sz="2400" smtClean="0">
              <a:latin typeface="Arial" charset="0"/>
            </a:endParaRPr>
          </a:p>
          <a:p>
            <a:pPr eaLnBrk="1" hangingPunct="1"/>
            <a:r>
              <a:rPr lang="en-US" altLang="en-US" sz="2400" smtClean="0">
                <a:latin typeface="Arial" charset="0"/>
              </a:rPr>
              <a:t>Just as this program implements a redistribution of access to good jobs and needed goods and services, so the proposed funding mechanisms are meant to restructure the economy away from finance and financial schemes and towards productive activities.  </a:t>
            </a:r>
          </a:p>
          <a:p>
            <a:pPr eaLnBrk="1" hangingPunct="1"/>
            <a:endParaRPr lang="en-US" altLang="en-US" sz="2400" smtClean="0">
              <a:latin typeface="Arial" charset="0"/>
            </a:endParaRPr>
          </a:p>
          <a:p>
            <a:pPr eaLnBrk="1" hangingPunct="1"/>
            <a:r>
              <a:rPr lang="en-US" altLang="en-US" sz="2400" smtClean="0">
                <a:latin typeface="Arial" charset="0"/>
              </a:rPr>
              <a:t>Key components include taxes on financial transactions, taxes on high incomes, taxes on large aggregations of wealth, and taxes on environmentally unsustainable production.  </a:t>
            </a:r>
          </a:p>
          <a:p>
            <a:pPr eaLnBrk="1" hangingPunct="1"/>
            <a:endParaRPr lang="en-US" altLang="en-US" sz="2400" smtClean="0">
              <a:latin typeface="Arial" charset="0"/>
            </a:endParaRPr>
          </a:p>
          <a:p>
            <a:pPr eaLnBrk="1" hangingPunct="1"/>
            <a:endParaRPr lang="en-US" altLang="en-US" sz="2400" smtClean="0">
              <a:latin typeface="Arial" charset="0"/>
            </a:endParaRPr>
          </a:p>
          <a:p>
            <a:pPr eaLnBrk="1" hangingPunct="1"/>
            <a:endParaRPr lang="en-US" altLang="en-US" sz="2400" smtClean="0">
              <a:latin typeface="Arial" charset="0"/>
            </a:endParaRPr>
          </a:p>
        </p:txBody>
      </p:sp>
      <p:pic>
        <p:nvPicPr>
          <p:cNvPr id="37893" name="Picture 6" descr="cpeg2.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8382000"/>
            <a:ext cx="7620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7A3F4103-CC81-48E5-B8D2-C4B28D98E8C8}" type="slidenum">
              <a:rPr lang="en-US" altLang="en-US" sz="1400"/>
              <a:pPr eaLnBrk="1" hangingPunct="1"/>
              <a:t>13</a:t>
            </a:fld>
            <a:endParaRPr lang="en-US" altLang="en-US" sz="1400"/>
          </a:p>
        </p:txBody>
      </p:sp>
      <p:sp>
        <p:nvSpPr>
          <p:cNvPr id="39939" name="Rectangle 2"/>
          <p:cNvSpPr>
            <a:spLocks noGrp="1" noChangeArrowheads="1"/>
          </p:cNvSpPr>
          <p:nvPr>
            <p:ph type="title"/>
          </p:nvPr>
        </p:nvSpPr>
        <p:spPr/>
        <p:txBody>
          <a:bodyPr/>
          <a:lstStyle/>
          <a:p>
            <a:pPr eaLnBrk="1" hangingPunct="1"/>
            <a:r>
              <a:rPr lang="en-US" altLang="en-US" sz="3600" b="1" smtClean="0">
                <a:latin typeface="Arial" charset="0"/>
              </a:rPr>
              <a:t>Funding, cont.</a:t>
            </a:r>
          </a:p>
        </p:txBody>
      </p:sp>
      <p:sp>
        <p:nvSpPr>
          <p:cNvPr id="39940" name="Rectangle 3"/>
          <p:cNvSpPr>
            <a:spLocks noGrp="1" noChangeArrowheads="1"/>
          </p:cNvSpPr>
          <p:nvPr>
            <p:ph type="body" idx="1"/>
          </p:nvPr>
        </p:nvSpPr>
        <p:spPr/>
        <p:txBody>
          <a:bodyPr/>
          <a:lstStyle/>
          <a:p>
            <a:pPr eaLnBrk="1" hangingPunct="1">
              <a:lnSpc>
                <a:spcPct val="90000"/>
              </a:lnSpc>
            </a:pPr>
            <a:r>
              <a:rPr lang="en-US" altLang="en-US" sz="2400" smtClean="0">
                <a:latin typeface="Arial" charset="0"/>
              </a:rPr>
              <a:t>These new taxes will be supplemented by a shift in budgetary priorities that moves revenues out of military and related spending. </a:t>
            </a:r>
          </a:p>
          <a:p>
            <a:pPr eaLnBrk="1" hangingPunct="1">
              <a:lnSpc>
                <a:spcPct val="90000"/>
              </a:lnSpc>
            </a:pPr>
            <a:endParaRPr lang="en-US" altLang="en-US" sz="2400" smtClean="0">
              <a:latin typeface="Arial" charset="0"/>
            </a:endParaRPr>
          </a:p>
          <a:p>
            <a:pPr eaLnBrk="1" hangingPunct="1">
              <a:lnSpc>
                <a:spcPct val="90000"/>
              </a:lnSpc>
            </a:pPr>
            <a:r>
              <a:rPr lang="en-US" altLang="en-US" sz="2400" smtClean="0">
                <a:latin typeface="Arial" charset="0"/>
              </a:rPr>
              <a:t>Finally, we believe that the unique ability of the federal government to increase the money supply can help to fill any financial shortfall that may remain.</a:t>
            </a:r>
          </a:p>
        </p:txBody>
      </p:sp>
      <p:pic>
        <p:nvPicPr>
          <p:cNvPr id="39941" name="Picture 6" descr="cpeg2.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8382000"/>
            <a:ext cx="7620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58719BEC-90B8-4D51-A626-501D4C597624}" type="slidenum">
              <a:rPr lang="en-US" altLang="en-US" sz="1400"/>
              <a:pPr eaLnBrk="1" hangingPunct="1"/>
              <a:t>14</a:t>
            </a:fld>
            <a:endParaRPr lang="en-US" altLang="en-US" sz="1400"/>
          </a:p>
        </p:txBody>
      </p:sp>
      <p:sp>
        <p:nvSpPr>
          <p:cNvPr id="41987" name="Rectangle 2"/>
          <p:cNvSpPr>
            <a:spLocks noGrp="1" noChangeArrowheads="1"/>
          </p:cNvSpPr>
          <p:nvPr>
            <p:ph type="title"/>
          </p:nvPr>
        </p:nvSpPr>
        <p:spPr/>
        <p:txBody>
          <a:bodyPr/>
          <a:lstStyle/>
          <a:p>
            <a:pPr eaLnBrk="1" hangingPunct="1"/>
            <a:r>
              <a:rPr lang="en-US" altLang="en-US" sz="3600" b="1" smtClean="0">
                <a:latin typeface="Arial" charset="0"/>
              </a:rPr>
              <a:t>Funding, cont.</a:t>
            </a:r>
          </a:p>
        </p:txBody>
      </p:sp>
      <p:sp>
        <p:nvSpPr>
          <p:cNvPr id="41988" name="Rectangle 3"/>
          <p:cNvSpPr>
            <a:spLocks noGrp="1" noChangeArrowheads="1"/>
          </p:cNvSpPr>
          <p:nvPr>
            <p:ph type="body" idx="1"/>
          </p:nvPr>
        </p:nvSpPr>
        <p:spPr>
          <a:xfrm>
            <a:off x="342900" y="1727200"/>
            <a:ext cx="6172200" cy="7112000"/>
          </a:xfrm>
        </p:spPr>
        <p:txBody>
          <a:bodyPr/>
          <a:lstStyle/>
          <a:p>
            <a:pPr eaLnBrk="1" hangingPunct="1">
              <a:lnSpc>
                <a:spcPct val="80000"/>
              </a:lnSpc>
            </a:pPr>
            <a:r>
              <a:rPr lang="en-US" altLang="en-US" sz="2400" smtClean="0">
                <a:latin typeface="Arial" charset="0"/>
              </a:rPr>
              <a:t>More Specifically: </a:t>
            </a:r>
          </a:p>
          <a:p>
            <a:pPr lvl="1" eaLnBrk="1" hangingPunct="1">
              <a:lnSpc>
                <a:spcPct val="80000"/>
              </a:lnSpc>
            </a:pPr>
            <a:r>
              <a:rPr lang="en-US" altLang="en-US" sz="2400" smtClean="0">
                <a:latin typeface="Arial" charset="0"/>
                <a:ea typeface="ＭＳ Ｐゴシック" charset="-128"/>
              </a:rPr>
              <a:t>$50 billion per year redirected from the Iraq misadventure.   </a:t>
            </a:r>
          </a:p>
          <a:p>
            <a:pPr lvl="1" eaLnBrk="1" hangingPunct="1">
              <a:lnSpc>
                <a:spcPct val="80000"/>
              </a:lnSpc>
            </a:pPr>
            <a:r>
              <a:rPr lang="en-US" altLang="en-US" sz="2400" smtClean="0">
                <a:latin typeface="Arial" charset="0"/>
                <a:ea typeface="ＭＳ Ｐゴシック" charset="-128"/>
              </a:rPr>
              <a:t>$50 billion from total military budget of approximately $1 trillion/year </a:t>
            </a:r>
          </a:p>
          <a:p>
            <a:pPr lvl="1" eaLnBrk="1" hangingPunct="1">
              <a:lnSpc>
                <a:spcPct val="80000"/>
              </a:lnSpc>
            </a:pPr>
            <a:r>
              <a:rPr lang="en-US" altLang="en-US" sz="2400" smtClean="0">
                <a:latin typeface="Arial" charset="0"/>
                <a:ea typeface="ＭＳ Ｐゴシック" charset="-128"/>
              </a:rPr>
              <a:t>$50 billion excess profits tax on the major energy companies. </a:t>
            </a:r>
          </a:p>
          <a:p>
            <a:pPr lvl="1" eaLnBrk="1" hangingPunct="1">
              <a:lnSpc>
                <a:spcPct val="80000"/>
              </a:lnSpc>
            </a:pPr>
            <a:r>
              <a:rPr lang="en-US" altLang="en-US" sz="2400" smtClean="0">
                <a:latin typeface="Arial" charset="0"/>
                <a:ea typeface="ＭＳ Ｐゴシック" charset="-128"/>
              </a:rPr>
              <a:t>$50 billion from a carbon tax. </a:t>
            </a:r>
          </a:p>
          <a:p>
            <a:pPr lvl="1" eaLnBrk="1" hangingPunct="1">
              <a:lnSpc>
                <a:spcPct val="80000"/>
              </a:lnSpc>
            </a:pPr>
            <a:r>
              <a:rPr lang="en-US" altLang="en-US" sz="2400" smtClean="0">
                <a:latin typeface="Arial" charset="0"/>
                <a:ea typeface="ＭＳ Ｐゴシック" charset="-128"/>
              </a:rPr>
              <a:t>$600 billion from a 0.25% “Tobin Tax” on financial transactions. </a:t>
            </a:r>
          </a:p>
          <a:p>
            <a:pPr lvl="1" eaLnBrk="1" hangingPunct="1">
              <a:lnSpc>
                <a:spcPct val="80000"/>
              </a:lnSpc>
            </a:pPr>
            <a:r>
              <a:rPr lang="en-US" altLang="en-US" sz="2400" smtClean="0">
                <a:latin typeface="Arial" charset="0"/>
                <a:ea typeface="ＭＳ Ｐゴシック" charset="-128"/>
              </a:rPr>
              <a:t>$42 billion from necessary increases in the money supply to accommodate an expanding economy </a:t>
            </a:r>
          </a:p>
          <a:p>
            <a:pPr lvl="1" eaLnBrk="1" hangingPunct="1">
              <a:lnSpc>
                <a:spcPct val="80000"/>
              </a:lnSpc>
            </a:pPr>
            <a:r>
              <a:rPr lang="en-US" altLang="en-US" sz="2400" smtClean="0">
                <a:latin typeface="Arial" charset="0"/>
                <a:ea typeface="ＭＳ Ｐゴシック" charset="-128"/>
              </a:rPr>
              <a:t>$75 billion from a wealth tax of 0.5% on the top 1% of households by wealth, those with more than $5.0 million in assets  </a:t>
            </a:r>
          </a:p>
          <a:p>
            <a:pPr lvl="1" eaLnBrk="1" hangingPunct="1">
              <a:lnSpc>
                <a:spcPct val="80000"/>
              </a:lnSpc>
            </a:pPr>
            <a:endParaRPr lang="en-US" altLang="en-US" sz="2400" smtClean="0">
              <a:latin typeface="Arial" charset="0"/>
              <a:ea typeface="ＭＳ Ｐゴシック" charset="-128"/>
            </a:endParaRPr>
          </a:p>
        </p:txBody>
      </p:sp>
      <p:pic>
        <p:nvPicPr>
          <p:cNvPr id="41989" name="Picture 6" descr="cpeg2.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8382000"/>
            <a:ext cx="7620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4FCA1F4F-7A48-43CF-9115-C49E4CA03CBD}" type="slidenum">
              <a:rPr lang="en-US" altLang="en-US" sz="1400"/>
              <a:pPr eaLnBrk="1" hangingPunct="1"/>
              <a:t>15</a:t>
            </a:fld>
            <a:endParaRPr lang="en-US" altLang="en-US" sz="1400"/>
          </a:p>
        </p:txBody>
      </p:sp>
      <p:sp>
        <p:nvSpPr>
          <p:cNvPr id="44035" name="Rectangle 2"/>
          <p:cNvSpPr>
            <a:spLocks noGrp="1" noChangeArrowheads="1"/>
          </p:cNvSpPr>
          <p:nvPr>
            <p:ph type="title"/>
          </p:nvPr>
        </p:nvSpPr>
        <p:spPr>
          <a:xfrm>
            <a:off x="304800" y="381000"/>
            <a:ext cx="6172200" cy="1524000"/>
          </a:xfrm>
        </p:spPr>
        <p:txBody>
          <a:bodyPr/>
          <a:lstStyle/>
          <a:p>
            <a:pPr eaLnBrk="1" hangingPunct="1"/>
            <a:r>
              <a:rPr lang="en-US" altLang="en-US" sz="3600" b="1" smtClean="0">
                <a:latin typeface="Arial" charset="0"/>
              </a:rPr>
              <a:t>Full Employment and Good Jobs</a:t>
            </a:r>
          </a:p>
        </p:txBody>
      </p:sp>
      <p:sp>
        <p:nvSpPr>
          <p:cNvPr id="44036" name="Rectangle 3"/>
          <p:cNvSpPr>
            <a:spLocks noGrp="1" noChangeArrowheads="1"/>
          </p:cNvSpPr>
          <p:nvPr>
            <p:ph type="body" idx="1"/>
          </p:nvPr>
        </p:nvSpPr>
        <p:spPr>
          <a:xfrm>
            <a:off x="304800" y="2286000"/>
            <a:ext cx="6172200" cy="6034088"/>
          </a:xfrm>
        </p:spPr>
        <p:txBody>
          <a:bodyPr/>
          <a:lstStyle/>
          <a:p>
            <a:pPr eaLnBrk="1" hangingPunct="1">
              <a:lnSpc>
                <a:spcPct val="90000"/>
              </a:lnSpc>
            </a:pPr>
            <a:r>
              <a:rPr lang="en-US" altLang="en-US" sz="2400" smtClean="0">
                <a:latin typeface="Arial" charset="0"/>
              </a:rPr>
              <a:t>An attack on the growing poverty and social misery that is engulfing the lower 40% income strata must start with a massive increase in secure, productive, decent paying jobs. </a:t>
            </a:r>
          </a:p>
          <a:p>
            <a:pPr eaLnBrk="1" hangingPunct="1">
              <a:lnSpc>
                <a:spcPct val="90000"/>
              </a:lnSpc>
            </a:pPr>
            <a:endParaRPr lang="en-US" altLang="en-US" sz="2400" smtClean="0">
              <a:latin typeface="Arial" charset="0"/>
            </a:endParaRPr>
          </a:p>
          <a:p>
            <a:pPr eaLnBrk="1" hangingPunct="1">
              <a:lnSpc>
                <a:spcPct val="90000"/>
              </a:lnSpc>
            </a:pPr>
            <a:r>
              <a:rPr lang="en-US" altLang="en-US" sz="2400" smtClean="0">
                <a:latin typeface="Arial" charset="0"/>
              </a:rPr>
              <a:t>Within such a program, the focus must be on opening the labor market to the hard core unemployed, who are particularly concentrated among youth of color and those youth victimized by industrial collapse of the rustbelt.</a:t>
            </a:r>
          </a:p>
          <a:p>
            <a:pPr eaLnBrk="1" hangingPunct="1">
              <a:lnSpc>
                <a:spcPct val="90000"/>
              </a:lnSpc>
            </a:pPr>
            <a:endParaRPr lang="en-US" altLang="en-US" sz="2400" smtClean="0">
              <a:latin typeface="Arial" charset="0"/>
            </a:endParaRPr>
          </a:p>
          <a:p>
            <a:pPr eaLnBrk="1" hangingPunct="1">
              <a:lnSpc>
                <a:spcPct val="90000"/>
              </a:lnSpc>
            </a:pPr>
            <a:r>
              <a:rPr lang="en-US" altLang="en-US" sz="2400" smtClean="0">
                <a:latin typeface="Arial" charset="0"/>
              </a:rPr>
              <a:t>Transfer payments are important, but are supplements not substitutes for full employment and good jobs.  </a:t>
            </a:r>
          </a:p>
          <a:p>
            <a:pPr eaLnBrk="1" hangingPunct="1">
              <a:lnSpc>
                <a:spcPct val="90000"/>
              </a:lnSpc>
            </a:pPr>
            <a:endParaRPr lang="en-US" altLang="en-US" sz="2400" smtClean="0">
              <a:latin typeface="Arial" charset="0"/>
            </a:endParaRPr>
          </a:p>
        </p:txBody>
      </p:sp>
      <p:pic>
        <p:nvPicPr>
          <p:cNvPr id="44037" name="Picture 6" descr="cpeg2.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8382000"/>
            <a:ext cx="7620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6C468273-8DA4-4A2B-97C2-08D52D5E418F}" type="slidenum">
              <a:rPr lang="en-US" altLang="en-US" sz="1400"/>
              <a:pPr eaLnBrk="1" hangingPunct="1"/>
              <a:t>16</a:t>
            </a:fld>
            <a:endParaRPr lang="en-US" altLang="en-US" sz="1400"/>
          </a:p>
        </p:txBody>
      </p:sp>
      <p:sp>
        <p:nvSpPr>
          <p:cNvPr id="46083" name="Rectangle 2"/>
          <p:cNvSpPr>
            <a:spLocks noGrp="1" noChangeArrowheads="1"/>
          </p:cNvSpPr>
          <p:nvPr>
            <p:ph type="title"/>
          </p:nvPr>
        </p:nvSpPr>
        <p:spPr/>
        <p:txBody>
          <a:bodyPr/>
          <a:lstStyle/>
          <a:p>
            <a:pPr eaLnBrk="1" hangingPunct="1"/>
            <a:r>
              <a:rPr lang="en-US" altLang="en-US" sz="3600" b="1" smtClean="0">
                <a:latin typeface="Arial" charset="0"/>
              </a:rPr>
              <a:t>A New Start</a:t>
            </a:r>
          </a:p>
        </p:txBody>
      </p:sp>
      <p:sp>
        <p:nvSpPr>
          <p:cNvPr id="46084" name="Rectangle 3"/>
          <p:cNvSpPr>
            <a:spLocks noGrp="1" noChangeArrowheads="1"/>
          </p:cNvSpPr>
          <p:nvPr>
            <p:ph type="body" idx="1"/>
          </p:nvPr>
        </p:nvSpPr>
        <p:spPr/>
        <p:txBody>
          <a:bodyPr/>
          <a:lstStyle/>
          <a:p>
            <a:pPr eaLnBrk="1" hangingPunct="1">
              <a:lnSpc>
                <a:spcPct val="90000"/>
              </a:lnSpc>
            </a:pPr>
            <a:r>
              <a:rPr lang="en-US" altLang="en-US" sz="2400" smtClean="0">
                <a:latin typeface="Arial" charset="0"/>
              </a:rPr>
              <a:t>A properly crafted jobs program must aim at a fundamental restructuring of the labor market. </a:t>
            </a:r>
          </a:p>
          <a:p>
            <a:pPr eaLnBrk="1" hangingPunct="1">
              <a:lnSpc>
                <a:spcPct val="90000"/>
              </a:lnSpc>
            </a:pPr>
            <a:endParaRPr lang="en-US" altLang="en-US" sz="2400" smtClean="0">
              <a:latin typeface="Arial" charset="0"/>
            </a:endParaRPr>
          </a:p>
          <a:p>
            <a:pPr eaLnBrk="1" hangingPunct="1">
              <a:lnSpc>
                <a:spcPct val="90000"/>
              </a:lnSpc>
            </a:pPr>
            <a:r>
              <a:rPr lang="en-US" altLang="en-US" sz="2400" smtClean="0">
                <a:latin typeface="Arial" charset="0"/>
              </a:rPr>
              <a:t>By design, it will drive up wages of existing low paid jobs, thus uniting the interests of the hard core unemployed and the working poor. </a:t>
            </a:r>
          </a:p>
          <a:p>
            <a:pPr eaLnBrk="1" hangingPunct="1">
              <a:lnSpc>
                <a:spcPct val="90000"/>
              </a:lnSpc>
            </a:pPr>
            <a:endParaRPr lang="en-US" altLang="en-US" sz="2400" smtClean="0">
              <a:latin typeface="Arial" charset="0"/>
            </a:endParaRPr>
          </a:p>
          <a:p>
            <a:pPr eaLnBrk="1" hangingPunct="1">
              <a:lnSpc>
                <a:spcPct val="90000"/>
              </a:lnSpc>
            </a:pPr>
            <a:r>
              <a:rPr lang="en-US" altLang="en-US" sz="2400" smtClean="0">
                <a:latin typeface="Arial" charset="0"/>
              </a:rPr>
              <a:t>It will mean a significant shift in income shares away from the wealthy and highly paid to low income strata. </a:t>
            </a:r>
          </a:p>
          <a:p>
            <a:pPr eaLnBrk="1" hangingPunct="1">
              <a:lnSpc>
                <a:spcPct val="90000"/>
              </a:lnSpc>
            </a:pPr>
            <a:endParaRPr lang="en-US" altLang="en-US" sz="2400" smtClean="0">
              <a:latin typeface="Arial" charset="0"/>
            </a:endParaRPr>
          </a:p>
        </p:txBody>
      </p:sp>
      <p:pic>
        <p:nvPicPr>
          <p:cNvPr id="46085" name="Picture 6" descr="cpeg2.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8382000"/>
            <a:ext cx="7620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F39632A-00E0-4593-A6A4-8383518C3ED5}" type="slidenum">
              <a:rPr lang="en-US" altLang="en-US" sz="1400"/>
              <a:pPr eaLnBrk="1" hangingPunct="1"/>
              <a:t>17</a:t>
            </a:fld>
            <a:endParaRPr lang="en-US" altLang="en-US" sz="1400"/>
          </a:p>
        </p:txBody>
      </p:sp>
      <p:sp>
        <p:nvSpPr>
          <p:cNvPr id="48131" name="Rectangle 2"/>
          <p:cNvSpPr>
            <a:spLocks noGrp="1" noChangeArrowheads="1"/>
          </p:cNvSpPr>
          <p:nvPr>
            <p:ph type="title"/>
          </p:nvPr>
        </p:nvSpPr>
        <p:spPr/>
        <p:txBody>
          <a:bodyPr/>
          <a:lstStyle/>
          <a:p>
            <a:pPr eaLnBrk="1" hangingPunct="1"/>
            <a:r>
              <a:rPr lang="en-US" altLang="en-US" sz="3600" b="1" smtClean="0">
                <a:latin typeface="Arial" charset="0"/>
              </a:rPr>
              <a:t>Toward A New Political Economy for the US </a:t>
            </a:r>
          </a:p>
        </p:txBody>
      </p:sp>
      <p:sp>
        <p:nvSpPr>
          <p:cNvPr id="48132" name="Rectangle 5"/>
          <p:cNvSpPr>
            <a:spLocks noGrp="1" noChangeArrowheads="1"/>
          </p:cNvSpPr>
          <p:nvPr>
            <p:ph type="body" sz="half" idx="1"/>
          </p:nvPr>
        </p:nvSpPr>
        <p:spPr>
          <a:xfrm>
            <a:off x="342900" y="2133600"/>
            <a:ext cx="6286500" cy="6553200"/>
          </a:xfrm>
        </p:spPr>
        <p:txBody>
          <a:bodyPr/>
          <a:lstStyle/>
          <a:p>
            <a:pPr eaLnBrk="1" hangingPunct="1">
              <a:lnSpc>
                <a:spcPct val="90000"/>
              </a:lnSpc>
            </a:pPr>
            <a:r>
              <a:rPr lang="en-US" altLang="en-US" sz="2400" smtClean="0">
                <a:latin typeface="Arial" charset="0"/>
              </a:rPr>
              <a:t>to create an adequate supply of well paying jobs to achieve full employment and lasting economic security and prosperity for all Americans; </a:t>
            </a:r>
          </a:p>
          <a:p>
            <a:pPr eaLnBrk="1" hangingPunct="1">
              <a:lnSpc>
                <a:spcPct val="90000"/>
              </a:lnSpc>
            </a:pPr>
            <a:endParaRPr lang="en-US" altLang="en-US" sz="2400" smtClean="0">
              <a:latin typeface="Arial" charset="0"/>
            </a:endParaRPr>
          </a:p>
          <a:p>
            <a:pPr eaLnBrk="1" hangingPunct="1">
              <a:lnSpc>
                <a:spcPct val="90000"/>
              </a:lnSpc>
            </a:pPr>
            <a:r>
              <a:rPr lang="en-US" altLang="en-US" sz="2400" smtClean="0">
                <a:latin typeface="Arial" charset="0"/>
              </a:rPr>
              <a:t>thus transforming the low wage sector of the U.S. economy by providing jobs at a living wage; </a:t>
            </a:r>
          </a:p>
          <a:p>
            <a:pPr eaLnBrk="1" hangingPunct="1">
              <a:lnSpc>
                <a:spcPct val="90000"/>
              </a:lnSpc>
            </a:pPr>
            <a:endParaRPr lang="en-US" altLang="en-US" sz="2400" smtClean="0">
              <a:latin typeface="Arial" charset="0"/>
            </a:endParaRPr>
          </a:p>
          <a:p>
            <a:pPr eaLnBrk="1" hangingPunct="1">
              <a:lnSpc>
                <a:spcPct val="90000"/>
              </a:lnSpc>
            </a:pPr>
            <a:r>
              <a:rPr lang="en-US" altLang="en-US" sz="2400" smtClean="0">
                <a:latin typeface="Arial" charset="0"/>
              </a:rPr>
              <a:t>while expanding the U.S. public sector by professionalizing and increasing publicly funded human and social services work;</a:t>
            </a:r>
          </a:p>
          <a:p>
            <a:pPr eaLnBrk="1" hangingPunct="1">
              <a:lnSpc>
                <a:spcPct val="90000"/>
              </a:lnSpc>
            </a:pPr>
            <a:endParaRPr lang="en-US" altLang="en-US" sz="2400" smtClean="0">
              <a:latin typeface="Arial" charset="0"/>
            </a:endParaRPr>
          </a:p>
          <a:p>
            <a:pPr eaLnBrk="1" hangingPunct="1">
              <a:lnSpc>
                <a:spcPct val="90000"/>
              </a:lnSpc>
            </a:pPr>
            <a:r>
              <a:rPr lang="en-US" altLang="en-US" sz="2400" smtClean="0">
                <a:latin typeface="Arial" charset="0"/>
              </a:rPr>
              <a:t>And supporting increased private investment in a high value added, globally competitive, tradable (green technology or other) goods to achieve trace balance. </a:t>
            </a:r>
          </a:p>
        </p:txBody>
      </p:sp>
      <p:pic>
        <p:nvPicPr>
          <p:cNvPr id="48133" name="Picture 6" descr="cpeg2.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8382000"/>
            <a:ext cx="7620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52B67626-5CF6-4B9D-8806-F897C8980974}" type="slidenum">
              <a:rPr lang="en-US" altLang="en-US" sz="1400"/>
              <a:pPr eaLnBrk="1" hangingPunct="1"/>
              <a:t>18</a:t>
            </a:fld>
            <a:endParaRPr lang="en-US" altLang="en-US" sz="1400"/>
          </a:p>
        </p:txBody>
      </p:sp>
      <p:sp>
        <p:nvSpPr>
          <p:cNvPr id="50179" name="Rectangle 2"/>
          <p:cNvSpPr>
            <a:spLocks noGrp="1" noChangeArrowheads="1"/>
          </p:cNvSpPr>
          <p:nvPr>
            <p:ph type="title"/>
          </p:nvPr>
        </p:nvSpPr>
        <p:spPr>
          <a:xfrm>
            <a:off x="342900" y="366713"/>
            <a:ext cx="6172200" cy="1309687"/>
          </a:xfrm>
        </p:spPr>
        <p:txBody>
          <a:bodyPr/>
          <a:lstStyle/>
          <a:p>
            <a:pPr eaLnBrk="1" hangingPunct="1"/>
            <a:r>
              <a:rPr lang="en-US" altLang="en-US" sz="3600" b="1" smtClean="0">
                <a:latin typeface="Arial" charset="0"/>
              </a:rPr>
              <a:t>1) A Permanent Jobs Program for the U.S. to Meet Social Needs</a:t>
            </a:r>
          </a:p>
        </p:txBody>
      </p:sp>
      <p:sp>
        <p:nvSpPr>
          <p:cNvPr id="50180" name="Rectangle 3"/>
          <p:cNvSpPr>
            <a:spLocks noGrp="1" noChangeArrowheads="1"/>
          </p:cNvSpPr>
          <p:nvPr>
            <p:ph type="body" idx="1"/>
          </p:nvPr>
        </p:nvSpPr>
        <p:spPr>
          <a:xfrm>
            <a:off x="304800" y="1981200"/>
            <a:ext cx="6172200" cy="6934200"/>
          </a:xfrm>
        </p:spPr>
        <p:txBody>
          <a:bodyPr/>
          <a:lstStyle/>
          <a:p>
            <a:pPr eaLnBrk="1" hangingPunct="1">
              <a:lnSpc>
                <a:spcPct val="90000"/>
              </a:lnSpc>
            </a:pPr>
            <a:r>
              <a:rPr lang="en-US" altLang="en-US" sz="2400" smtClean="0">
                <a:latin typeface="Arial" charset="0"/>
              </a:rPr>
              <a:t>The federal government should enact a permanent long-term jobs program with the goal of creating and/or supporting living wage social/human service, infrastructure, and new green technology jobs. For details on this program see “A Permanent Jobs Program for the U.S. Economy in 2009: Economic Restructuring to Meet Human Needs” by the Chicago Political Economy Group (CPEG) at: </a:t>
            </a:r>
            <a:r>
              <a:rPr lang="en-US" altLang="en-US" sz="2400" smtClean="0">
                <a:latin typeface="Arial" charset="0"/>
                <a:hlinkClick r:id="rId3"/>
              </a:rPr>
              <a:t>www.cpegonline.org</a:t>
            </a:r>
            <a:endParaRPr lang="en-US" altLang="en-US" sz="2400" smtClean="0">
              <a:latin typeface="Arial" charset="0"/>
            </a:endParaRPr>
          </a:p>
          <a:p>
            <a:pPr eaLnBrk="1" hangingPunct="1">
              <a:lnSpc>
                <a:spcPct val="90000"/>
              </a:lnSpc>
            </a:pPr>
            <a:endParaRPr lang="en-US" altLang="en-US" sz="2400" smtClean="0">
              <a:latin typeface="Arial" charset="0"/>
            </a:endParaRPr>
          </a:p>
          <a:p>
            <a:pPr eaLnBrk="1" hangingPunct="1">
              <a:lnSpc>
                <a:spcPct val="90000"/>
              </a:lnSpc>
            </a:pPr>
            <a:r>
              <a:rPr lang="en-US" altLang="en-US" sz="2400" smtClean="0">
                <a:latin typeface="Arial" charset="0"/>
              </a:rPr>
              <a:t>Additional information on this type of program can be found in Kuttner’s </a:t>
            </a:r>
            <a:r>
              <a:rPr lang="en-US" altLang="en-US" sz="2400" i="1" smtClean="0">
                <a:latin typeface="Arial" charset="0"/>
              </a:rPr>
              <a:t>Obama’s Challenge,</a:t>
            </a:r>
            <a:r>
              <a:rPr lang="en-US" altLang="en-US" sz="2400" smtClean="0">
                <a:latin typeface="Arial" charset="0"/>
              </a:rPr>
              <a:t> 2008.  On political economies that function without low wage sectors see Huber and Stevens </a:t>
            </a:r>
            <a:r>
              <a:rPr lang="en-US" altLang="en-US" sz="2400" i="1" smtClean="0">
                <a:latin typeface="Arial" charset="0"/>
              </a:rPr>
              <a:t>Development and Crises of the Welfare State,</a:t>
            </a:r>
            <a:r>
              <a:rPr lang="en-US" altLang="en-US" sz="2400" smtClean="0">
                <a:latin typeface="Arial" charset="0"/>
              </a:rPr>
              <a:t> 2001.</a:t>
            </a:r>
          </a:p>
        </p:txBody>
      </p:sp>
      <p:pic>
        <p:nvPicPr>
          <p:cNvPr id="50181" name="Picture 6" descr="cpeg2.bm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8382000"/>
            <a:ext cx="7620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F299731E-2DA7-4234-8485-25B0428A2E3C}" type="slidenum">
              <a:rPr lang="en-US" altLang="en-US" sz="1400"/>
              <a:pPr eaLnBrk="1" hangingPunct="1"/>
              <a:t>19</a:t>
            </a:fld>
            <a:endParaRPr lang="en-US" altLang="en-US" sz="1400"/>
          </a:p>
        </p:txBody>
      </p:sp>
      <p:sp>
        <p:nvSpPr>
          <p:cNvPr id="52227" name="Rectangle 2"/>
          <p:cNvSpPr>
            <a:spLocks noGrp="1" noChangeArrowheads="1"/>
          </p:cNvSpPr>
          <p:nvPr>
            <p:ph type="title"/>
          </p:nvPr>
        </p:nvSpPr>
        <p:spPr>
          <a:xfrm>
            <a:off x="381000" y="533400"/>
            <a:ext cx="6172200" cy="1676400"/>
          </a:xfrm>
        </p:spPr>
        <p:txBody>
          <a:bodyPr/>
          <a:lstStyle/>
          <a:p>
            <a:pPr eaLnBrk="1" hangingPunct="1"/>
            <a:r>
              <a:rPr lang="en-US" altLang="en-US" sz="3600" b="1" smtClean="0">
                <a:latin typeface="Arial" charset="0"/>
              </a:rPr>
              <a:t>2) Ending the U.S. Trade Deficit and Raising Wages in Low Income Countries</a:t>
            </a:r>
            <a:r>
              <a:rPr lang="en-US" altLang="en-US" sz="3600" smtClean="0">
                <a:latin typeface="Arial" charset="0"/>
              </a:rPr>
              <a:t/>
            </a:r>
            <a:br>
              <a:rPr lang="en-US" altLang="en-US" sz="3600" smtClean="0">
                <a:latin typeface="Arial" charset="0"/>
              </a:rPr>
            </a:br>
            <a:endParaRPr lang="en-US" altLang="en-US" sz="3600" smtClean="0">
              <a:latin typeface="Arial" charset="0"/>
            </a:endParaRPr>
          </a:p>
        </p:txBody>
      </p:sp>
      <p:sp>
        <p:nvSpPr>
          <p:cNvPr id="52228" name="Rectangle 3"/>
          <p:cNvSpPr>
            <a:spLocks noGrp="1" noChangeArrowheads="1"/>
          </p:cNvSpPr>
          <p:nvPr>
            <p:ph type="body" idx="1"/>
          </p:nvPr>
        </p:nvSpPr>
        <p:spPr>
          <a:xfrm>
            <a:off x="381000" y="2362200"/>
            <a:ext cx="6172200" cy="6034088"/>
          </a:xfrm>
        </p:spPr>
        <p:txBody>
          <a:bodyPr/>
          <a:lstStyle/>
          <a:p>
            <a:pPr eaLnBrk="1" hangingPunct="1">
              <a:lnSpc>
                <a:spcPct val="80000"/>
              </a:lnSpc>
            </a:pPr>
            <a:r>
              <a:rPr lang="en-US" altLang="en-US" sz="2400" smtClean="0">
                <a:latin typeface="Arial" charset="0"/>
              </a:rPr>
              <a:t>For more than two decades the U.S. has run a current account deficit.  Much of this deficit had been driven by the migration of manufacturing abroad, resulting in stagnant or declining incomes as lost manufacturing jobs are replaced by low wage service jobs. Under Article 12 of the WTO, countries that run persistent and unsustainable trade deficits may apply emergency tariffs as a remedy.  The U.S. should invoke this Article to cap and gradually reduce its trade deficits. Revenue from these tariffs should be used to support raising real wages and consumption in low-income trade surplus countries.</a:t>
            </a:r>
          </a:p>
        </p:txBody>
      </p:sp>
      <p:pic>
        <p:nvPicPr>
          <p:cNvPr id="52229" name="Picture 6" descr="cpeg2.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8382000"/>
            <a:ext cx="7620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5E2C7B7-614A-4DB0-BE80-308A1C505674}" type="slidenum">
              <a:rPr lang="en-US" altLang="en-US" sz="1400"/>
              <a:pPr eaLnBrk="1" hangingPunct="1"/>
              <a:t>2</a:t>
            </a:fld>
            <a:endParaRPr lang="en-US" altLang="en-US" sz="1400"/>
          </a:p>
        </p:txBody>
      </p:sp>
      <p:sp>
        <p:nvSpPr>
          <p:cNvPr id="17411" name="Rectangle 2"/>
          <p:cNvSpPr>
            <a:spLocks noGrp="1" noChangeArrowheads="1"/>
          </p:cNvSpPr>
          <p:nvPr>
            <p:ph type="title"/>
          </p:nvPr>
        </p:nvSpPr>
        <p:spPr/>
        <p:txBody>
          <a:bodyPr/>
          <a:lstStyle/>
          <a:p>
            <a:pPr eaLnBrk="1" hangingPunct="1"/>
            <a:r>
              <a:rPr lang="en-US" altLang="en-US" sz="3600" b="1" smtClean="0">
                <a:latin typeface="Arial" charset="0"/>
              </a:rPr>
              <a:t>A Road Map</a:t>
            </a:r>
          </a:p>
        </p:txBody>
      </p:sp>
      <p:sp>
        <p:nvSpPr>
          <p:cNvPr id="17412" name="Rectangle 3"/>
          <p:cNvSpPr>
            <a:spLocks noGrp="1" noChangeArrowheads="1"/>
          </p:cNvSpPr>
          <p:nvPr>
            <p:ph type="body" idx="1"/>
          </p:nvPr>
        </p:nvSpPr>
        <p:spPr>
          <a:xfrm>
            <a:off x="342900" y="2133600"/>
            <a:ext cx="6172200" cy="6248400"/>
          </a:xfrm>
        </p:spPr>
        <p:txBody>
          <a:bodyPr/>
          <a:lstStyle/>
          <a:p>
            <a:pPr eaLnBrk="1" hangingPunct="1">
              <a:lnSpc>
                <a:spcPct val="90000"/>
              </a:lnSpc>
              <a:buFontTx/>
              <a:buNone/>
            </a:pPr>
            <a:r>
              <a:rPr lang="en-US" altLang="en-US" sz="2400" smtClean="0">
                <a:latin typeface="Arial" charset="0"/>
              </a:rPr>
              <a:t>I. The Current Crisis </a:t>
            </a:r>
          </a:p>
          <a:p>
            <a:pPr eaLnBrk="1" hangingPunct="1">
              <a:lnSpc>
                <a:spcPct val="90000"/>
              </a:lnSpc>
              <a:buFontTx/>
              <a:buNone/>
            </a:pPr>
            <a:r>
              <a:rPr lang="en-US" altLang="en-US" sz="2400" smtClean="0">
                <a:latin typeface="Arial" charset="0"/>
              </a:rPr>
              <a:t>						</a:t>
            </a:r>
          </a:p>
          <a:p>
            <a:pPr eaLnBrk="1" hangingPunct="1">
              <a:lnSpc>
                <a:spcPct val="90000"/>
              </a:lnSpc>
              <a:buFontTx/>
              <a:buNone/>
            </a:pPr>
            <a:r>
              <a:rPr lang="en-US" altLang="en-US" sz="2400" smtClean="0">
                <a:latin typeface="Arial" charset="0"/>
              </a:rPr>
              <a:t>II. A Political Jobs Program to Meet Human Needs</a:t>
            </a:r>
          </a:p>
          <a:p>
            <a:pPr eaLnBrk="1" hangingPunct="1">
              <a:lnSpc>
                <a:spcPct val="90000"/>
              </a:lnSpc>
              <a:buFontTx/>
              <a:buNone/>
            </a:pPr>
            <a:r>
              <a:rPr lang="en-US" altLang="en-US" sz="2400" smtClean="0">
                <a:latin typeface="Arial" charset="0"/>
              </a:rPr>
              <a:t>		</a:t>
            </a:r>
          </a:p>
          <a:p>
            <a:pPr eaLnBrk="1" hangingPunct="1">
              <a:lnSpc>
                <a:spcPct val="90000"/>
              </a:lnSpc>
              <a:buFontTx/>
              <a:buNone/>
            </a:pPr>
            <a:r>
              <a:rPr lang="en-US" altLang="en-US" sz="2400" smtClean="0">
                <a:latin typeface="Arial" charset="0"/>
              </a:rPr>
              <a:t>III. What Kinds of Jobs Should Be Created and What Should the Wages of a Jobs Program Participant Be?</a:t>
            </a:r>
          </a:p>
          <a:p>
            <a:pPr eaLnBrk="1" hangingPunct="1">
              <a:lnSpc>
                <a:spcPct val="90000"/>
              </a:lnSpc>
            </a:pPr>
            <a:endParaRPr lang="en-US" altLang="en-US" sz="2400" smtClean="0">
              <a:latin typeface="Arial" charset="0"/>
            </a:endParaRPr>
          </a:p>
          <a:p>
            <a:pPr eaLnBrk="1" hangingPunct="1">
              <a:lnSpc>
                <a:spcPct val="90000"/>
              </a:lnSpc>
              <a:buFontTx/>
              <a:buNone/>
            </a:pPr>
            <a:r>
              <a:rPr lang="en-US" altLang="en-US" sz="2400" smtClean="0">
                <a:latin typeface="Arial" charset="0"/>
              </a:rPr>
              <a:t>IV. How Do We Pay for All This? </a:t>
            </a:r>
          </a:p>
          <a:p>
            <a:pPr eaLnBrk="1" hangingPunct="1">
              <a:lnSpc>
                <a:spcPct val="90000"/>
              </a:lnSpc>
            </a:pPr>
            <a:endParaRPr lang="en-US" altLang="en-US" sz="2400" smtClean="0">
              <a:latin typeface="Arial" charset="0"/>
            </a:endParaRPr>
          </a:p>
          <a:p>
            <a:pPr eaLnBrk="1" hangingPunct="1">
              <a:lnSpc>
                <a:spcPct val="90000"/>
              </a:lnSpc>
              <a:buFontTx/>
              <a:buNone/>
            </a:pPr>
            <a:r>
              <a:rPr lang="en-US" altLang="en-US" sz="2400" smtClean="0">
                <a:latin typeface="Arial" charset="0"/>
              </a:rPr>
              <a:t>V. Moving from Stimulus to Restructuring, A Call to Action</a:t>
            </a:r>
          </a:p>
          <a:p>
            <a:pPr eaLnBrk="1" hangingPunct="1">
              <a:lnSpc>
                <a:spcPct val="90000"/>
              </a:lnSpc>
              <a:buFontTx/>
              <a:buNone/>
            </a:pPr>
            <a:endParaRPr lang="en-US" altLang="en-US" sz="2400" smtClean="0">
              <a:latin typeface="Arial" charset="0"/>
            </a:endParaRPr>
          </a:p>
          <a:p>
            <a:pPr eaLnBrk="1" hangingPunct="1">
              <a:lnSpc>
                <a:spcPct val="90000"/>
              </a:lnSpc>
              <a:buFontTx/>
              <a:buNone/>
            </a:pPr>
            <a:r>
              <a:rPr lang="en-US" altLang="en-US" sz="2400" smtClean="0">
                <a:latin typeface="Arial" charset="0"/>
              </a:rPr>
              <a:t>VI. Toward a New Political Economy for the U.S.	</a:t>
            </a:r>
          </a:p>
          <a:p>
            <a:pPr eaLnBrk="1" hangingPunct="1">
              <a:lnSpc>
                <a:spcPct val="90000"/>
              </a:lnSpc>
            </a:pPr>
            <a:endParaRPr lang="en-US" altLang="en-US" sz="2400" smtClean="0">
              <a:latin typeface="Arial" charset="0"/>
            </a:endParaRPr>
          </a:p>
        </p:txBody>
      </p:sp>
      <p:pic>
        <p:nvPicPr>
          <p:cNvPr id="17413" name="Picture 6" descr="cpeg2.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8382000"/>
            <a:ext cx="7620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46F6719-B206-44FC-A321-9465E90E4326}" type="slidenum">
              <a:rPr lang="en-US" altLang="en-US" sz="1400"/>
              <a:pPr eaLnBrk="1" hangingPunct="1"/>
              <a:t>20</a:t>
            </a:fld>
            <a:endParaRPr lang="en-US" altLang="en-US" sz="1400"/>
          </a:p>
        </p:txBody>
      </p:sp>
      <p:sp>
        <p:nvSpPr>
          <p:cNvPr id="54275" name="Rectangle 2"/>
          <p:cNvSpPr>
            <a:spLocks noGrp="1" noChangeArrowheads="1"/>
          </p:cNvSpPr>
          <p:nvPr>
            <p:ph type="title"/>
          </p:nvPr>
        </p:nvSpPr>
        <p:spPr>
          <a:xfrm>
            <a:off x="381000" y="381000"/>
            <a:ext cx="6172200" cy="1992313"/>
          </a:xfrm>
        </p:spPr>
        <p:txBody>
          <a:bodyPr/>
          <a:lstStyle/>
          <a:p>
            <a:pPr eaLnBrk="1" hangingPunct="1"/>
            <a:r>
              <a:rPr lang="en-US" altLang="en-US" sz="3600" b="1" smtClean="0">
                <a:latin typeface="Arial" charset="0"/>
              </a:rPr>
              <a:t>2) Ending the U.S. Trade Deficit and Raising Wages in Low Income Countries</a:t>
            </a:r>
            <a:r>
              <a:rPr lang="en-US" altLang="en-US" sz="3600" smtClean="0">
                <a:latin typeface="Arial" charset="0"/>
              </a:rPr>
              <a:t/>
            </a:r>
            <a:br>
              <a:rPr lang="en-US" altLang="en-US" sz="3600" smtClean="0">
                <a:latin typeface="Arial" charset="0"/>
              </a:rPr>
            </a:br>
            <a:endParaRPr lang="en-US" altLang="en-US" sz="3600" smtClean="0">
              <a:latin typeface="Arial" charset="0"/>
            </a:endParaRPr>
          </a:p>
        </p:txBody>
      </p:sp>
      <p:sp>
        <p:nvSpPr>
          <p:cNvPr id="54276" name="Rectangle 3"/>
          <p:cNvSpPr>
            <a:spLocks noGrp="1" noChangeArrowheads="1"/>
          </p:cNvSpPr>
          <p:nvPr>
            <p:ph type="body" idx="1"/>
          </p:nvPr>
        </p:nvSpPr>
        <p:spPr>
          <a:xfrm>
            <a:off x="381000" y="2362200"/>
            <a:ext cx="6172200" cy="6034088"/>
          </a:xfrm>
        </p:spPr>
        <p:txBody>
          <a:bodyPr/>
          <a:lstStyle/>
          <a:p>
            <a:pPr eaLnBrk="1" hangingPunct="1">
              <a:lnSpc>
                <a:spcPct val="80000"/>
              </a:lnSpc>
            </a:pPr>
            <a:r>
              <a:rPr lang="en-US" altLang="en-US" sz="2400" smtClean="0">
                <a:latin typeface="Arial" charset="0"/>
              </a:rPr>
              <a:t>For background on this strategy see Wm Greider, </a:t>
            </a:r>
            <a:r>
              <a:rPr lang="en-US" altLang="en-US" sz="2400" i="1" smtClean="0">
                <a:latin typeface="Arial" charset="0"/>
              </a:rPr>
              <a:t>Come Home America</a:t>
            </a:r>
            <a:r>
              <a:rPr lang="en-US" altLang="en-US" sz="2400" smtClean="0">
                <a:latin typeface="Arial" charset="0"/>
              </a:rPr>
              <a:t> 2009, (Chapter 6).  Also see “Solidarity Trade” policy in Baiman “Unequal Exchange” paper in the </a:t>
            </a:r>
            <a:r>
              <a:rPr lang="en-US" altLang="en-US" sz="2400" i="1" smtClean="0">
                <a:latin typeface="Arial" charset="0"/>
              </a:rPr>
              <a:t>Review of Radical Political Economy</a:t>
            </a:r>
            <a:r>
              <a:rPr lang="en-US" altLang="en-US" sz="2400" smtClean="0">
                <a:latin typeface="Arial" charset="0"/>
              </a:rPr>
              <a:t> 38(1) 2006, or “Socialist trade policies” in Schweickart’s </a:t>
            </a:r>
            <a:r>
              <a:rPr lang="en-US" altLang="en-US" sz="2400" i="1" smtClean="0">
                <a:latin typeface="Arial" charset="0"/>
              </a:rPr>
              <a:t>After Capitalism</a:t>
            </a:r>
            <a:r>
              <a:rPr lang="en-US" altLang="en-US" sz="2400" smtClean="0">
                <a:latin typeface="Arial" charset="0"/>
              </a:rPr>
              <a:t> 2002.</a:t>
            </a:r>
          </a:p>
        </p:txBody>
      </p:sp>
      <p:pic>
        <p:nvPicPr>
          <p:cNvPr id="54277" name="Picture 4" descr="cpeg2.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8382000"/>
            <a:ext cx="7620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331DCA01-8367-417B-A401-303A1185678C}" type="slidenum">
              <a:rPr lang="en-US" altLang="en-US" sz="1400"/>
              <a:pPr eaLnBrk="1" hangingPunct="1"/>
              <a:t>21</a:t>
            </a:fld>
            <a:endParaRPr lang="en-US" altLang="en-US" sz="1400"/>
          </a:p>
        </p:txBody>
      </p:sp>
      <p:sp>
        <p:nvSpPr>
          <p:cNvPr id="56323" name="Rectangle 2"/>
          <p:cNvSpPr>
            <a:spLocks noGrp="1" noChangeArrowheads="1"/>
          </p:cNvSpPr>
          <p:nvPr>
            <p:ph type="title"/>
          </p:nvPr>
        </p:nvSpPr>
        <p:spPr/>
        <p:txBody>
          <a:bodyPr/>
          <a:lstStyle/>
          <a:p>
            <a:pPr eaLnBrk="1" hangingPunct="1"/>
            <a:r>
              <a:rPr lang="en-US" altLang="en-US" sz="3600" b="1" smtClean="0">
                <a:latin typeface="Arial" charset="0"/>
              </a:rPr>
              <a:t>3) Reindustrializing the U.S. </a:t>
            </a:r>
            <a:r>
              <a:rPr lang="en-US" altLang="en-US" sz="3600" smtClean="0">
                <a:latin typeface="Arial" charset="0"/>
              </a:rPr>
              <a:t/>
            </a:r>
            <a:br>
              <a:rPr lang="en-US" altLang="en-US" sz="3600" smtClean="0">
                <a:latin typeface="Arial" charset="0"/>
              </a:rPr>
            </a:br>
            <a:endParaRPr lang="en-US" altLang="en-US" sz="3600" smtClean="0">
              <a:latin typeface="Arial" charset="0"/>
            </a:endParaRPr>
          </a:p>
        </p:txBody>
      </p:sp>
      <p:sp>
        <p:nvSpPr>
          <p:cNvPr id="56324" name="Rectangle 3"/>
          <p:cNvSpPr>
            <a:spLocks noGrp="1" noChangeArrowheads="1"/>
          </p:cNvSpPr>
          <p:nvPr>
            <p:ph type="body" idx="1"/>
          </p:nvPr>
        </p:nvSpPr>
        <p:spPr>
          <a:xfrm>
            <a:off x="381000" y="1905000"/>
            <a:ext cx="6172200" cy="6719888"/>
          </a:xfrm>
        </p:spPr>
        <p:txBody>
          <a:bodyPr/>
          <a:lstStyle/>
          <a:p>
            <a:pPr eaLnBrk="1" hangingPunct="1">
              <a:lnSpc>
                <a:spcPct val="90000"/>
              </a:lnSpc>
            </a:pPr>
            <a:r>
              <a:rPr lang="en-US" altLang="en-US" sz="2400" smtClean="0">
                <a:latin typeface="Arial" charset="0"/>
              </a:rPr>
              <a:t>Existing tax policy contains incentives for companies to move production off shore.  This is counter to the long term interests of the U.S. population and is part of the reason for our persistent trade deficits.  The federal corporate tax code should be changed to provide tax deductions for domestic value-added production and tax penalties for off-shore production.  The tax can be implemented in a gradual fashion over some number of years to allow a transition to domestic production.</a:t>
            </a:r>
          </a:p>
          <a:p>
            <a:pPr eaLnBrk="1" hangingPunct="1">
              <a:lnSpc>
                <a:spcPct val="90000"/>
              </a:lnSpc>
              <a:buFontTx/>
              <a:buNone/>
            </a:pPr>
            <a:r>
              <a:rPr lang="en-US" altLang="en-US" sz="2400" smtClean="0">
                <a:latin typeface="Arial" charset="0"/>
              </a:rPr>
              <a:t> </a:t>
            </a:r>
          </a:p>
          <a:p>
            <a:pPr eaLnBrk="1" hangingPunct="1">
              <a:lnSpc>
                <a:spcPct val="90000"/>
              </a:lnSpc>
            </a:pPr>
            <a:r>
              <a:rPr lang="en-US" altLang="en-US" sz="2400" smtClean="0">
                <a:latin typeface="Arial" charset="0"/>
              </a:rPr>
              <a:t>For background on this economic strategy see Greider Chapter 7. This policy is closely connected to the Ending the Trade Deficit resolution above. </a:t>
            </a:r>
          </a:p>
        </p:txBody>
      </p:sp>
      <p:pic>
        <p:nvPicPr>
          <p:cNvPr id="56325" name="Picture 6" descr="cpeg2.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8382000"/>
            <a:ext cx="7620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DBE29E5-34D9-44D7-A8DA-2C920F01E27C}" type="slidenum">
              <a:rPr lang="en-US" altLang="en-US" sz="1400"/>
              <a:pPr eaLnBrk="1" hangingPunct="1"/>
              <a:t>22</a:t>
            </a:fld>
            <a:endParaRPr lang="en-US" altLang="en-US" sz="1400"/>
          </a:p>
        </p:txBody>
      </p:sp>
      <p:sp>
        <p:nvSpPr>
          <p:cNvPr id="58371" name="Rectangle 2"/>
          <p:cNvSpPr>
            <a:spLocks noGrp="1" noChangeArrowheads="1"/>
          </p:cNvSpPr>
          <p:nvPr>
            <p:ph type="title"/>
          </p:nvPr>
        </p:nvSpPr>
        <p:spPr>
          <a:xfrm>
            <a:off x="342900" y="366713"/>
            <a:ext cx="6172200" cy="928687"/>
          </a:xfrm>
        </p:spPr>
        <p:txBody>
          <a:bodyPr/>
          <a:lstStyle/>
          <a:p>
            <a:pPr eaLnBrk="1" hangingPunct="1"/>
            <a:r>
              <a:rPr lang="en-US" altLang="en-US" sz="3600" b="1" smtClean="0">
                <a:latin typeface="Arial" charset="0"/>
              </a:rPr>
              <a:t>Summary</a:t>
            </a:r>
          </a:p>
        </p:txBody>
      </p:sp>
      <p:sp>
        <p:nvSpPr>
          <p:cNvPr id="58372" name="Rectangle 3"/>
          <p:cNvSpPr>
            <a:spLocks noGrp="1" noChangeArrowheads="1"/>
          </p:cNvSpPr>
          <p:nvPr>
            <p:ph type="body" idx="1"/>
          </p:nvPr>
        </p:nvSpPr>
        <p:spPr>
          <a:xfrm>
            <a:off x="342900" y="1600200"/>
            <a:ext cx="6172200" cy="6567488"/>
          </a:xfrm>
        </p:spPr>
        <p:txBody>
          <a:bodyPr/>
          <a:lstStyle/>
          <a:p>
            <a:pPr eaLnBrk="1" hangingPunct="1">
              <a:lnSpc>
                <a:spcPct val="80000"/>
              </a:lnSpc>
            </a:pPr>
            <a:r>
              <a:rPr lang="en-US" altLang="en-US" sz="2400" smtClean="0">
                <a:latin typeface="Arial" charset="0"/>
              </a:rPr>
              <a:t>We have called our approach “towards a new political economy” because they are rooted in our desire for an economy that meets the need for growth that is both sustainable and equitable.  Through these three resolutions we have sought to create a vision of a political economy that reconfigures the four sources of economic demand.  </a:t>
            </a:r>
          </a:p>
          <a:p>
            <a:pPr eaLnBrk="1" hangingPunct="1">
              <a:lnSpc>
                <a:spcPct val="80000"/>
              </a:lnSpc>
            </a:pPr>
            <a:endParaRPr lang="en-US" altLang="en-US" sz="2400" smtClean="0">
              <a:latin typeface="Arial" charset="0"/>
            </a:endParaRPr>
          </a:p>
          <a:p>
            <a:pPr eaLnBrk="1" hangingPunct="1">
              <a:lnSpc>
                <a:spcPct val="80000"/>
              </a:lnSpc>
            </a:pPr>
            <a:r>
              <a:rPr lang="en-US" altLang="en-US" sz="2400" smtClean="0">
                <a:latin typeface="Arial" charset="0"/>
              </a:rPr>
              <a:t>We are seeking: (i) consumer spending that satisfies broad consumer needs and desires, (ii) government spending that adequately supports public infrastructure, and universal, high quality public services such as health care, education, pensions and other transfer payments to those in need, (iii) investment to enhance productive potential in an environmentally sustainable way, and (iv) exports that can be sold to pay for imports,</a:t>
            </a:r>
          </a:p>
        </p:txBody>
      </p:sp>
      <p:pic>
        <p:nvPicPr>
          <p:cNvPr id="58373" name="Picture 6" descr="cpeg2.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8382000"/>
            <a:ext cx="7620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ABBA652F-ADE9-45BF-B14A-A148A785D92A}" type="slidenum">
              <a:rPr lang="en-US" altLang="en-US" sz="1400"/>
              <a:pPr eaLnBrk="1" hangingPunct="1"/>
              <a:t>3</a:t>
            </a:fld>
            <a:endParaRPr lang="en-US" altLang="en-US" sz="1400"/>
          </a:p>
        </p:txBody>
      </p:sp>
      <p:sp>
        <p:nvSpPr>
          <p:cNvPr id="19459" name="Rectangle 2"/>
          <p:cNvSpPr>
            <a:spLocks noGrp="1" noChangeArrowheads="1"/>
          </p:cNvSpPr>
          <p:nvPr>
            <p:ph type="title"/>
          </p:nvPr>
        </p:nvSpPr>
        <p:spPr>
          <a:xfrm>
            <a:off x="342900" y="0"/>
            <a:ext cx="6172200" cy="1524000"/>
          </a:xfrm>
        </p:spPr>
        <p:txBody>
          <a:bodyPr/>
          <a:lstStyle/>
          <a:p>
            <a:pPr eaLnBrk="1" hangingPunct="1"/>
            <a:r>
              <a:rPr lang="en-US" altLang="en-US" sz="3600" b="1" smtClean="0">
                <a:latin typeface="Arial" charset="0"/>
              </a:rPr>
              <a:t>The Crisis</a:t>
            </a:r>
          </a:p>
        </p:txBody>
      </p:sp>
      <p:sp>
        <p:nvSpPr>
          <p:cNvPr id="19460" name="Rectangle 3"/>
          <p:cNvSpPr>
            <a:spLocks noGrp="1" noChangeArrowheads="1"/>
          </p:cNvSpPr>
          <p:nvPr>
            <p:ph type="body" idx="1"/>
          </p:nvPr>
        </p:nvSpPr>
        <p:spPr>
          <a:xfrm>
            <a:off x="342900" y="1727200"/>
            <a:ext cx="6172200" cy="7213600"/>
          </a:xfrm>
        </p:spPr>
        <p:txBody>
          <a:bodyPr/>
          <a:lstStyle/>
          <a:p>
            <a:pPr eaLnBrk="1" hangingPunct="1">
              <a:lnSpc>
                <a:spcPct val="90000"/>
              </a:lnSpc>
            </a:pPr>
            <a:r>
              <a:rPr lang="en-US" altLang="en-US" sz="2400" smtClean="0">
                <a:latin typeface="Arial" charset="0"/>
              </a:rPr>
              <a:t>A crisis of unprecedented scope, striking hardest at the working class and the poor.</a:t>
            </a:r>
          </a:p>
          <a:p>
            <a:pPr eaLnBrk="1" hangingPunct="1">
              <a:lnSpc>
                <a:spcPct val="90000"/>
              </a:lnSpc>
              <a:buFontTx/>
              <a:buNone/>
            </a:pPr>
            <a:endParaRPr lang="en-US" altLang="en-US" sz="2400" smtClean="0">
              <a:latin typeface="Arial" charset="0"/>
            </a:endParaRPr>
          </a:p>
          <a:p>
            <a:pPr eaLnBrk="1" hangingPunct="1">
              <a:lnSpc>
                <a:spcPct val="90000"/>
              </a:lnSpc>
            </a:pPr>
            <a:r>
              <a:rPr lang="en-US" altLang="en-US" sz="2400" smtClean="0">
                <a:latin typeface="Arial" charset="0"/>
              </a:rPr>
              <a:t>Collapse of neoliberal public policies, polices that favored finance and real estate speculation over productive activities. </a:t>
            </a:r>
          </a:p>
          <a:p>
            <a:pPr eaLnBrk="1" hangingPunct="1">
              <a:lnSpc>
                <a:spcPct val="90000"/>
              </a:lnSpc>
            </a:pPr>
            <a:endParaRPr lang="en-US" altLang="en-US" sz="2400" smtClean="0">
              <a:latin typeface="Arial" charset="0"/>
            </a:endParaRPr>
          </a:p>
          <a:p>
            <a:pPr eaLnBrk="1" hangingPunct="1">
              <a:lnSpc>
                <a:spcPct val="90000"/>
              </a:lnSpc>
            </a:pPr>
            <a:r>
              <a:rPr lang="en-US" altLang="en-US" sz="2400" smtClean="0">
                <a:latin typeface="Arial" charset="0"/>
              </a:rPr>
              <a:t>This agenda has failed most Americans for three decades; now it has imploded, failing even those who gained most from it. </a:t>
            </a:r>
          </a:p>
          <a:p>
            <a:pPr eaLnBrk="1" hangingPunct="1">
              <a:lnSpc>
                <a:spcPct val="90000"/>
              </a:lnSpc>
            </a:pPr>
            <a:endParaRPr lang="en-US" altLang="en-US" sz="2800" smtClean="0">
              <a:latin typeface="Arial" charset="0"/>
            </a:endParaRPr>
          </a:p>
        </p:txBody>
      </p:sp>
      <p:pic>
        <p:nvPicPr>
          <p:cNvPr id="19461" name="Picture 6" descr="cpeg2.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8382000"/>
            <a:ext cx="7620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43A669E-C585-4C3F-A421-4605A2831462}" type="slidenum">
              <a:rPr lang="en-US" altLang="en-US" sz="1400"/>
              <a:pPr eaLnBrk="1" hangingPunct="1"/>
              <a:t>4</a:t>
            </a:fld>
            <a:endParaRPr lang="en-US" altLang="en-US" sz="1400"/>
          </a:p>
        </p:txBody>
      </p:sp>
      <p:sp>
        <p:nvSpPr>
          <p:cNvPr id="21507" name="Rectangle 2"/>
          <p:cNvSpPr>
            <a:spLocks noGrp="1" noChangeArrowheads="1"/>
          </p:cNvSpPr>
          <p:nvPr>
            <p:ph type="title"/>
          </p:nvPr>
        </p:nvSpPr>
        <p:spPr/>
        <p:txBody>
          <a:bodyPr/>
          <a:lstStyle/>
          <a:p>
            <a:pPr eaLnBrk="1" hangingPunct="1"/>
            <a:r>
              <a:rPr lang="en-US" altLang="en-US" sz="3600" b="1" smtClean="0">
                <a:latin typeface="Arial" charset="0"/>
              </a:rPr>
              <a:t>The Culmination of a Long-Term Economic Imbalance</a:t>
            </a:r>
          </a:p>
        </p:txBody>
      </p:sp>
      <p:sp>
        <p:nvSpPr>
          <p:cNvPr id="21508" name="Rectangle 3"/>
          <p:cNvSpPr>
            <a:spLocks noGrp="1" noChangeArrowheads="1"/>
          </p:cNvSpPr>
          <p:nvPr>
            <p:ph type="body" idx="1"/>
          </p:nvPr>
        </p:nvSpPr>
        <p:spPr>
          <a:xfrm>
            <a:off x="342900" y="2438400"/>
            <a:ext cx="6172200" cy="6034088"/>
          </a:xfrm>
        </p:spPr>
        <p:txBody>
          <a:bodyPr/>
          <a:lstStyle/>
          <a:p>
            <a:pPr eaLnBrk="1" hangingPunct="1">
              <a:lnSpc>
                <a:spcPct val="90000"/>
              </a:lnSpc>
            </a:pPr>
            <a:r>
              <a:rPr lang="en-US" altLang="en-US" sz="2400" smtClean="0">
                <a:latin typeface="Arial" charset="0"/>
              </a:rPr>
              <a:t>As currently structured, the U.S. economy is unable to generate sufficient new jobs to absorb our growing population, even using official employment and unemployment statistics.  </a:t>
            </a:r>
          </a:p>
          <a:p>
            <a:pPr eaLnBrk="1" hangingPunct="1">
              <a:lnSpc>
                <a:spcPct val="90000"/>
              </a:lnSpc>
            </a:pPr>
            <a:endParaRPr lang="en-US" altLang="en-US" sz="2400" smtClean="0">
              <a:latin typeface="Arial" charset="0"/>
            </a:endParaRPr>
          </a:p>
          <a:p>
            <a:pPr eaLnBrk="1" hangingPunct="1">
              <a:lnSpc>
                <a:spcPct val="90000"/>
              </a:lnSpc>
            </a:pPr>
            <a:r>
              <a:rPr lang="en-US" altLang="en-US" sz="2400" smtClean="0">
                <a:latin typeface="Arial" charset="0"/>
              </a:rPr>
              <a:t>If we include the undocumented labor force, those working part time who want full time employment, and discouraged workers who have dropped out of the job search process, the gap between actual and full employment is considerably greater.  </a:t>
            </a:r>
          </a:p>
          <a:p>
            <a:pPr eaLnBrk="1" hangingPunct="1">
              <a:lnSpc>
                <a:spcPct val="90000"/>
              </a:lnSpc>
            </a:pPr>
            <a:endParaRPr lang="en-US" altLang="en-US" sz="2400" smtClean="0">
              <a:latin typeface="Arial" charset="0"/>
            </a:endParaRPr>
          </a:p>
          <a:p>
            <a:pPr eaLnBrk="1" hangingPunct="1">
              <a:lnSpc>
                <a:spcPct val="90000"/>
              </a:lnSpc>
            </a:pPr>
            <a:endParaRPr lang="en-US" altLang="en-US" sz="2400" smtClean="0">
              <a:latin typeface="Arial" charset="0"/>
            </a:endParaRPr>
          </a:p>
          <a:p>
            <a:pPr eaLnBrk="1" hangingPunct="1">
              <a:lnSpc>
                <a:spcPct val="90000"/>
              </a:lnSpc>
            </a:pPr>
            <a:endParaRPr lang="en-US" altLang="en-US" sz="2400" smtClean="0">
              <a:latin typeface="Arial" charset="0"/>
            </a:endParaRPr>
          </a:p>
        </p:txBody>
      </p:sp>
      <p:pic>
        <p:nvPicPr>
          <p:cNvPr id="21509" name="Picture 6" descr="cpeg2.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8382000"/>
            <a:ext cx="7620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BF9F3D42-D251-4EAF-BB60-B333ADCE8D47}" type="slidenum">
              <a:rPr lang="en-US" altLang="en-US" sz="1400"/>
              <a:pPr eaLnBrk="1" hangingPunct="1"/>
              <a:t>5</a:t>
            </a:fld>
            <a:endParaRPr lang="en-US" altLang="en-US" sz="1400"/>
          </a:p>
        </p:txBody>
      </p:sp>
      <p:sp>
        <p:nvSpPr>
          <p:cNvPr id="23555" name="Rectangle 2"/>
          <p:cNvSpPr>
            <a:spLocks noGrp="1" noChangeArrowheads="1"/>
          </p:cNvSpPr>
          <p:nvPr>
            <p:ph type="title"/>
          </p:nvPr>
        </p:nvSpPr>
        <p:spPr>
          <a:xfrm>
            <a:off x="342900" y="0"/>
            <a:ext cx="6172200" cy="1524000"/>
          </a:xfrm>
        </p:spPr>
        <p:txBody>
          <a:bodyPr/>
          <a:lstStyle/>
          <a:p>
            <a:pPr eaLnBrk="1" hangingPunct="1"/>
            <a:r>
              <a:rPr lang="en-US" altLang="en-US" sz="3600" b="1" smtClean="0">
                <a:latin typeface="Arial" charset="0"/>
              </a:rPr>
              <a:t>A Pivotal Moment</a:t>
            </a:r>
          </a:p>
        </p:txBody>
      </p:sp>
      <p:sp>
        <p:nvSpPr>
          <p:cNvPr id="23556" name="Rectangle 3"/>
          <p:cNvSpPr>
            <a:spLocks noGrp="1" noChangeArrowheads="1"/>
          </p:cNvSpPr>
          <p:nvPr>
            <p:ph type="body" idx="1"/>
          </p:nvPr>
        </p:nvSpPr>
        <p:spPr>
          <a:xfrm>
            <a:off x="228600" y="1422400"/>
            <a:ext cx="6172200" cy="6034088"/>
          </a:xfrm>
        </p:spPr>
        <p:txBody>
          <a:bodyPr/>
          <a:lstStyle/>
          <a:p>
            <a:pPr eaLnBrk="1" hangingPunct="1"/>
            <a:r>
              <a:rPr lang="en-US" altLang="en-US" sz="2400" smtClean="0">
                <a:latin typeface="Arial" charset="0"/>
              </a:rPr>
              <a:t>Not just a recession, the current economic crash has intensified these long-run problems of unemployment and underemployment.</a:t>
            </a:r>
          </a:p>
          <a:p>
            <a:pPr eaLnBrk="1" hangingPunct="1"/>
            <a:endParaRPr lang="en-US" altLang="en-US" sz="2400" smtClean="0">
              <a:latin typeface="Arial" charset="0"/>
            </a:endParaRPr>
          </a:p>
          <a:p>
            <a:pPr eaLnBrk="1" hangingPunct="1"/>
            <a:r>
              <a:rPr lang="en-US" altLang="en-US" sz="2400" smtClean="0">
                <a:latin typeface="Arial" charset="0"/>
              </a:rPr>
              <a:t>While the proximate cause of the crisis lies in the failures of financial and real estate markets, the economy cannot be put right by short run fixes in those markets.</a:t>
            </a:r>
          </a:p>
          <a:p>
            <a:pPr eaLnBrk="1" hangingPunct="1">
              <a:buFontTx/>
              <a:buNone/>
            </a:pPr>
            <a:endParaRPr lang="en-US" altLang="en-US" sz="2400" smtClean="0">
              <a:latin typeface="Arial" charset="0"/>
            </a:endParaRPr>
          </a:p>
          <a:p>
            <a:pPr eaLnBrk="1" hangingPunct="1"/>
            <a:r>
              <a:rPr lang="en-US" altLang="en-US" sz="2400" smtClean="0">
                <a:latin typeface="Arial" charset="0"/>
              </a:rPr>
              <a:t>It is time to summon the political will to build upon the lessons of the 1930s and reverse course.</a:t>
            </a:r>
          </a:p>
          <a:p>
            <a:pPr eaLnBrk="1" hangingPunct="1"/>
            <a:endParaRPr lang="en-US" altLang="en-US" sz="2400" smtClean="0">
              <a:latin typeface="Arial" charset="0"/>
            </a:endParaRPr>
          </a:p>
        </p:txBody>
      </p:sp>
      <p:pic>
        <p:nvPicPr>
          <p:cNvPr id="23557" name="Picture 6" descr="cpeg2.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8382000"/>
            <a:ext cx="7620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4656DA70-C6C3-4830-89EB-04A28F82F0E2}" type="slidenum">
              <a:rPr lang="en-US" altLang="en-US" sz="1400"/>
              <a:pPr eaLnBrk="1" hangingPunct="1"/>
              <a:t>6</a:t>
            </a:fld>
            <a:endParaRPr lang="en-US" altLang="en-US" sz="1400"/>
          </a:p>
        </p:txBody>
      </p:sp>
      <p:sp>
        <p:nvSpPr>
          <p:cNvPr id="25603" name="Rectangle 2"/>
          <p:cNvSpPr>
            <a:spLocks noGrp="1" noChangeArrowheads="1"/>
          </p:cNvSpPr>
          <p:nvPr>
            <p:ph type="title"/>
          </p:nvPr>
        </p:nvSpPr>
        <p:spPr/>
        <p:txBody>
          <a:bodyPr/>
          <a:lstStyle/>
          <a:p>
            <a:pPr eaLnBrk="1" hangingPunct="1"/>
            <a:r>
              <a:rPr lang="en-US" altLang="en-US" sz="3600" b="1" smtClean="0">
                <a:latin typeface="Arial" charset="0"/>
              </a:rPr>
              <a:t>A Plan for Long-Term Structural Reform of the Economy</a:t>
            </a:r>
          </a:p>
        </p:txBody>
      </p:sp>
      <p:sp>
        <p:nvSpPr>
          <p:cNvPr id="25604" name="Rectangle 3"/>
          <p:cNvSpPr>
            <a:spLocks noGrp="1" noChangeArrowheads="1"/>
          </p:cNvSpPr>
          <p:nvPr>
            <p:ph type="body" idx="1"/>
          </p:nvPr>
        </p:nvSpPr>
        <p:spPr>
          <a:xfrm>
            <a:off x="285750" y="2133600"/>
            <a:ext cx="6172200" cy="6440488"/>
          </a:xfrm>
        </p:spPr>
        <p:txBody>
          <a:bodyPr/>
          <a:lstStyle/>
          <a:p>
            <a:pPr eaLnBrk="1" hangingPunct="1">
              <a:lnSpc>
                <a:spcPct val="90000"/>
              </a:lnSpc>
              <a:buFontTx/>
              <a:buNone/>
            </a:pPr>
            <a:endParaRPr lang="en-US" altLang="en-US" sz="2800" smtClean="0">
              <a:latin typeface="Arial" charset="0"/>
            </a:endParaRPr>
          </a:p>
          <a:p>
            <a:pPr eaLnBrk="1" hangingPunct="1">
              <a:lnSpc>
                <a:spcPct val="90000"/>
              </a:lnSpc>
            </a:pPr>
            <a:r>
              <a:rPr lang="en-US" altLang="en-US" sz="2400" smtClean="0">
                <a:latin typeface="Arial" charset="0"/>
              </a:rPr>
              <a:t>The stimulus program at best can provide a palliative not a solution for the long-run. </a:t>
            </a:r>
          </a:p>
          <a:p>
            <a:pPr eaLnBrk="1" hangingPunct="1">
              <a:lnSpc>
                <a:spcPct val="90000"/>
              </a:lnSpc>
            </a:pPr>
            <a:endParaRPr lang="en-US" altLang="en-US" sz="2400" smtClean="0">
              <a:latin typeface="Arial" charset="0"/>
            </a:endParaRPr>
          </a:p>
          <a:p>
            <a:pPr eaLnBrk="1" hangingPunct="1">
              <a:lnSpc>
                <a:spcPct val="90000"/>
              </a:lnSpc>
            </a:pPr>
            <a:r>
              <a:rPr lang="en-US" altLang="en-US" sz="2400" smtClean="0">
                <a:latin typeface="Arial" charset="0"/>
              </a:rPr>
              <a:t>We must steer the economy away from speculation and toward production </a:t>
            </a:r>
          </a:p>
          <a:p>
            <a:pPr eaLnBrk="1" hangingPunct="1">
              <a:lnSpc>
                <a:spcPct val="90000"/>
              </a:lnSpc>
            </a:pPr>
            <a:endParaRPr lang="en-US" altLang="en-US" sz="2400" smtClean="0">
              <a:latin typeface="Arial" charset="0"/>
            </a:endParaRPr>
          </a:p>
          <a:p>
            <a:pPr eaLnBrk="1" hangingPunct="1">
              <a:lnSpc>
                <a:spcPct val="90000"/>
              </a:lnSpc>
            </a:pPr>
            <a:r>
              <a:rPr lang="en-US" altLang="en-US" sz="2400" i="1" smtClean="0">
                <a:latin typeface="Arial" charset="0"/>
              </a:rPr>
              <a:t>A significant and sustained national effort to expand productive employment and good jobs is a necessary part of any solution to our larger economic difficulties.  </a:t>
            </a:r>
          </a:p>
          <a:p>
            <a:pPr eaLnBrk="1" hangingPunct="1">
              <a:lnSpc>
                <a:spcPct val="90000"/>
              </a:lnSpc>
            </a:pPr>
            <a:endParaRPr lang="en-US" altLang="en-US" sz="2400" smtClean="0">
              <a:latin typeface="Arial" charset="0"/>
            </a:endParaRPr>
          </a:p>
          <a:p>
            <a:pPr eaLnBrk="1" hangingPunct="1">
              <a:lnSpc>
                <a:spcPct val="90000"/>
              </a:lnSpc>
            </a:pPr>
            <a:endParaRPr lang="en-US" altLang="en-US" sz="2800" smtClean="0">
              <a:latin typeface="Arial" charset="0"/>
            </a:endParaRPr>
          </a:p>
        </p:txBody>
      </p:sp>
      <p:pic>
        <p:nvPicPr>
          <p:cNvPr id="25605" name="Picture 6" descr="cpeg2.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8382000"/>
            <a:ext cx="7620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BCA7314C-1DB8-4253-9E2D-5C98DCD5C3B2}" type="slidenum">
              <a:rPr lang="en-US" altLang="en-US" sz="1400"/>
              <a:pPr eaLnBrk="1" hangingPunct="1"/>
              <a:t>7</a:t>
            </a:fld>
            <a:endParaRPr lang="en-US" altLang="en-US" sz="1400"/>
          </a:p>
        </p:txBody>
      </p:sp>
      <p:sp>
        <p:nvSpPr>
          <p:cNvPr id="27651" name="Rectangle 2"/>
          <p:cNvSpPr>
            <a:spLocks noGrp="1" noChangeArrowheads="1"/>
          </p:cNvSpPr>
          <p:nvPr>
            <p:ph type="title"/>
          </p:nvPr>
        </p:nvSpPr>
        <p:spPr/>
        <p:txBody>
          <a:bodyPr/>
          <a:lstStyle/>
          <a:p>
            <a:pPr eaLnBrk="1" hangingPunct="1"/>
            <a:r>
              <a:rPr lang="en-US" altLang="en-US" sz="3600" b="1" smtClean="0">
                <a:latin typeface="Arial" charset="0"/>
              </a:rPr>
              <a:t>Basics</a:t>
            </a:r>
          </a:p>
        </p:txBody>
      </p:sp>
      <p:sp>
        <p:nvSpPr>
          <p:cNvPr id="27652" name="Rectangle 3"/>
          <p:cNvSpPr>
            <a:spLocks noGrp="1" noChangeArrowheads="1"/>
          </p:cNvSpPr>
          <p:nvPr>
            <p:ph type="body" idx="1"/>
          </p:nvPr>
        </p:nvSpPr>
        <p:spPr/>
        <p:txBody>
          <a:bodyPr/>
          <a:lstStyle/>
          <a:p>
            <a:pPr eaLnBrk="1" hangingPunct="1">
              <a:lnSpc>
                <a:spcPct val="90000"/>
              </a:lnSpc>
            </a:pPr>
            <a:r>
              <a:rPr lang="en-US" altLang="en-US" sz="2400" smtClean="0">
                <a:latin typeface="Arial" charset="0"/>
              </a:rPr>
              <a:t>A fundamental reordering of our economic priorities through a meaningful widening of access to good jobs will create an economy that will serve the needs of all rather than the wants of a few. </a:t>
            </a:r>
          </a:p>
          <a:p>
            <a:pPr eaLnBrk="1" hangingPunct="1">
              <a:lnSpc>
                <a:spcPct val="90000"/>
              </a:lnSpc>
            </a:pPr>
            <a:endParaRPr lang="en-US" altLang="en-US" sz="2400" smtClean="0">
              <a:latin typeface="Arial" charset="0"/>
            </a:endParaRPr>
          </a:p>
          <a:p>
            <a:pPr eaLnBrk="1" hangingPunct="1">
              <a:lnSpc>
                <a:spcPct val="90000"/>
              </a:lnSpc>
            </a:pPr>
            <a:r>
              <a:rPr lang="en-US" altLang="en-US" sz="2400" u="sng" smtClean="0">
                <a:latin typeface="Arial" charset="0"/>
              </a:rPr>
              <a:t>In addition</a:t>
            </a:r>
            <a:r>
              <a:rPr lang="en-US" altLang="en-US" sz="2400" smtClean="0">
                <a:latin typeface="Arial" charset="0"/>
              </a:rPr>
              <a:t> to the current short-run stimulus plans, we propose the federal government take responsibility for the creation of 3.5 million new high quality jobs each year for five years.   </a:t>
            </a:r>
          </a:p>
          <a:p>
            <a:pPr eaLnBrk="1" hangingPunct="1">
              <a:lnSpc>
                <a:spcPct val="90000"/>
              </a:lnSpc>
            </a:pPr>
            <a:endParaRPr lang="en-US" altLang="en-US" sz="2400" smtClean="0">
              <a:latin typeface="Arial" charset="0"/>
            </a:endParaRPr>
          </a:p>
        </p:txBody>
      </p:sp>
      <p:pic>
        <p:nvPicPr>
          <p:cNvPr id="27653" name="Picture 6" descr="cpeg2.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8382000"/>
            <a:ext cx="7620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5922FBD-A329-4F86-AB26-E0FCE9C71E0E}" type="slidenum">
              <a:rPr lang="en-US" altLang="en-US" sz="1400"/>
              <a:pPr eaLnBrk="1" hangingPunct="1"/>
              <a:t>8</a:t>
            </a:fld>
            <a:endParaRPr lang="en-US" altLang="en-US" sz="1400"/>
          </a:p>
        </p:txBody>
      </p:sp>
      <p:sp>
        <p:nvSpPr>
          <p:cNvPr id="29699" name="Rectangle 2"/>
          <p:cNvSpPr>
            <a:spLocks noGrp="1" noChangeArrowheads="1"/>
          </p:cNvSpPr>
          <p:nvPr>
            <p:ph type="title"/>
          </p:nvPr>
        </p:nvSpPr>
        <p:spPr>
          <a:xfrm>
            <a:off x="342900" y="203200"/>
            <a:ext cx="6172200" cy="1524000"/>
          </a:xfrm>
        </p:spPr>
        <p:txBody>
          <a:bodyPr/>
          <a:lstStyle/>
          <a:p>
            <a:pPr eaLnBrk="1" hangingPunct="1"/>
            <a:r>
              <a:rPr lang="en-US" altLang="en-US" sz="3600" b="1" smtClean="0">
                <a:latin typeface="Arial" charset="0"/>
              </a:rPr>
              <a:t>A National Commitment to Meeting Human Needs</a:t>
            </a:r>
          </a:p>
        </p:txBody>
      </p:sp>
      <p:sp>
        <p:nvSpPr>
          <p:cNvPr id="29700" name="Rectangle 3"/>
          <p:cNvSpPr>
            <a:spLocks noGrp="1" noChangeArrowheads="1"/>
          </p:cNvSpPr>
          <p:nvPr>
            <p:ph type="body" idx="1"/>
          </p:nvPr>
        </p:nvSpPr>
        <p:spPr>
          <a:xfrm>
            <a:off x="342900" y="1828800"/>
            <a:ext cx="6172200" cy="7112000"/>
          </a:xfrm>
        </p:spPr>
        <p:txBody>
          <a:bodyPr/>
          <a:lstStyle/>
          <a:p>
            <a:pPr eaLnBrk="1" hangingPunct="1">
              <a:lnSpc>
                <a:spcPct val="80000"/>
              </a:lnSpc>
            </a:pPr>
            <a:endParaRPr lang="en-US" altLang="en-US" sz="2400" smtClean="0">
              <a:latin typeface="Arial" charset="0"/>
            </a:endParaRPr>
          </a:p>
          <a:p>
            <a:pPr eaLnBrk="1" hangingPunct="1">
              <a:lnSpc>
                <a:spcPct val="80000"/>
              </a:lnSpc>
            </a:pPr>
            <a:r>
              <a:rPr lang="en-US" altLang="en-US" sz="2400" b="1" smtClean="0">
                <a:latin typeface="Arial" charset="0"/>
              </a:rPr>
              <a:t>Investment</a:t>
            </a:r>
            <a:r>
              <a:rPr lang="en-US" altLang="en-US" sz="2400" smtClean="0">
                <a:latin typeface="Arial" charset="0"/>
              </a:rPr>
              <a:t> </a:t>
            </a:r>
            <a:r>
              <a:rPr lang="en-US" altLang="en-US" sz="2400" b="1" smtClean="0">
                <a:latin typeface="Arial" charset="0"/>
              </a:rPr>
              <a:t>in public infrastructure</a:t>
            </a:r>
            <a:r>
              <a:rPr lang="en-US" altLang="en-US" sz="2400" smtClean="0">
                <a:latin typeface="Arial" charset="0"/>
              </a:rPr>
              <a:t> such as transportation, educational and health care facilities, and parks;</a:t>
            </a:r>
            <a:endParaRPr lang="en-US" altLang="en-US" sz="2400" b="1" smtClean="0">
              <a:latin typeface="Arial" charset="0"/>
            </a:endParaRPr>
          </a:p>
          <a:p>
            <a:pPr lvl="1" eaLnBrk="1" hangingPunct="1">
              <a:lnSpc>
                <a:spcPct val="80000"/>
              </a:lnSpc>
            </a:pPr>
            <a:endParaRPr lang="en-US" altLang="en-US" sz="2400" b="1" smtClean="0">
              <a:latin typeface="Arial" charset="0"/>
              <a:ea typeface="ＭＳ Ｐゴシック" charset="-128"/>
            </a:endParaRPr>
          </a:p>
          <a:p>
            <a:pPr eaLnBrk="1" hangingPunct="1">
              <a:lnSpc>
                <a:spcPct val="80000"/>
              </a:lnSpc>
            </a:pPr>
            <a:r>
              <a:rPr lang="en-US" altLang="en-US" sz="2400" b="1" smtClean="0">
                <a:latin typeface="Arial" charset="0"/>
              </a:rPr>
              <a:t>Current social services</a:t>
            </a:r>
            <a:r>
              <a:rPr lang="en-US" altLang="en-US" sz="2400" smtClean="0">
                <a:latin typeface="Arial" charset="0"/>
              </a:rPr>
              <a:t>, which will include a major upgrading of pay and working conditions of human service jobs such as those in child, elder and health care; </a:t>
            </a:r>
            <a:endParaRPr lang="en-US" altLang="en-US" sz="2400" b="1" smtClean="0">
              <a:latin typeface="Arial" charset="0"/>
            </a:endParaRPr>
          </a:p>
          <a:p>
            <a:pPr eaLnBrk="1" hangingPunct="1">
              <a:lnSpc>
                <a:spcPct val="80000"/>
              </a:lnSpc>
            </a:pPr>
            <a:endParaRPr lang="en-US" altLang="en-US" sz="2400" b="1" smtClean="0">
              <a:latin typeface="Arial" charset="0"/>
            </a:endParaRPr>
          </a:p>
          <a:p>
            <a:pPr eaLnBrk="1" hangingPunct="1">
              <a:lnSpc>
                <a:spcPct val="80000"/>
              </a:lnSpc>
            </a:pPr>
            <a:r>
              <a:rPr lang="en-US" altLang="en-US" sz="2400" b="1" smtClean="0">
                <a:latin typeface="Arial" charset="0"/>
              </a:rPr>
              <a:t>Industries of the future</a:t>
            </a:r>
            <a:r>
              <a:rPr lang="en-US" altLang="en-US" sz="2400" smtClean="0">
                <a:latin typeface="Arial" charset="0"/>
              </a:rPr>
              <a:t>, particularly the areas of energy, agriculture, and other broadly defined “green” technologies. </a:t>
            </a:r>
          </a:p>
        </p:txBody>
      </p:sp>
      <p:pic>
        <p:nvPicPr>
          <p:cNvPr id="29701" name="Picture 6" descr="cpeg2.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8382000"/>
            <a:ext cx="7620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5DA6A961-27EA-49A1-BC21-70A01CDB5D8A}" type="slidenum">
              <a:rPr lang="en-US" altLang="en-US" sz="1400"/>
              <a:pPr eaLnBrk="1" hangingPunct="1"/>
              <a:t>9</a:t>
            </a:fld>
            <a:endParaRPr lang="en-US" altLang="en-US" sz="1400"/>
          </a:p>
        </p:txBody>
      </p:sp>
      <p:sp>
        <p:nvSpPr>
          <p:cNvPr id="31747" name="Rectangle 2"/>
          <p:cNvSpPr>
            <a:spLocks noGrp="1" noChangeArrowheads="1"/>
          </p:cNvSpPr>
          <p:nvPr>
            <p:ph type="title"/>
          </p:nvPr>
        </p:nvSpPr>
        <p:spPr/>
        <p:txBody>
          <a:bodyPr/>
          <a:lstStyle/>
          <a:p>
            <a:pPr eaLnBrk="1" hangingPunct="1"/>
            <a:r>
              <a:rPr lang="en-US" altLang="en-US" sz="3600" b="1" smtClean="0">
                <a:latin typeface="Arial" charset="0"/>
              </a:rPr>
              <a:t>Permanent Jobs</a:t>
            </a:r>
          </a:p>
        </p:txBody>
      </p:sp>
      <p:sp>
        <p:nvSpPr>
          <p:cNvPr id="31748" name="Rectangle 3"/>
          <p:cNvSpPr>
            <a:spLocks noGrp="1" noChangeArrowheads="1"/>
          </p:cNvSpPr>
          <p:nvPr>
            <p:ph type="body" idx="1"/>
          </p:nvPr>
        </p:nvSpPr>
        <p:spPr>
          <a:xfrm>
            <a:off x="342900" y="1524000"/>
            <a:ext cx="6172200" cy="7010400"/>
          </a:xfrm>
        </p:spPr>
        <p:txBody>
          <a:bodyPr/>
          <a:lstStyle/>
          <a:p>
            <a:pPr marL="609600" indent="-609600" eaLnBrk="1" hangingPunct="1"/>
            <a:endParaRPr lang="en-US" altLang="en-US" sz="2400" smtClean="0">
              <a:latin typeface="Arial" charset="0"/>
            </a:endParaRPr>
          </a:p>
          <a:p>
            <a:pPr marL="609600" indent="-609600" eaLnBrk="1" hangingPunct="1"/>
            <a:r>
              <a:rPr lang="en-US" altLang="en-US" sz="2400" smtClean="0">
                <a:latin typeface="Arial" charset="0"/>
              </a:rPr>
              <a:t>The jobs this program creates and supports are necessary, now. They address fundamental needs. They produce valuable goods and services.</a:t>
            </a:r>
          </a:p>
          <a:p>
            <a:pPr marL="609600" indent="-609600" eaLnBrk="1" hangingPunct="1"/>
            <a:endParaRPr lang="en-US" altLang="en-US" sz="2400" smtClean="0">
              <a:latin typeface="Arial" charset="0"/>
            </a:endParaRPr>
          </a:p>
          <a:p>
            <a:pPr marL="609600" indent="-609600" eaLnBrk="1" hangingPunct="1"/>
            <a:r>
              <a:rPr lang="en-US" altLang="en-US" sz="2400" smtClean="0">
                <a:latin typeface="Arial" charset="0"/>
              </a:rPr>
              <a:t>These are not short term stopgap or make- work jobs.</a:t>
            </a:r>
          </a:p>
          <a:p>
            <a:pPr marL="609600" indent="-609600" eaLnBrk="1" hangingPunct="1"/>
            <a:endParaRPr lang="en-US" altLang="en-US" sz="2400" smtClean="0">
              <a:latin typeface="Arial" charset="0"/>
            </a:endParaRPr>
          </a:p>
          <a:p>
            <a:pPr marL="609600" indent="-609600" eaLnBrk="1" hangingPunct="1"/>
            <a:r>
              <a:rPr lang="en-US" altLang="en-US" sz="2400" smtClean="0">
                <a:latin typeface="Arial" charset="0"/>
              </a:rPr>
              <a:t>They deserve a serious wage and basic workers’ rights.    </a:t>
            </a:r>
          </a:p>
          <a:p>
            <a:pPr marL="609600" indent="-609600" eaLnBrk="1" hangingPunct="1"/>
            <a:endParaRPr lang="en-US" altLang="en-US" sz="2400" smtClean="0">
              <a:latin typeface="Arial" charset="0"/>
            </a:endParaRPr>
          </a:p>
        </p:txBody>
      </p:sp>
      <p:pic>
        <p:nvPicPr>
          <p:cNvPr id="31749" name="Picture 6" descr="cpeg2.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8382000"/>
            <a:ext cx="7620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325</TotalTime>
  <Words>2813</Words>
  <Application>Microsoft Office PowerPoint</Application>
  <PresentationFormat>On-screen Show (4:3)</PresentationFormat>
  <Paragraphs>224</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ＭＳ Ｐゴシック</vt:lpstr>
      <vt:lpstr>Default Design</vt:lpstr>
      <vt:lpstr>A Permanent Jobs Program for the U.S.:  Economic Restructuring  To Meet Human Needs   Presentation to the Roosevelt University Economics Seminar  November 18, 2009 </vt:lpstr>
      <vt:lpstr>A Road Map</vt:lpstr>
      <vt:lpstr>The Crisis</vt:lpstr>
      <vt:lpstr>The Culmination of a Long-Term Economic Imbalance</vt:lpstr>
      <vt:lpstr>A Pivotal Moment</vt:lpstr>
      <vt:lpstr>A Plan for Long-Term Structural Reform of the Economy</vt:lpstr>
      <vt:lpstr>Basics</vt:lpstr>
      <vt:lpstr>A National Commitment to Meeting Human Needs</vt:lpstr>
      <vt:lpstr>Permanent Jobs</vt:lpstr>
      <vt:lpstr>Good Jobs</vt:lpstr>
      <vt:lpstr>The Cost</vt:lpstr>
      <vt:lpstr>Funding</vt:lpstr>
      <vt:lpstr>Funding, cont.</vt:lpstr>
      <vt:lpstr>Funding, cont.</vt:lpstr>
      <vt:lpstr>Full Employment and Good Jobs</vt:lpstr>
      <vt:lpstr>A New Start</vt:lpstr>
      <vt:lpstr>Toward A New Political Economy for the US </vt:lpstr>
      <vt:lpstr>1) A Permanent Jobs Program for the U.S. to Meet Social Needs</vt:lpstr>
      <vt:lpstr>2) Ending the U.S. Trade Deficit and Raising Wages in Low Income Countries </vt:lpstr>
      <vt:lpstr>2) Ending the U.S. Trade Deficit and Raising Wages in Low Income Countries </vt:lpstr>
      <vt:lpstr>3) Reindustrializing the U.S.  </vt:lpstr>
      <vt:lpstr>Summary</vt:lpstr>
    </vt:vector>
  </TitlesOfParts>
  <Company>UIC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Permanent Jobs Program for the U.S.:  Economic Restructuring  To Meet Human Needs</dc:title>
  <dc:creator>J. J. Persky</dc:creator>
  <cp:lastModifiedBy>Benedictine University</cp:lastModifiedBy>
  <cp:revision>20</cp:revision>
  <dcterms:created xsi:type="dcterms:W3CDTF">2009-11-30T23:55:01Z</dcterms:created>
  <dcterms:modified xsi:type="dcterms:W3CDTF">2018-09-19T21:19:17Z</dcterms:modified>
</cp:coreProperties>
</file>