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58" r:id="rId5"/>
    <p:sldId id="267" r:id="rId6"/>
    <p:sldId id="259" r:id="rId7"/>
    <p:sldId id="261" r:id="rId8"/>
    <p:sldId id="257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772FAC7-842E-404F-8F4C-8B22111349F7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5FE23BA-DDAC-4677-BF2B-115CA3197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46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B2122-CE4D-4529-B22D-23D61A82C8C5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6F47-8DDE-428E-A557-3B2711211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15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F292E-77A6-4F74-A364-1E0DE7F91280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11829-50B2-4AE2-BE54-6F67B71E1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18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BE3F1-A950-4E9D-BC65-DDB117ED659B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24D93-FE69-4DD9-9B56-5C57C0A6A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01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11612-DA63-4035-B4EE-AB26B49A5578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EEDB-394A-4CFB-B8EF-FADD58FED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14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EFD41-C199-4E89-AB69-0F0A53FB7F3B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3F0C830-99A3-48D9-B396-782CEF49D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04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780C6-02C3-41D6-AFE1-35EACAB2FDA1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FA23D-8C43-4628-B5FB-DA6CF31AE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7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58536-CDEC-4356-9A41-23F2FCBAC0D2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C2CFC-F973-4A23-B54D-33F7140B3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96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8370E-F868-46FA-BDE6-83F57391CB4E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580B-AE92-47A6-8421-6388ABB0B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9D3FD-C2CF-4E2B-975E-0A206FB72226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7A150-2555-42F9-B674-D4727BC27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00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C5D83-49F6-486C-93BF-BE7682F3A822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FD64F-B19B-4ABD-BCE0-B99F741E0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44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2259B-832F-4305-ADCA-281762ACBB42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2B30749F-7005-4A7B-B20A-993647524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fld id="{927B2AFA-9E63-4203-9C79-4CDE62B65867}" type="datetime1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r>
              <a:rPr lang="en-US" altLang="en-US"/>
              <a:t>CPEG - May 19, 2012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fld id="{B7CC0A84-0AA5-4283-AA31-EAE7718E80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066800"/>
          </a:xfrm>
        </p:spPr>
        <p:txBody>
          <a:bodyPr/>
          <a:lstStyle/>
          <a:p>
            <a:r>
              <a:rPr lang="en-US" altLang="en-US" smtClean="0"/>
              <a:t>William Barclay</a:t>
            </a:r>
          </a:p>
          <a:p>
            <a:r>
              <a:rPr lang="en-US" altLang="en-US" smtClean="0"/>
              <a:t>5-19-2012</a:t>
            </a: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altLang="en-US" smtClean="0"/>
              <a:t>A Speculation Sales Tax for Illinois</a:t>
            </a:r>
          </a:p>
        </p:txBody>
      </p:sp>
      <p:pic>
        <p:nvPicPr>
          <p:cNvPr id="14340" name="Picture 5" descr="cpeg1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2800"/>
            <a:ext cx="24034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</a:t>
            </a:r>
            <a:r>
              <a:rPr lang="en-US" altLang="en-US" b="1" smtClean="0"/>
              <a:t>Would</a:t>
            </a:r>
            <a:r>
              <a:rPr lang="en-US" altLang="en-US" smtClean="0"/>
              <a:t> Pay the SST?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The SST is a tax is on the act of trading – like a sales tax for buying clothes, food, a car, etc</a:t>
            </a:r>
          </a:p>
          <a:p>
            <a:pPr lvl="1"/>
            <a:r>
              <a:rPr lang="en-US" altLang="en-US" smtClean="0"/>
              <a:t>It is on both buying and selling the derivative </a:t>
            </a:r>
          </a:p>
          <a:p>
            <a:r>
              <a:rPr lang="en-US" altLang="en-US" smtClean="0"/>
              <a:t>The SST is a very progressive tax because of who trades and thus who would pay the tax :</a:t>
            </a:r>
          </a:p>
          <a:p>
            <a:pPr lvl="1"/>
            <a:r>
              <a:rPr lang="en-US" altLang="en-US" smtClean="0"/>
              <a:t>Institutions such as banks, hedge funds, broker-dealers</a:t>
            </a:r>
          </a:p>
          <a:p>
            <a:pPr lvl="1"/>
            <a:r>
              <a:rPr lang="en-US" altLang="en-US" smtClean="0"/>
              <a:t>Wealthy (HNW) individuals</a:t>
            </a:r>
          </a:p>
          <a:p>
            <a:pPr lvl="1"/>
            <a:r>
              <a:rPr lang="en-US" altLang="en-US" smtClean="0"/>
              <a:t>Day traders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smtClean="0"/>
              <a:t>Would Traders simply Move their Business?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There are several reasons to think this would not happen </a:t>
            </a:r>
          </a:p>
          <a:p>
            <a:pPr lvl="1"/>
            <a:r>
              <a:rPr lang="en-US" altLang="en-US" smtClean="0"/>
              <a:t>The stock index products are licensed to the CBOE and CME for trading and cannot be traded on other exchanges</a:t>
            </a:r>
          </a:p>
          <a:p>
            <a:pPr lvl="1"/>
            <a:r>
              <a:rPr lang="en-US" altLang="en-US" smtClean="0"/>
              <a:t>The other products such as Eurodollars, T-Bonds, etc are not licensed but are not traded on any other exchange</a:t>
            </a:r>
          </a:p>
          <a:p>
            <a:pPr lvl="1"/>
            <a:r>
              <a:rPr lang="en-US" altLang="en-US" smtClean="0"/>
              <a:t>Another exchange could seek to trade these products but the liquidity is at the CME </a:t>
            </a:r>
          </a:p>
          <a:p>
            <a:pPr lvl="2"/>
            <a:r>
              <a:rPr lang="en-US" altLang="en-US" smtClean="0"/>
              <a:t>The new exchange would first have to obtain regulatory authorization</a:t>
            </a:r>
          </a:p>
          <a:p>
            <a:pPr lvl="1"/>
            <a:r>
              <a:rPr lang="en-US" altLang="en-US" smtClean="0"/>
              <a:t>Member firms that send orders to the CME and CBOE would have programming work to route orders in these products to another exchange that started to trade them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Would the Exchanges Move?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The first question is, “Why would they?</a:t>
            </a:r>
          </a:p>
          <a:p>
            <a:pPr lvl="1"/>
            <a:r>
              <a:rPr lang="en-US" altLang="en-US" smtClean="0"/>
              <a:t>The exchanges are not paying the tax</a:t>
            </a:r>
          </a:p>
          <a:p>
            <a:r>
              <a:rPr lang="en-US" altLang="en-US" smtClean="0"/>
              <a:t>Both the CME and CBOE have a large physical infrastructure in place in Chicago</a:t>
            </a:r>
          </a:p>
          <a:p>
            <a:r>
              <a:rPr lang="en-US" altLang="en-US" smtClean="0"/>
              <a:t>Their employees and most of their senior executives live in the Chicago region</a:t>
            </a:r>
          </a:p>
          <a:p>
            <a:r>
              <a:rPr lang="en-US" altLang="en-US" smtClean="0"/>
              <a:t>Their most important banking relationships are also in the Chicago area</a:t>
            </a:r>
          </a:p>
          <a:p>
            <a:r>
              <a:rPr lang="en-US" altLang="en-US" smtClean="0"/>
              <a:t>Is $1/contract enough to drive the high costs of relocation?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smtClean="0"/>
              <a:t>Financial Transaction Taxes:</a:t>
            </a:r>
            <a:br>
              <a:rPr lang="en-US" altLang="en-US" sz="3600" smtClean="0"/>
            </a:br>
            <a:r>
              <a:rPr lang="en-US" altLang="en-US" sz="3600" smtClean="0"/>
              <a:t>A Brief History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Keynes proposed a financial transaction tax (FTT) for stocks (he was referencing the US stock market) </a:t>
            </a:r>
            <a:br>
              <a:rPr lang="en-US" altLang="en-US" smtClean="0"/>
            </a:br>
            <a:r>
              <a:rPr lang="en-US" altLang="en-US" smtClean="0"/>
              <a:t>“</a:t>
            </a:r>
            <a:r>
              <a:rPr lang="en-US" altLang="en-US" i="1" smtClean="0"/>
              <a:t>When the capital development of a country becomes a by-product of a casino, the job is likely to be ill-done.”</a:t>
            </a:r>
            <a:br>
              <a:rPr lang="en-US" altLang="en-US" i="1" smtClean="0"/>
            </a:br>
            <a:endParaRPr lang="en-US" altLang="en-US" i="1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James Tobin, US Nobel Prize Winning economist, proposed an FTT on currency trading in 1972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“Tobin Tax” was the common name for this kind of tax until recently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Victoria and Larry Summers (Obama’s chief economist) argued for such a tax in a 1989 article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Where do we find FTTs Today?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7701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Coverage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Revenue % of Total Gov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Austria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 &amp;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Australia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 &amp; 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0.3% /0.6% stocks/bonds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France (late summer)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Hong Kong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1.5 – 2% of GDP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S. Korea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 and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2- 3%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S. Africa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Switzerland`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 and bonds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Singapore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Taiwan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Stocks/bonds,/futures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0.3%/0.1%/0.06%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6 – 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Stocks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0.25%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1pPr>
                      <a:lvl2pPr marL="37931725" indent="-37474525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2pPr>
                      <a:lvl3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3pPr>
                      <a:lvl4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4pPr>
                      <a:lvl5pPr>
                        <a:spcBef>
                          <a:spcPts val="375"/>
                        </a:spcBef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5pPr>
                      <a:lvl6pPr marL="4572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6pPr>
                      <a:lvl7pPr marL="9144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7pPr>
                      <a:lvl8pPr marL="1371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8pPr>
                      <a:lvl9pPr marL="18288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Perpetua" pitchFamily="18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ＭＳ Ｐゴシック" charset="-128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smtClean="0"/>
              <a:t>Current action on Financial Transaction Taxes (FTT)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There is widespread interest in taxing of financial transactions</a:t>
            </a:r>
          </a:p>
          <a:p>
            <a:r>
              <a:rPr lang="en-US" altLang="en-US" smtClean="0"/>
              <a:t>European leaders (e.g. Sarkozy and Merkel) advocated an FTT for the Eurozone as a whole (as has Hollande)</a:t>
            </a:r>
          </a:p>
          <a:p>
            <a:r>
              <a:rPr lang="en-US" altLang="en-US" smtClean="0"/>
              <a:t>The markets with an FTT have not suffered in trading volume, value or volatility on stocks</a:t>
            </a:r>
          </a:p>
          <a:p>
            <a:pPr lvl="1"/>
            <a:r>
              <a:rPr lang="en-US" altLang="en-US" smtClean="0"/>
              <a:t>UK is 2</a:t>
            </a:r>
            <a:r>
              <a:rPr lang="en-US" altLang="en-US" baseline="30000" smtClean="0"/>
              <a:t>nd</a:t>
            </a:r>
            <a:r>
              <a:rPr lang="en-US" altLang="en-US" smtClean="0"/>
              <a:t> largest equity market and 6</a:t>
            </a:r>
            <a:r>
              <a:rPr lang="en-US" altLang="en-US" baseline="30000" smtClean="0"/>
              <a:t>th</a:t>
            </a:r>
            <a:r>
              <a:rPr lang="en-US" altLang="en-US" smtClean="0"/>
              <a:t> largest economy; Hong Kong and S. Korea also among the 10 largest markets by value of  trading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FTTs Make Sense?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Willie Sutton philosophy: “Because that’s where the money is”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An FTT taxes the sector that caused the financial crisis that led to the Great Recession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Good tax policy is designed to: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Levy taxes are rates that are small enough to be borne by those subject to the tax; and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Tax activity that we want to limit or discourage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FTTs meet these criteria:	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The rates are very low for investors planning to hold the asset (stocks, bonds, derivatives) for a significant period of time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/>
              <a:t>However the tax would probably discourage short term traders, e.g. “high frequency trading,” some day trading,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smtClean="0"/>
              <a:t>Design of </a:t>
            </a:r>
            <a:r>
              <a:rPr lang="en-US" altLang="en-US" sz="3600" b="1" smtClean="0"/>
              <a:t>Speculation Sales Tax (SST)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We are discussing a more modest proposal:</a:t>
            </a:r>
          </a:p>
          <a:p>
            <a:pPr lvl="1"/>
            <a:r>
              <a:rPr lang="en-US" altLang="en-US" smtClean="0"/>
              <a:t>$1 on contracts traded on Chicago derivative exchanges (CME and CBOE)</a:t>
            </a:r>
          </a:p>
          <a:p>
            <a:pPr lvl="1"/>
            <a:r>
              <a:rPr lang="en-US" altLang="en-US" smtClean="0"/>
              <a:t>Even on the smallest contracts this is a $1 fee on a $31,000 contract (less than 0.0033%)</a:t>
            </a:r>
          </a:p>
          <a:p>
            <a:pPr lvl="1"/>
            <a:r>
              <a:rPr lang="en-US" altLang="en-US" smtClean="0"/>
              <a:t>On larger contracts a dollar would represent even less, e.g. on the Eurodollar futures, a $1 fee on a $1,000,000 contract  (0.00010% )</a:t>
            </a:r>
          </a:p>
          <a:p>
            <a:r>
              <a:rPr lang="en-US" altLang="en-US" smtClean="0"/>
              <a:t>Proposal: both buyer and seller pay $1/ contract 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mtClean="0"/>
              <a:t>What Instruments would have an SST?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Chicago Board Options Exchange (CBOE):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Stock index options (on S&amp;P 500, Dow, NASDAQ, etc);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Exclude options on individual stocks (size and competition)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Chicago Mercantile Exchange (CME)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Stock index futures and futures options (S&amp;P 500, Dow, NASDAQ, etc)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Futures and futures options on interest rates products (T-bonds, T-Notes, Eurodollars, etc)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Futures and futures options on currencies (Euro, UK pound, yen, etc).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Futures and futures options  on commodities (corn, wheat, soybeans, hogs, cattle, etc)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smtClean="0"/>
              <a:t>How Much Revenue Could a $1/contract SST Raise?</a:t>
            </a:r>
          </a:p>
        </p:txBody>
      </p:sp>
      <p:sp>
        <p:nvSpPr>
          <p:cNvPr id="2150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graphicFrame>
        <p:nvGraphicFramePr>
          <p:cNvPr id="21508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3" imgW="7771758" imgH="4571622" progId="Excel.Chart.8">
                  <p:embed/>
                </p:oleObj>
              </mc:Choice>
              <mc:Fallback>
                <p:oleObj r:id="rId3" imgW="7771758" imgH="4571622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7724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438400" y="3352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 sz="1400"/>
              <a:t>$6.1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3657600" y="3886200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 sz="1400"/>
              <a:t>$4.6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would </a:t>
            </a:r>
            <a:r>
              <a:rPr lang="en-US" altLang="en-US" b="1" smtClean="0"/>
              <a:t>Not</a:t>
            </a:r>
            <a:r>
              <a:rPr lang="en-US" altLang="en-US" smtClean="0"/>
              <a:t> Pay the Tax?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  <a:ea typeface="ＭＳ Ｐゴシック" charset="-128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CPEG - May 19, 2012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This point needs repeating constantly: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b="1" smtClean="0"/>
              <a:t>The SST is not a tax on the exchanges (CBOE and CME) – they would not pay any of the tax</a:t>
            </a:r>
            <a:br>
              <a:rPr lang="en-US" altLang="en-US" b="1" smtClean="0"/>
            </a:br>
            <a:endParaRPr lang="en-US" altLang="en-US" b="1" smtClean="0"/>
          </a:p>
          <a:p>
            <a:r>
              <a:rPr lang="en-US" altLang="en-US" smtClean="0"/>
              <a:t>Exchanges in the UK, etc do not pay the FTT that is levied in those countries</a:t>
            </a:r>
          </a:p>
          <a:p>
            <a:r>
              <a:rPr lang="en-US" altLang="en-US" smtClean="0"/>
              <a:t>Only individuals and institutions that trade would pay the tax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1519</TotalTime>
  <Words>854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Perpetua</vt:lpstr>
      <vt:lpstr>ＭＳ Ｐゴシック</vt:lpstr>
      <vt:lpstr>Arial</vt:lpstr>
      <vt:lpstr>Franklin Gothic Book</vt:lpstr>
      <vt:lpstr>Wingdings 2</vt:lpstr>
      <vt:lpstr>Calibri</vt:lpstr>
      <vt:lpstr>Equity</vt:lpstr>
      <vt:lpstr>Excel.Chart.8</vt:lpstr>
      <vt:lpstr>A Speculation Sales Tax for Illinois</vt:lpstr>
      <vt:lpstr>Financial Transaction Taxes: A Brief History</vt:lpstr>
      <vt:lpstr>Where do we find FTTs Today?</vt:lpstr>
      <vt:lpstr>Current action on Financial Transaction Taxes (FTT)</vt:lpstr>
      <vt:lpstr>Why do FTTs Make Sense?</vt:lpstr>
      <vt:lpstr>Design of Speculation Sales Tax (SST)</vt:lpstr>
      <vt:lpstr>What Instruments would have an SST?</vt:lpstr>
      <vt:lpstr>How Much Revenue Could a $1/contract SST Raise?</vt:lpstr>
      <vt:lpstr>Who would Not Pay the Tax?</vt:lpstr>
      <vt:lpstr>Who Would Pay the SST?</vt:lpstr>
      <vt:lpstr>Would Traders simply Move their Business?</vt:lpstr>
      <vt:lpstr>Would the Exchanges Move?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Speculation Sales Tax for Illinois</dc:title>
  <dc:creator>Your User Name</dc:creator>
  <cp:lastModifiedBy>Benedictine University</cp:lastModifiedBy>
  <cp:revision>51</cp:revision>
  <dcterms:created xsi:type="dcterms:W3CDTF">2012-03-21T18:26:04Z</dcterms:created>
  <dcterms:modified xsi:type="dcterms:W3CDTF">2018-09-19T21:20:30Z</dcterms:modified>
</cp:coreProperties>
</file>