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4" r:id="rId4"/>
    <p:sldId id="259" r:id="rId5"/>
    <p:sldId id="260" r:id="rId6"/>
    <p:sldId id="272" r:id="rId7"/>
    <p:sldId id="262" r:id="rId8"/>
    <p:sldId id="264" r:id="rId9"/>
    <p:sldId id="265" r:id="rId10"/>
    <p:sldId id="269" r:id="rId11"/>
    <p:sldId id="267" r:id="rId12"/>
    <p:sldId id="271" r:id="rId13"/>
    <p:sldId id="270" r:id="rId14"/>
    <p:sldId id="273" r:id="rId15"/>
    <p:sldId id="261" r:id="rId16"/>
  </p:sldIdLst>
  <p:sldSz cx="9144000" cy="6858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1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35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A6FA0-7BE6-4F0D-8B75-471DC7BF37F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75684"/>
            <a:ext cx="2971800" cy="4635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F5422-E1E9-40BD-A155-2EE015E4A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025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F2AC8-0FD4-4DFF-A2D7-CA6AE3B96DFF}" type="datetimeFigureOut">
              <a:rPr lang="en-US" smtClean="0"/>
              <a:pPr/>
              <a:t>6/16/2016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3738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8644"/>
            <a:ext cx="5486400" cy="4157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5684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BB13A-6CE7-40FE-8E1C-BD6E17D210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8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14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7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23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78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106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339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66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9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73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HK, Singapore, New Zealand, Switzerland</a:t>
            </a:r>
            <a:r>
              <a:rPr lang="en-US" baseline="0" dirty="0"/>
              <a:t> and Australia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03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44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98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BB13A-6CE7-40FE-8E1C-BD6E17D210C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24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C050A-8E94-447F-B5F1-DD4271DC321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9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D17E92-2403-469D-B061-599AC48D2CF0}" type="datetime1">
              <a:rPr lang="en-US" smtClean="0"/>
              <a:t>6/16/2016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214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8AAE-97CF-4C18-8CBF-07ECB113730B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2E92-0906-49EB-8D1D-E0806ED752AC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830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68E080-C833-4507-A284-CAF860215E4E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30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50B2F-7400-44F1-8AD3-F7C95BE238FA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6850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3B8B-F779-4274-AFBD-E0DD4E093ED8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01230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D51B-E3C6-4361-8521-367D64C9B44D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8542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6B94-7B1D-4D38-8BA6-E4AF678AE086}" type="datetime1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896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5299-18F2-43B6-9B61-1CBC7ED52E03}" type="datetime1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5448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ED44-1670-48B7-AA78-065587B7612F}" type="datetime1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4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4CE5E56-8A87-44E4-A46A-197DDD5142F5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202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6897D2-CBB2-4D20-8285-A5778C8DB701}" type="datetime1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5591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3A0C75-E8AB-4305-B881-AA96716A0BDF}" type="datetime1">
              <a:rPr lang="en-US" smtClean="0"/>
              <a:t>6/16/2016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FAC430-27E0-4CA9-8012-237BA4F8AB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752601"/>
            <a:ext cx="8077200" cy="1829761"/>
          </a:xfrm>
        </p:spPr>
        <p:txBody>
          <a:bodyPr>
            <a:normAutofit/>
          </a:bodyPr>
          <a:lstStyle/>
          <a:p>
            <a:r>
              <a:rPr lang="en-US" sz="4000" dirty="0"/>
              <a:t>The Case for the LaSalle St. Tax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Dr. William Barclay </a:t>
            </a:r>
          </a:p>
          <a:p>
            <a:r>
              <a:rPr lang="en-US" dirty="0">
                <a:solidFill>
                  <a:schemeClr val="tx1"/>
                </a:solidFill>
              </a:rPr>
              <a:t>Chicago Political Economy Group </a:t>
            </a:r>
          </a:p>
          <a:p>
            <a:r>
              <a:rPr lang="en-US" dirty="0">
                <a:solidFill>
                  <a:schemeClr val="tx1"/>
                </a:solidFill>
              </a:rPr>
              <a:t>and LaSalle Street Tax Coalition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35D6-5ACB-4ECB-A62E-906520D5EFE3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Question:  To where would traders go?</a:t>
            </a:r>
          </a:p>
          <a:p>
            <a:r>
              <a:rPr lang="en-US" sz="2400" dirty="0"/>
              <a:t>Some products trade under exclusive licenses</a:t>
            </a:r>
          </a:p>
          <a:p>
            <a:pPr lvl="1"/>
            <a:r>
              <a:rPr lang="en-US" sz="2200" dirty="0"/>
              <a:t>These include almost all stock index products</a:t>
            </a:r>
          </a:p>
          <a:p>
            <a:r>
              <a:rPr lang="en-US" sz="2400" dirty="0"/>
              <a:t>Derivative exchange competition is not primarily product based</a:t>
            </a:r>
          </a:p>
          <a:p>
            <a:pPr lvl="1"/>
            <a:r>
              <a:rPr lang="en-US" sz="2200" dirty="0"/>
              <a:t>1970s/1980s some exchanges in the US listed identical products</a:t>
            </a:r>
          </a:p>
          <a:p>
            <a:pPr lvl="1"/>
            <a:r>
              <a:rPr lang="en-US" sz="2200" dirty="0"/>
              <a:t>Who won: the “first mover” advantage </a:t>
            </a:r>
          </a:p>
          <a:p>
            <a:pPr lvl="2"/>
            <a:r>
              <a:rPr lang="en-US" sz="1800" dirty="0"/>
              <a:t>Consistent outcome: one exchange won all the volume</a:t>
            </a:r>
          </a:p>
          <a:p>
            <a:r>
              <a:rPr lang="en-US" sz="2400" dirty="0"/>
              <a:t>It reflects the problem of liquidity creation in derivatives trading (trade when, how much, without significantly moving the price)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3CEB-FF2F-48A1-929A-98BFF2B16E84}" type="datetime1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III. LST and Liquidity Monopolies</a:t>
            </a:r>
          </a:p>
        </p:txBody>
      </p:sp>
    </p:spTree>
    <p:extLst>
      <p:ext uri="{BB962C8B-B14F-4D97-AF65-F5344CB8AC3E}">
        <p14:creationId xmlns:p14="http://schemas.microsoft.com/office/powerpoint/2010/main" val="368947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68583"/>
            <a:ext cx="6879936" cy="4821381"/>
          </a:xfrm>
        </p:spPr>
        <p:txBody>
          <a:bodyPr>
            <a:normAutofit/>
          </a:bodyPr>
          <a:lstStyle/>
          <a:p>
            <a:r>
              <a:rPr lang="en-US" sz="2400" dirty="0"/>
              <a:t>A few years ago the ELX (Electronic Liquidity Exchange) opened</a:t>
            </a:r>
          </a:p>
          <a:p>
            <a:pPr lvl="1"/>
            <a:r>
              <a:rPr lang="en-US" sz="1800" dirty="0"/>
              <a:t>ELX charged $1.25–2.00 less to trade several of the same contracts as the CME</a:t>
            </a:r>
          </a:p>
          <a:p>
            <a:pPr lvl="2"/>
            <a:r>
              <a:rPr lang="en-US" sz="1600" dirty="0"/>
              <a:t>The fee difference was similar in amount to the proposed LaSalle St Tax</a:t>
            </a:r>
          </a:p>
          <a:p>
            <a:pPr lvl="1"/>
            <a:r>
              <a:rPr lang="en-US" sz="1800" dirty="0"/>
              <a:t>ELX had the backing of JP Morgan Chase, Morgan Stanley, and Goldman Sachs</a:t>
            </a:r>
          </a:p>
          <a:p>
            <a:r>
              <a:rPr lang="en-US" sz="2400" dirty="0"/>
              <a:t>What happened?</a:t>
            </a:r>
          </a:p>
          <a:p>
            <a:pPr lvl="1"/>
            <a:r>
              <a:rPr lang="en-US" sz="1800" dirty="0"/>
              <a:t>ELX’s best volume was achieved when their </a:t>
            </a:r>
            <a:r>
              <a:rPr lang="en-US" sz="1800" i="1" dirty="0"/>
              <a:t>monthly</a:t>
            </a:r>
            <a:r>
              <a:rPr lang="en-US" sz="1800" dirty="0"/>
              <a:t> trades in some contracts almost equaled the </a:t>
            </a:r>
            <a:r>
              <a:rPr lang="en-US" sz="1800" i="1" dirty="0"/>
              <a:t>daily</a:t>
            </a:r>
            <a:r>
              <a:rPr lang="en-US" sz="1800" dirty="0"/>
              <a:t> trades in the same contracts on the CME</a:t>
            </a:r>
          </a:p>
          <a:p>
            <a:pPr lvl="2"/>
            <a:r>
              <a:rPr lang="en-US" sz="1600" dirty="0"/>
              <a:t>There was no impact on CME volume</a:t>
            </a:r>
          </a:p>
          <a:p>
            <a:pPr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1"/>
            <a:ext cx="8178799" cy="1025236"/>
          </a:xfrm>
        </p:spPr>
        <p:txBody>
          <a:bodyPr>
            <a:normAutofit fontScale="90000"/>
          </a:bodyPr>
          <a:lstStyle/>
          <a:p>
            <a:r>
              <a:rPr lang="en-US" dirty="0"/>
              <a:t>Migrating Traders? </a:t>
            </a:r>
            <a:br>
              <a:rPr lang="en-US" dirty="0"/>
            </a:br>
            <a:r>
              <a:rPr lang="en-US" dirty="0"/>
              <a:t>A Real Life Experiment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5A297-637D-4B31-88A8-9FF11366DFF4}" type="datetime1">
              <a:rPr lang="en-US" smtClean="0"/>
              <a:t>6/16/2016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“It [has been] virtually impossible to capture market share from a product that had already become successful at a competing exchange.”</a:t>
            </a:r>
            <a:br>
              <a:rPr lang="en-US" sz="2800" b="1" dirty="0"/>
            </a:br>
            <a:r>
              <a:rPr lang="en-US" sz="2800" b="1" dirty="0"/>
              <a:t>   </a:t>
            </a:r>
            <a:r>
              <a:rPr lang="en-US" sz="1800" b="1" dirty="0"/>
              <a:t>- </a:t>
            </a:r>
            <a:r>
              <a:rPr lang="en-US" sz="1800" dirty="0"/>
              <a:t>Michael Gorham, CME VP for International Market Development, 1979 – 1997, “Product Innovation, Clearing and Competition Among U.S. Derivative Exchanges”</a:t>
            </a:r>
            <a:br>
              <a:rPr lang="en-US" sz="1800" dirty="0"/>
            </a:br>
            <a:endParaRPr lang="en-US" sz="1600" i="1" dirty="0"/>
          </a:p>
          <a:p>
            <a:r>
              <a:rPr lang="en-US" sz="2800" b="1" dirty="0"/>
              <a:t>In sum: there is no economic incentive for traditional speculators to move at the proposed LST fee levels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Conclusion: LST and the Arithmetic of Liquidity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7E9B-3707-448C-91E4-0669318FD97B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HFT volume has grown since early 2000s</a:t>
            </a:r>
          </a:p>
          <a:p>
            <a:pPr lvl="1"/>
            <a:r>
              <a:rPr lang="en-US" sz="2400" dirty="0"/>
              <a:t>Largely replaced/displaced other speculative trading</a:t>
            </a:r>
          </a:p>
          <a:p>
            <a:r>
              <a:rPr lang="en-US" sz="2800" dirty="0"/>
              <a:t>HFT relies on skimming a very small amount from a large number of trades</a:t>
            </a:r>
          </a:p>
          <a:p>
            <a:r>
              <a:rPr lang="en-US" sz="2800" b="1" dirty="0"/>
              <a:t>Derivative markets are zero-sum games</a:t>
            </a:r>
          </a:p>
          <a:p>
            <a:pPr lvl="1"/>
            <a:r>
              <a:rPr lang="en-US" sz="2400" dirty="0"/>
              <a:t>The average gain or loss is zero (actually negative)</a:t>
            </a:r>
          </a:p>
          <a:p>
            <a:r>
              <a:rPr lang="en-US" sz="2800" dirty="0"/>
              <a:t>But many HFT traders are profitable</a:t>
            </a:r>
          </a:p>
          <a:p>
            <a:pPr lvl="1"/>
            <a:r>
              <a:rPr lang="en-US" sz="2600" dirty="0"/>
              <a:t>An example: </a:t>
            </a:r>
            <a:r>
              <a:rPr lang="en-US" sz="2600" dirty="0" err="1"/>
              <a:t>Virtu</a:t>
            </a:r>
            <a:r>
              <a:rPr lang="en-US" sz="2600" dirty="0"/>
              <a:t> Financial had revenues of $182.2 million from HFT trading in 2013 – and only 1 losing day in 6 years</a:t>
            </a:r>
          </a:p>
          <a:p>
            <a:pPr lvl="1"/>
            <a:r>
              <a:rPr lang="en-US" sz="2600" dirty="0"/>
              <a:t>From whence cometh their profits?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0EFC-6203-4A76-9A50-1D01B54E61AF}" type="datetime1">
              <a:rPr lang="en-US" smtClean="0"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Flash Boys</a:t>
            </a:r>
            <a:r>
              <a:rPr lang="en-US" dirty="0"/>
              <a:t>: LST and </a:t>
            </a:r>
            <a:br>
              <a:rPr lang="en-US" dirty="0"/>
            </a:br>
            <a:r>
              <a:rPr lang="en-US" dirty="0"/>
              <a:t>High Frequency Trading (HFT)</a:t>
            </a:r>
          </a:p>
        </p:txBody>
      </p:sp>
    </p:spTree>
    <p:extLst>
      <p:ext uri="{BB962C8B-B14F-4D97-AF65-F5344CB8AC3E}">
        <p14:creationId xmlns:p14="http://schemas.microsoft.com/office/powerpoint/2010/main" val="218701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In-depth analysis of trading in the S&amp;P 500 E-Mini Contract</a:t>
            </a:r>
          </a:p>
          <a:p>
            <a:r>
              <a:rPr lang="en-US" dirty="0"/>
              <a:t>HFT were not net providers of liquidity – they were takers</a:t>
            </a:r>
          </a:p>
          <a:p>
            <a:r>
              <a:rPr lang="en-US" dirty="0"/>
              <a:t>HFT firms make profits by trading with non-HFT market participants</a:t>
            </a:r>
          </a:p>
          <a:p>
            <a:pPr lvl="1"/>
            <a:r>
              <a:rPr lang="en-US" dirty="0"/>
              <a:t>Who are these non-HFT market participants: farmers, your pension fund, etc.</a:t>
            </a:r>
          </a:p>
          <a:p>
            <a:r>
              <a:rPr lang="en-US" dirty="0"/>
              <a:t>LST would probably put the less efficient HFT firms out of business – but that would not be a social loss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LST and HFT Profits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5DDD-FEDE-4608-BB38-4805E65528F7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95" y="148132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 bought CBOE and CME shares as an investment – in Illinois</a:t>
            </a:r>
          </a:p>
          <a:p>
            <a:r>
              <a:rPr lang="en-US" dirty="0"/>
              <a:t>I invest in companies committed to the well being of all stakeholders</a:t>
            </a:r>
          </a:p>
          <a:p>
            <a:pPr lvl="1"/>
            <a:r>
              <a:rPr lang="en-US" dirty="0"/>
              <a:t>LST would raise needed revenues for education, health care, pensions - and would generate jobs</a:t>
            </a:r>
          </a:p>
          <a:p>
            <a:pPr lvl="1"/>
            <a:r>
              <a:rPr lang="en-US" dirty="0"/>
              <a:t>It would not drive traders away</a:t>
            </a:r>
          </a:p>
          <a:p>
            <a:r>
              <a:rPr lang="en-US" dirty="0"/>
              <a:t>As a shareholder, I oppose the “petulant child” approach to management: “If I don’t get my way, I’ll take my toys and go somewhere else.”</a:t>
            </a:r>
          </a:p>
          <a:p>
            <a:r>
              <a:rPr lang="en-US" dirty="0"/>
              <a:t>I would cast my shareholder vote in favor of this very small tax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 Shareholder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00402-4989-48D0-A863-A56AC94FC9F8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Worked for Chicago Exchanges, including  derivative product development</a:t>
            </a:r>
          </a:p>
          <a:p>
            <a:r>
              <a:rPr lang="en-US" dirty="0"/>
              <a:t>Technical Consultant to Ministries of Finance in establishing derivative markets – Japan, Mexico, Taiwan, South Korea, Chile</a:t>
            </a:r>
          </a:p>
          <a:p>
            <a:r>
              <a:rPr lang="en-US" dirty="0"/>
              <a:t>Sometime trader (bets or speculates) in derivatives</a:t>
            </a:r>
          </a:p>
          <a:p>
            <a:r>
              <a:rPr lang="en-US" dirty="0"/>
              <a:t>Shareholder of CBOE and CME stock</a:t>
            </a:r>
            <a:br>
              <a:rPr lang="en-US" dirty="0"/>
            </a:br>
            <a:endParaRPr lang="en-US" dirty="0"/>
          </a:p>
          <a:p>
            <a:r>
              <a:rPr lang="en-US" dirty="0"/>
              <a:t>My support for the LaSalle St Tax (LST) comes from all of these perspectives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Dr. William Barclay: Background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0112-D8FF-47F4-AD84-9D051D01FD3F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I. The scary stories told by opponents of the LST are contradicted by reality</a:t>
            </a:r>
          </a:p>
          <a:p>
            <a:endParaRPr lang="en-US" dirty="0"/>
          </a:p>
          <a:p>
            <a:r>
              <a:rPr lang="en-US" dirty="0"/>
              <a:t>II. The proposed LST rate is so small that is will have little impact on those seeking to manage risk</a:t>
            </a:r>
          </a:p>
          <a:p>
            <a:endParaRPr lang="en-US" dirty="0"/>
          </a:p>
          <a:p>
            <a:r>
              <a:rPr lang="en-US" dirty="0"/>
              <a:t>III. Liquidity concentration will keep speculators at the exchanges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Points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9E7F7-5611-4FCA-9F74-7830251555C2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0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FTTs are common around the world</a:t>
            </a:r>
          </a:p>
          <a:p>
            <a:pPr lvl="1"/>
            <a:r>
              <a:rPr lang="en-US" dirty="0"/>
              <a:t>UK: 6</a:t>
            </a:r>
            <a:r>
              <a:rPr lang="en-US" baseline="30000" dirty="0"/>
              <a:t>th</a:t>
            </a:r>
            <a:r>
              <a:rPr lang="en-US" dirty="0"/>
              <a:t> largest economy/3</a:t>
            </a:r>
            <a:r>
              <a:rPr lang="en-US" baseline="30000" dirty="0"/>
              <a:t>rd</a:t>
            </a:r>
            <a:r>
              <a:rPr lang="en-US" dirty="0"/>
              <a:t> largest stock market</a:t>
            </a:r>
          </a:p>
          <a:p>
            <a:pPr lvl="2"/>
            <a:r>
              <a:rPr lang="en-US" dirty="0"/>
              <a:t>Heritage Foundation, very conservative think tank, ranks countries on economic freedom: 3 of the top 4 have an FTT (Hong Kong, Switzerland and Singapore)</a:t>
            </a:r>
          </a:p>
          <a:p>
            <a:r>
              <a:rPr lang="en-US" dirty="0"/>
              <a:t>FTTs exist on derivatives: Taiwan</a:t>
            </a:r>
          </a:p>
          <a:p>
            <a:pPr lvl="1"/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largest GDP/18</a:t>
            </a:r>
            <a:r>
              <a:rPr lang="en-US" baseline="30000" dirty="0"/>
              <a:t>th</a:t>
            </a:r>
            <a:r>
              <a:rPr lang="en-US" dirty="0"/>
              <a:t> by GDP/capita</a:t>
            </a:r>
          </a:p>
          <a:p>
            <a:pPr lvl="1"/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by market capitalization</a:t>
            </a:r>
          </a:p>
          <a:p>
            <a:pPr lvl="1"/>
            <a:r>
              <a:rPr lang="en-US" dirty="0"/>
              <a:t>FTT on both stocks and stock index futures and options: 7</a:t>
            </a:r>
            <a:r>
              <a:rPr lang="en-US" baseline="30000" dirty="0"/>
              <a:t>th</a:t>
            </a:r>
            <a:r>
              <a:rPr lang="en-US" dirty="0"/>
              <a:t> most active stock index futures </a:t>
            </a:r>
          </a:p>
          <a:p>
            <a:r>
              <a:rPr lang="en-US" dirty="0"/>
              <a:t>The claim that FTTs harm capital markets has no merit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I. Debunking Scary Stories about FTTs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1C59-8104-439E-A3B0-907F81140EB1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EU countries have applied FTTs to selected markets</a:t>
            </a:r>
          </a:p>
          <a:p>
            <a:pPr lvl="1"/>
            <a:r>
              <a:rPr lang="en-US" dirty="0"/>
              <a:t>Switzerland on shares and bonds</a:t>
            </a:r>
          </a:p>
          <a:p>
            <a:pPr lvl="1"/>
            <a:r>
              <a:rPr lang="en-US" dirty="0"/>
              <a:t>France and Italy more recently</a:t>
            </a:r>
          </a:p>
          <a:p>
            <a:r>
              <a:rPr lang="en-US" dirty="0"/>
              <a:t>On June 17, 10 EU countries are planning to announce a broad FTT</a:t>
            </a:r>
          </a:p>
          <a:p>
            <a:pPr lvl="1"/>
            <a:r>
              <a:rPr lang="en-US" dirty="0"/>
              <a:t>Stocks at 0.1%</a:t>
            </a:r>
          </a:p>
          <a:p>
            <a:pPr lvl="1"/>
            <a:r>
              <a:rPr lang="en-US" dirty="0"/>
              <a:t>Derivatives at 0.01%</a:t>
            </a:r>
          </a:p>
          <a:p>
            <a:r>
              <a:rPr lang="en-US" dirty="0"/>
              <a:t>This rate is almost 10 times the LaSalle St Tax rate proposed in HR 106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FTT and European Capital Markets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06DD8-A86A-4ECC-8AC6-1DE07B1BF671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200" dirty="0"/>
              <a:t>Have exchanges moved from the more than 25 countries and city states where FTTs have been implemented?</a:t>
            </a:r>
          </a:p>
          <a:p>
            <a:r>
              <a:rPr lang="en-US" sz="2200" dirty="0"/>
              <a:t>No – this has not occurred</a:t>
            </a:r>
          </a:p>
          <a:p>
            <a:r>
              <a:rPr lang="en-US" sz="2200" dirty="0"/>
              <a:t>Why?</a:t>
            </a:r>
          </a:p>
          <a:p>
            <a:r>
              <a:rPr lang="en-US" sz="2200" b="1" dirty="0"/>
              <a:t>The tax is not paid by the exchange</a:t>
            </a:r>
            <a:r>
              <a:rPr lang="en-US" sz="2200" dirty="0"/>
              <a:t>. </a:t>
            </a:r>
            <a:r>
              <a:rPr lang="en-US" sz="2200" b="1" dirty="0"/>
              <a:t>There is no economic incentive for the exchange to move.</a:t>
            </a:r>
          </a:p>
          <a:p>
            <a:pPr lvl="1"/>
            <a:r>
              <a:rPr lang="en-US" sz="2000" dirty="0"/>
              <a:t>An FTT is levied on the act of trading – it is paid by traders.</a:t>
            </a:r>
          </a:p>
          <a:p>
            <a:r>
              <a:rPr lang="en-US" sz="2200" dirty="0"/>
              <a:t>The exchange simply functions as the collection agency for an FTT</a:t>
            </a:r>
          </a:p>
          <a:p>
            <a:r>
              <a:rPr lang="en-US" sz="2200" dirty="0"/>
              <a:t>Further: moving is not just a matter of the exchange – it would mean costs for exchange members including</a:t>
            </a:r>
          </a:p>
          <a:p>
            <a:pPr lvl="1"/>
            <a:r>
              <a:rPr lang="en-US" dirty="0"/>
              <a:t>Connectivity</a:t>
            </a:r>
          </a:p>
          <a:p>
            <a:pPr lvl="1"/>
            <a:r>
              <a:rPr lang="en-US" dirty="0"/>
              <a:t>Co-location</a:t>
            </a:r>
          </a:p>
          <a:p>
            <a:pPr lvl="1"/>
            <a:r>
              <a:rPr lang="en-US" dirty="0"/>
              <a:t>Clearing and settlement</a:t>
            </a:r>
          </a:p>
          <a:p>
            <a:r>
              <a:rPr lang="en-US" dirty="0"/>
              <a:t>Even the </a:t>
            </a:r>
            <a:r>
              <a:rPr lang="en-US" i="1" dirty="0"/>
              <a:t>Sun-Times</a:t>
            </a:r>
            <a:r>
              <a:rPr lang="en-US" dirty="0"/>
              <a:t> expressed doubt about the CME’s threat to move</a:t>
            </a:r>
          </a:p>
          <a:p>
            <a:endParaRPr lang="en-US" sz="22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D4BE1-B26E-40F3-88F4-BDFA5EA3F4B5}" type="datetime1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LST Does Not Create an Economic Incentive for Exchanges to Move</a:t>
            </a:r>
          </a:p>
        </p:txBody>
      </p:sp>
    </p:spTree>
    <p:extLst>
      <p:ext uri="{BB962C8B-B14F-4D97-AF65-F5344CB8AC3E}">
        <p14:creationId xmlns:p14="http://schemas.microsoft.com/office/powerpoint/2010/main" val="103602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“We help our clients manage risks so they have the confidence to build their businesses” – CME mission statement</a:t>
            </a:r>
          </a:p>
          <a:p>
            <a:r>
              <a:rPr lang="en-US" dirty="0"/>
              <a:t> A lot of trading: &gt;$950 trillion notional value</a:t>
            </a:r>
          </a:p>
          <a:p>
            <a:pPr lvl="1"/>
            <a:r>
              <a:rPr lang="en-US" dirty="0"/>
              <a:t>World GDP: $72 trillion</a:t>
            </a:r>
          </a:p>
          <a:p>
            <a:pPr lvl="1"/>
            <a:r>
              <a:rPr lang="en-US" dirty="0"/>
              <a:t>US GDP: $17 trillion</a:t>
            </a:r>
          </a:p>
          <a:p>
            <a:r>
              <a:rPr lang="en-US" dirty="0"/>
              <a:t>Risk?  Or UK’s Lord Adair Turner’s: “Socially useless activity”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II. Risk Management: The Proposed LST is Very Small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F2601-6946-4180-96F8-CFE00CC1F545}" type="datetime1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AC430-27E0-4CA9-8012-237BA4F8AB9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Futures and options have fixed contract sizes </a:t>
            </a:r>
          </a:p>
          <a:p>
            <a:r>
              <a:rPr lang="en-US" sz="2800" dirty="0"/>
              <a:t>They also have minimum price variations (MPVs) or “ticks”   </a:t>
            </a:r>
          </a:p>
          <a:p>
            <a:r>
              <a:rPr lang="en-US" sz="3000" b="1" dirty="0"/>
              <a:t>The smallest amount one can gain or lose on a trade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B858-55BF-4C1F-B947-84A771E52D69}" type="datetime1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LST and Trading Arithmetic: </a:t>
            </a:r>
            <a:br>
              <a:rPr lang="en-US" dirty="0"/>
            </a:br>
            <a:r>
              <a:rPr lang="en-US" dirty="0"/>
              <a:t>Minimum Ticks and Contract Sizes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809333"/>
              </p:ext>
            </p:extLst>
          </p:nvPr>
        </p:nvGraphicFramePr>
        <p:xfrm>
          <a:off x="1524000" y="4191001"/>
          <a:ext cx="6096000" cy="2216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6608">
                <a:tc>
                  <a:txBody>
                    <a:bodyPr/>
                    <a:lstStyle/>
                    <a:p>
                      <a:r>
                        <a:rPr lang="en-US" dirty="0"/>
                        <a:t>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MPV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LST/MPV 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608">
                <a:tc>
                  <a:txBody>
                    <a:bodyPr/>
                    <a:lstStyle/>
                    <a:p>
                      <a:r>
                        <a:rPr lang="en-US" dirty="0"/>
                        <a:t>Corn Futures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5000 </a:t>
                      </a:r>
                      <a:r>
                        <a:rPr lang="en-US" dirty="0" err="1"/>
                        <a:t>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$0.0025/</a:t>
                      </a:r>
                      <a:r>
                        <a:rPr lang="en-US" dirty="0" err="1"/>
                        <a:t>bu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23726">
                <a:tc>
                  <a:txBody>
                    <a:bodyPr/>
                    <a:lstStyle/>
                    <a:p>
                      <a:r>
                        <a:rPr lang="en-US" dirty="0"/>
                        <a:t>S&amp;P 500 E- Mini futures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$50 * Index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.25 Index 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$12.50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23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sz="3100" dirty="0"/>
              <a:t>Consider the economic arithmetic from the perspective of a risk manager (hedger, e.g., farmer, portfolio manager)</a:t>
            </a:r>
          </a:p>
          <a:p>
            <a:pPr marL="109728" indent="0">
              <a:buNone/>
            </a:pPr>
            <a:endParaRPr lang="en-US" sz="3100" dirty="0"/>
          </a:p>
          <a:p>
            <a:r>
              <a:rPr lang="en-US" sz="3100" dirty="0"/>
              <a:t>If the FTT was levied, the risk management trader would give up a fraction of the smallest first and last price change:</a:t>
            </a:r>
            <a:br>
              <a:rPr lang="en-US" sz="3100" dirty="0"/>
            </a:br>
            <a:endParaRPr lang="en-US" sz="3100" dirty="0"/>
          </a:p>
          <a:p>
            <a:pPr lvl="1"/>
            <a:r>
              <a:rPr lang="en-US" sz="2300" dirty="0"/>
              <a:t>$1 or $2 of $6.25, $12.50 or $15.625 ($25 on the big S&amp;P 500 Index futures)</a:t>
            </a:r>
            <a:br>
              <a:rPr lang="en-US" sz="2300" dirty="0"/>
            </a:br>
            <a:endParaRPr lang="en-US" sz="2300" dirty="0"/>
          </a:p>
          <a:p>
            <a:r>
              <a:rPr lang="en-US" sz="3000" dirty="0"/>
              <a:t>No one seriously interested in managing risk – of a crop, a portfolio – would be deterred by a fee less than the smallest amount a contract can change in value </a:t>
            </a: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  <a:p>
            <a:r>
              <a:rPr lang="en-US" sz="3100" dirty="0"/>
              <a:t>Another way of thinking about this: The per contract FTT is </a:t>
            </a:r>
            <a:r>
              <a:rPr lang="en-US" sz="3100" b="1" dirty="0"/>
              <a:t>significantly less </a:t>
            </a:r>
            <a:r>
              <a:rPr lang="en-US" sz="3100" dirty="0"/>
              <a:t>than the difference between the bid and ask prices for these contracts</a:t>
            </a:r>
            <a:br>
              <a:rPr lang="en-US" sz="3100" dirty="0"/>
            </a:br>
            <a:endParaRPr lang="en-US" sz="3100" dirty="0"/>
          </a:p>
          <a:p>
            <a:r>
              <a:rPr lang="en-US" sz="3100" b="1" dirty="0"/>
              <a:t>Adding the cost of an LST would leave brokerage commissions still lower than a decade ago -  when these markets were already judged “very liquid”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8B26-DFC9-4682-BD4D-338984D0FA5C}" type="datetime1">
              <a:rPr lang="en-US" smtClean="0"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CF8D0-10F4-4B85-800F-2D2F0D5DA96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LST and Risk Management Economic Arithmetic</a:t>
            </a:r>
          </a:p>
        </p:txBody>
      </p:sp>
    </p:spTree>
    <p:extLst>
      <p:ext uri="{BB962C8B-B14F-4D97-AF65-F5344CB8AC3E}">
        <p14:creationId xmlns:p14="http://schemas.microsoft.com/office/powerpoint/2010/main" val="1224492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70B55974-C038-48AD-AFDE-DC973820A461}" vid="{89117FA5-1CA1-4402-BB67-C751D76084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1093</TotalTime>
  <Words>1100</Words>
  <Application>Microsoft Office PowerPoint</Application>
  <PresentationFormat>On-screen Show (4:3)</PresentationFormat>
  <Paragraphs>166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The Case for the LaSalle St. Tax</vt:lpstr>
      <vt:lpstr>Dr. William Barclay: Background</vt:lpstr>
      <vt:lpstr>Three Points</vt:lpstr>
      <vt:lpstr>I. Debunking Scary Stories about FTTs</vt:lpstr>
      <vt:lpstr>FTT and European Capital Markets</vt:lpstr>
      <vt:lpstr>LST Does Not Create an Economic Incentive for Exchanges to Move</vt:lpstr>
      <vt:lpstr>II. Risk Management: The Proposed LST is Very Small</vt:lpstr>
      <vt:lpstr>The LST and Trading Arithmetic:  Minimum Ticks and Contract Sizes</vt:lpstr>
      <vt:lpstr>LST and Risk Management Economic Arithmetic</vt:lpstr>
      <vt:lpstr>III. LST and Liquidity Monopolies</vt:lpstr>
      <vt:lpstr>Migrating Traders?  A Real Life Experiment</vt:lpstr>
      <vt:lpstr>Conclusion: LST and the Arithmetic of Liquidity</vt:lpstr>
      <vt:lpstr>Flash Boys: LST and  High Frequency Trading (HFT)</vt:lpstr>
      <vt:lpstr>LST and HFT Profits</vt:lpstr>
      <vt:lpstr>As a Shareholder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the LaSalle St Tax</dc:title>
  <dc:creator>Margaret</dc:creator>
  <cp:lastModifiedBy>Benedictine University</cp:lastModifiedBy>
  <cp:revision>130</cp:revision>
  <cp:lastPrinted>2016-06-07T03:00:01Z</cp:lastPrinted>
  <dcterms:created xsi:type="dcterms:W3CDTF">2016-06-02T15:39:38Z</dcterms:created>
  <dcterms:modified xsi:type="dcterms:W3CDTF">2016-06-16T15:55:56Z</dcterms:modified>
</cp:coreProperties>
</file>