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60" r:id="rId5"/>
    <p:sldId id="261" r:id="rId6"/>
    <p:sldId id="321" r:id="rId7"/>
    <p:sldId id="262" r:id="rId8"/>
    <p:sldId id="322" r:id="rId9"/>
    <p:sldId id="266" r:id="rId10"/>
    <p:sldId id="270" r:id="rId11"/>
    <p:sldId id="271" r:id="rId12"/>
    <p:sldId id="272" r:id="rId13"/>
    <p:sldId id="273" r:id="rId14"/>
    <p:sldId id="323" r:id="rId15"/>
    <p:sldId id="276" r:id="rId16"/>
    <p:sldId id="283" r:id="rId17"/>
    <p:sldId id="277" r:id="rId18"/>
    <p:sldId id="278" r:id="rId19"/>
    <p:sldId id="310" r:id="rId20"/>
    <p:sldId id="311" r:id="rId21"/>
    <p:sldId id="309" r:id="rId22"/>
    <p:sldId id="312" r:id="rId23"/>
    <p:sldId id="284" r:id="rId24"/>
    <p:sldId id="295" r:id="rId25"/>
    <p:sldId id="294" r:id="rId26"/>
    <p:sldId id="296" r:id="rId27"/>
    <p:sldId id="297" r:id="rId28"/>
    <p:sldId id="293" r:id="rId29"/>
    <p:sldId id="291" r:id="rId30"/>
    <p:sldId id="298" r:id="rId31"/>
    <p:sldId id="299" r:id="rId32"/>
    <p:sldId id="328" r:id="rId33"/>
    <p:sldId id="324" r:id="rId34"/>
    <p:sldId id="325" r:id="rId35"/>
    <p:sldId id="326" r:id="rId36"/>
    <p:sldId id="300" r:id="rId37"/>
    <p:sldId id="301" r:id="rId38"/>
    <p:sldId id="302" r:id="rId39"/>
    <p:sldId id="303" r:id="rId40"/>
    <p:sldId id="304" r:id="rId41"/>
    <p:sldId id="305" r:id="rId42"/>
    <p:sldId id="306" r:id="rId43"/>
    <p:sldId id="307" r:id="rId44"/>
    <p:sldId id="313" r:id="rId45"/>
    <p:sldId id="314" r:id="rId46"/>
    <p:sldId id="315" r:id="rId47"/>
    <p:sldId id="316" r:id="rId48"/>
    <p:sldId id="317" r:id="rId49"/>
    <p:sldId id="318" r:id="rId50"/>
    <p:sldId id="319" r:id="rId51"/>
    <p:sldId id="32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4" d="100"/>
          <a:sy n="134" d="100"/>
        </p:scale>
        <p:origin x="-8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F270F-1568-48C5-9A57-8FB76B911EDA}" type="datetimeFigureOut">
              <a:rPr lang="en-US" smtClean="0"/>
              <a:t>3/14/2019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8B8B02-0503-48F3-AFFA-2B4CF7CC54FC}" type="slidenum">
              <a:rPr lang="en-US" smtClean="0"/>
              <a:t>‹#›</a:t>
            </a:fld>
            <a:endParaRPr lang="en-US"/>
          </a:p>
        </p:txBody>
      </p:sp>
    </p:spTree>
    <p:extLst>
      <p:ext uri="{BB962C8B-B14F-4D97-AF65-F5344CB8AC3E}">
        <p14:creationId xmlns:p14="http://schemas.microsoft.com/office/powerpoint/2010/main" val="129673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A1E965-CCF9-4AAD-9D82-E58E1589FE4F}"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85A0A-7D36-4885-845F-4BD94C4E477A}" type="slidenum">
              <a:rPr lang="en-US" smtClean="0"/>
              <a:t>‹#›</a:t>
            </a:fld>
            <a:endParaRPr lang="en-US"/>
          </a:p>
        </p:txBody>
      </p:sp>
    </p:spTree>
    <p:extLst>
      <p:ext uri="{BB962C8B-B14F-4D97-AF65-F5344CB8AC3E}">
        <p14:creationId xmlns:p14="http://schemas.microsoft.com/office/powerpoint/2010/main" val="184703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1E965-CCF9-4AAD-9D82-E58E1589FE4F}"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85A0A-7D36-4885-845F-4BD94C4E477A}" type="slidenum">
              <a:rPr lang="en-US" smtClean="0"/>
              <a:t>‹#›</a:t>
            </a:fld>
            <a:endParaRPr lang="en-US"/>
          </a:p>
        </p:txBody>
      </p:sp>
    </p:spTree>
    <p:extLst>
      <p:ext uri="{BB962C8B-B14F-4D97-AF65-F5344CB8AC3E}">
        <p14:creationId xmlns:p14="http://schemas.microsoft.com/office/powerpoint/2010/main" val="233595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1E965-CCF9-4AAD-9D82-E58E1589FE4F}"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85A0A-7D36-4885-845F-4BD94C4E477A}" type="slidenum">
              <a:rPr lang="en-US" smtClean="0"/>
              <a:t>‹#›</a:t>
            </a:fld>
            <a:endParaRPr lang="en-US"/>
          </a:p>
        </p:txBody>
      </p:sp>
    </p:spTree>
    <p:extLst>
      <p:ext uri="{BB962C8B-B14F-4D97-AF65-F5344CB8AC3E}">
        <p14:creationId xmlns:p14="http://schemas.microsoft.com/office/powerpoint/2010/main" val="65092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1E965-CCF9-4AAD-9D82-E58E1589FE4F}"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85A0A-7D36-4885-845F-4BD94C4E477A}" type="slidenum">
              <a:rPr lang="en-US" smtClean="0"/>
              <a:t>‹#›</a:t>
            </a:fld>
            <a:endParaRPr lang="en-US"/>
          </a:p>
        </p:txBody>
      </p:sp>
    </p:spTree>
    <p:extLst>
      <p:ext uri="{BB962C8B-B14F-4D97-AF65-F5344CB8AC3E}">
        <p14:creationId xmlns:p14="http://schemas.microsoft.com/office/powerpoint/2010/main" val="272524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1E965-CCF9-4AAD-9D82-E58E1589FE4F}"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85A0A-7D36-4885-845F-4BD94C4E477A}" type="slidenum">
              <a:rPr lang="en-US" smtClean="0"/>
              <a:t>‹#›</a:t>
            </a:fld>
            <a:endParaRPr lang="en-US"/>
          </a:p>
        </p:txBody>
      </p:sp>
    </p:spTree>
    <p:extLst>
      <p:ext uri="{BB962C8B-B14F-4D97-AF65-F5344CB8AC3E}">
        <p14:creationId xmlns:p14="http://schemas.microsoft.com/office/powerpoint/2010/main" val="119221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1E965-CCF9-4AAD-9D82-E58E1589FE4F}"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85A0A-7D36-4885-845F-4BD94C4E477A}" type="slidenum">
              <a:rPr lang="en-US" smtClean="0"/>
              <a:t>‹#›</a:t>
            </a:fld>
            <a:endParaRPr lang="en-US"/>
          </a:p>
        </p:txBody>
      </p:sp>
    </p:spTree>
    <p:extLst>
      <p:ext uri="{BB962C8B-B14F-4D97-AF65-F5344CB8AC3E}">
        <p14:creationId xmlns:p14="http://schemas.microsoft.com/office/powerpoint/2010/main" val="66495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A1E965-CCF9-4AAD-9D82-E58E1589FE4F}"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85A0A-7D36-4885-845F-4BD94C4E477A}" type="slidenum">
              <a:rPr lang="en-US" smtClean="0"/>
              <a:t>‹#›</a:t>
            </a:fld>
            <a:endParaRPr lang="en-US"/>
          </a:p>
        </p:txBody>
      </p:sp>
    </p:spTree>
    <p:extLst>
      <p:ext uri="{BB962C8B-B14F-4D97-AF65-F5344CB8AC3E}">
        <p14:creationId xmlns:p14="http://schemas.microsoft.com/office/powerpoint/2010/main" val="347499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A1E965-CCF9-4AAD-9D82-E58E1589FE4F}"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85A0A-7D36-4885-845F-4BD94C4E477A}" type="slidenum">
              <a:rPr lang="en-US" smtClean="0"/>
              <a:t>‹#›</a:t>
            </a:fld>
            <a:endParaRPr lang="en-US"/>
          </a:p>
        </p:txBody>
      </p:sp>
    </p:spTree>
    <p:extLst>
      <p:ext uri="{BB962C8B-B14F-4D97-AF65-F5344CB8AC3E}">
        <p14:creationId xmlns:p14="http://schemas.microsoft.com/office/powerpoint/2010/main" val="25553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1E965-CCF9-4AAD-9D82-E58E1589FE4F}" type="datetimeFigureOut">
              <a:rPr lang="en-US" smtClean="0"/>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85A0A-7D36-4885-845F-4BD94C4E477A}" type="slidenum">
              <a:rPr lang="en-US" smtClean="0"/>
              <a:t>‹#›</a:t>
            </a:fld>
            <a:endParaRPr lang="en-US"/>
          </a:p>
        </p:txBody>
      </p:sp>
    </p:spTree>
    <p:extLst>
      <p:ext uri="{BB962C8B-B14F-4D97-AF65-F5344CB8AC3E}">
        <p14:creationId xmlns:p14="http://schemas.microsoft.com/office/powerpoint/2010/main" val="358745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1E965-CCF9-4AAD-9D82-E58E1589FE4F}"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85A0A-7D36-4885-845F-4BD94C4E477A}" type="slidenum">
              <a:rPr lang="en-US" smtClean="0"/>
              <a:t>‹#›</a:t>
            </a:fld>
            <a:endParaRPr lang="en-US"/>
          </a:p>
        </p:txBody>
      </p:sp>
    </p:spTree>
    <p:extLst>
      <p:ext uri="{BB962C8B-B14F-4D97-AF65-F5344CB8AC3E}">
        <p14:creationId xmlns:p14="http://schemas.microsoft.com/office/powerpoint/2010/main" val="315615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1E965-CCF9-4AAD-9D82-E58E1589FE4F}"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85A0A-7D36-4885-845F-4BD94C4E477A}" type="slidenum">
              <a:rPr lang="en-US" smtClean="0"/>
              <a:t>‹#›</a:t>
            </a:fld>
            <a:endParaRPr lang="en-US"/>
          </a:p>
        </p:txBody>
      </p:sp>
    </p:spTree>
    <p:extLst>
      <p:ext uri="{BB962C8B-B14F-4D97-AF65-F5344CB8AC3E}">
        <p14:creationId xmlns:p14="http://schemas.microsoft.com/office/powerpoint/2010/main" val="176730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1E965-CCF9-4AAD-9D82-E58E1589FE4F}" type="datetimeFigureOut">
              <a:rPr lang="en-US" smtClean="0"/>
              <a:t>3/14/2019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85A0A-7D36-4885-845F-4BD94C4E477A}" type="slidenum">
              <a:rPr lang="en-US" smtClean="0"/>
              <a:t>‹#›</a:t>
            </a:fld>
            <a:endParaRPr lang="en-US"/>
          </a:p>
        </p:txBody>
      </p:sp>
    </p:spTree>
    <p:extLst>
      <p:ext uri="{BB962C8B-B14F-4D97-AF65-F5344CB8AC3E}">
        <p14:creationId xmlns:p14="http://schemas.microsoft.com/office/powerpoint/2010/main" val="233261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pegonline.org/latest-news/progressive-trade-principles-repor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gate.net/publication/325069847_Shaikh's_Classical-Keynesian_Political_Economy_Unequal_Exchange_and_Facebook" TargetMode="External"/><Relationship Id="rId2" Type="http://schemas.openxmlformats.org/officeDocument/2006/relationships/hyperlink" Target="https://global.oup.com/academic/product/capitalism-9780199390632?cc=us&amp;lang=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researchgate.net/publication/325069847_Shaikh's_Classical-Keynesian_Political_Economy_Unequal_Exchange_and_Faceboo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ichael-hudson.com/books/the-bubble-and-beyon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cpegonline.org/latest-news/financial-bailout-spending-would-have-almost-paid-for-climate-crisis-mitig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libertystreeteconomics.newyorkfed.org/2014/09/direct-purchases-of-us-treasury-securities-by-federal-reserve-bank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newyorkfed.org/markets/domestic-market-operations/monetary-policy-implementation/agency-mortgage-backed-securiti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levyinstitute.org/pubs/wp_698.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drawdown.org/solutions-summary-by-rank"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fontScale="90000"/>
          </a:bodyPr>
          <a:lstStyle/>
          <a:p>
            <a:r>
              <a:rPr lang="en-US" dirty="0" smtClean="0"/>
              <a:t>Creating Dollars to Fund the Green New Deal – Taxing Rentiers to Prevent Inflation</a:t>
            </a:r>
            <a:endParaRPr lang="en-US" dirty="0"/>
          </a:p>
        </p:txBody>
      </p:sp>
      <p:sp>
        <p:nvSpPr>
          <p:cNvPr id="3" name="Subtitle 2"/>
          <p:cNvSpPr>
            <a:spLocks noGrp="1"/>
          </p:cNvSpPr>
          <p:nvPr>
            <p:ph type="subTitle" idx="1"/>
          </p:nvPr>
        </p:nvSpPr>
        <p:spPr>
          <a:xfrm>
            <a:off x="1219200" y="2133600"/>
            <a:ext cx="6400800" cy="4419600"/>
          </a:xfrm>
        </p:spPr>
        <p:txBody>
          <a:bodyPr>
            <a:normAutofit lnSpcReduction="10000"/>
          </a:bodyPr>
          <a:lstStyle/>
          <a:p>
            <a:pPr lvl="0"/>
            <a:r>
              <a:rPr lang="en-US" sz="2600" dirty="0">
                <a:solidFill>
                  <a:schemeClr val="tx1"/>
                </a:solidFill>
              </a:rPr>
              <a:t>Ron </a:t>
            </a:r>
            <a:r>
              <a:rPr lang="en-US" sz="2600" dirty="0" smtClean="0">
                <a:solidFill>
                  <a:schemeClr val="tx1"/>
                </a:solidFill>
              </a:rPr>
              <a:t>Baiman</a:t>
            </a:r>
          </a:p>
          <a:p>
            <a:pPr lvl="0"/>
            <a:endParaRPr lang="en-US" sz="2600" dirty="0">
              <a:solidFill>
                <a:schemeClr val="tx1"/>
              </a:solidFill>
            </a:endParaRPr>
          </a:p>
          <a:p>
            <a:pPr lvl="0"/>
            <a:r>
              <a:rPr lang="en-US" sz="2600" dirty="0" smtClean="0">
                <a:solidFill>
                  <a:schemeClr val="tx1"/>
                </a:solidFill>
              </a:rPr>
              <a:t>Benedictine University</a:t>
            </a:r>
          </a:p>
          <a:p>
            <a:pPr lvl="0"/>
            <a:r>
              <a:rPr lang="en-US" sz="2600" dirty="0" smtClean="0">
                <a:solidFill>
                  <a:schemeClr val="tx1"/>
                </a:solidFill>
              </a:rPr>
              <a:t>Chicago </a:t>
            </a:r>
            <a:r>
              <a:rPr lang="en-US" sz="2600" dirty="0">
                <a:solidFill>
                  <a:schemeClr val="tx1"/>
                </a:solidFill>
              </a:rPr>
              <a:t>Political Economy </a:t>
            </a:r>
            <a:r>
              <a:rPr lang="en-US" sz="2600" dirty="0" smtClean="0">
                <a:solidFill>
                  <a:schemeClr val="tx1"/>
                </a:solidFill>
              </a:rPr>
              <a:t>Group</a:t>
            </a:r>
          </a:p>
          <a:p>
            <a:endParaRPr lang="en-US" sz="2600" dirty="0" smtClean="0">
              <a:solidFill>
                <a:schemeClr val="tx1"/>
              </a:solidFill>
            </a:endParaRPr>
          </a:p>
          <a:p>
            <a:r>
              <a:rPr lang="en-US" sz="2600" dirty="0" smtClean="0">
                <a:solidFill>
                  <a:schemeClr val="tx1"/>
                </a:solidFill>
              </a:rPr>
              <a:t>Public Presentation</a:t>
            </a:r>
          </a:p>
          <a:p>
            <a:r>
              <a:rPr lang="en-US" sz="2600" dirty="0" smtClean="0">
                <a:solidFill>
                  <a:schemeClr val="tx1"/>
                </a:solidFill>
              </a:rPr>
              <a:t>Henry George School</a:t>
            </a:r>
          </a:p>
          <a:p>
            <a:r>
              <a:rPr lang="en-US" sz="2600" dirty="0" smtClean="0">
                <a:solidFill>
                  <a:schemeClr val="tx1"/>
                </a:solidFill>
              </a:rPr>
              <a:t>Chicago, IL</a:t>
            </a:r>
          </a:p>
          <a:p>
            <a:endParaRPr lang="en-US" sz="2600" dirty="0" smtClean="0">
              <a:solidFill>
                <a:schemeClr val="tx1"/>
              </a:solidFill>
            </a:endParaRPr>
          </a:p>
          <a:p>
            <a:pPr lvl="0"/>
            <a:r>
              <a:rPr lang="en-US" sz="2600" dirty="0" smtClean="0">
                <a:solidFill>
                  <a:schemeClr val="tx1"/>
                </a:solidFill>
              </a:rPr>
              <a:t>March 13, 2019</a:t>
            </a:r>
            <a:endParaRPr lang="en-US" sz="2600" dirty="0">
              <a:solidFill>
                <a:schemeClr val="tx1"/>
              </a:solidFill>
            </a:endParaRPr>
          </a:p>
          <a:p>
            <a:pPr lvl="0"/>
            <a:endParaRPr lang="en-US" sz="2900" dirty="0">
              <a:solidFill>
                <a:prstClr val="black">
                  <a:tint val="75000"/>
                </a:prstClr>
              </a:solidFill>
            </a:endParaRPr>
          </a:p>
          <a:p>
            <a:endParaRPr lang="en-US" dirty="0"/>
          </a:p>
        </p:txBody>
      </p:sp>
    </p:spTree>
    <p:extLst>
      <p:ext uri="{BB962C8B-B14F-4D97-AF65-F5344CB8AC3E}">
        <p14:creationId xmlns:p14="http://schemas.microsoft.com/office/powerpoint/2010/main" val="3351581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91" y="685800"/>
            <a:ext cx="837352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BBC726C-8E7C-4B47-A829-7F60CCA63BDB}" type="slidenum">
              <a:rPr lang="en-US" smtClean="0"/>
              <a:t>10</a:t>
            </a:fld>
            <a:endParaRPr lang="en-US"/>
          </a:p>
        </p:txBody>
      </p:sp>
    </p:spTree>
    <p:extLst>
      <p:ext uri="{BB962C8B-B14F-4D97-AF65-F5344CB8AC3E}">
        <p14:creationId xmlns:p14="http://schemas.microsoft.com/office/powerpoint/2010/main" val="504458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Trade and Unequal Exchange (UE)</a:t>
            </a:r>
            <a:endParaRPr lang="en-US" dirty="0"/>
          </a:p>
        </p:txBody>
      </p:sp>
      <p:sp>
        <p:nvSpPr>
          <p:cNvPr id="3" name="Content Placeholder 2"/>
          <p:cNvSpPr>
            <a:spLocks noGrp="1"/>
          </p:cNvSpPr>
          <p:nvPr>
            <p:ph idx="1"/>
          </p:nvPr>
        </p:nvSpPr>
        <p:spPr>
          <a:xfrm>
            <a:off x="457200" y="1524000"/>
            <a:ext cx="8458200" cy="4525963"/>
          </a:xfrm>
        </p:spPr>
        <p:txBody>
          <a:bodyPr>
            <a:normAutofit fontScale="92500" lnSpcReduction="20000"/>
          </a:bodyPr>
          <a:lstStyle/>
          <a:p>
            <a:r>
              <a:rPr lang="en-US" dirty="0" smtClean="0"/>
              <a:t>(Baiman, 2017 Chap. 2-4) proves that:</a:t>
            </a:r>
          </a:p>
          <a:p>
            <a:pPr lvl="1"/>
            <a:r>
              <a:rPr lang="en-US" dirty="0" smtClean="0"/>
              <a:t> </a:t>
            </a:r>
            <a:r>
              <a:rPr lang="en-US" dirty="0"/>
              <a:t>RCA is in fact mathematically overdetermined and supports managed trade rather than free </a:t>
            </a:r>
            <a:r>
              <a:rPr lang="en-US" dirty="0" smtClean="0"/>
              <a:t>trade</a:t>
            </a:r>
          </a:p>
          <a:p>
            <a:pPr lvl="1"/>
            <a:r>
              <a:rPr lang="en-US" dirty="0" smtClean="0"/>
              <a:t>Meade’s </a:t>
            </a:r>
            <a:r>
              <a:rPr lang="en-US" dirty="0"/>
              <a:t>NC proof of the existence of </a:t>
            </a:r>
            <a:r>
              <a:rPr lang="en-US" dirty="0" smtClean="0"/>
              <a:t>Free Trade (FT) </a:t>
            </a:r>
            <a:r>
              <a:rPr lang="en-US" dirty="0"/>
              <a:t>equilibrium does not apply to much of world </a:t>
            </a:r>
            <a:r>
              <a:rPr lang="en-US" dirty="0" smtClean="0"/>
              <a:t>trade</a:t>
            </a:r>
          </a:p>
          <a:p>
            <a:pPr lvl="1"/>
            <a:r>
              <a:rPr lang="en-US" dirty="0"/>
              <a:t>A</a:t>
            </a:r>
            <a:r>
              <a:rPr lang="en-US" dirty="0" smtClean="0"/>
              <a:t>ny </a:t>
            </a:r>
            <a:r>
              <a:rPr lang="en-US" dirty="0"/>
              <a:t>exchange-rate-based FT model of international trade will be unstable and thus economically </a:t>
            </a:r>
            <a:r>
              <a:rPr lang="en-US" dirty="0" smtClean="0"/>
              <a:t>infeasible</a:t>
            </a:r>
          </a:p>
          <a:p>
            <a:r>
              <a:rPr lang="en-US" dirty="0" smtClean="0"/>
              <a:t>Rather </a:t>
            </a:r>
            <a:r>
              <a:rPr lang="en-US" dirty="0"/>
              <a:t>than FT, the analysis thus assumes a UE view of international trade </a:t>
            </a:r>
            <a:r>
              <a:rPr lang="en-US" dirty="0" smtClean="0"/>
              <a:t>(</a:t>
            </a:r>
            <a:r>
              <a:rPr lang="en-US" dirty="0"/>
              <a:t>Baiman, </a:t>
            </a:r>
            <a:r>
              <a:rPr lang="en-US" dirty="0" smtClean="0"/>
              <a:t>2017, Chap</a:t>
            </a:r>
            <a:r>
              <a:rPr lang="en-US" dirty="0"/>
              <a:t>. 5-6) and applies this to a DCM analysis of international </a:t>
            </a:r>
            <a:r>
              <a:rPr lang="en-US" dirty="0" smtClean="0"/>
              <a:t>trade</a:t>
            </a:r>
            <a:endParaRPr lang="en-US" dirty="0"/>
          </a:p>
          <a:p>
            <a:endParaRPr lang="en-US" dirty="0"/>
          </a:p>
        </p:txBody>
      </p:sp>
      <p:sp>
        <p:nvSpPr>
          <p:cNvPr id="4" name="Slide Number Placeholder 3"/>
          <p:cNvSpPr>
            <a:spLocks noGrp="1"/>
          </p:cNvSpPr>
          <p:nvPr>
            <p:ph type="sldNum" sz="quarter" idx="12"/>
          </p:nvPr>
        </p:nvSpPr>
        <p:spPr/>
        <p:txBody>
          <a:bodyPr/>
          <a:lstStyle/>
          <a:p>
            <a:fld id="{7BBC726C-8E7C-4B47-A829-7F60CCA63BDB}" type="slidenum">
              <a:rPr lang="en-US" smtClean="0"/>
              <a:t>11</a:t>
            </a:fld>
            <a:endParaRPr lang="en-US"/>
          </a:p>
        </p:txBody>
      </p:sp>
    </p:spTree>
    <p:extLst>
      <p:ext uri="{BB962C8B-B14F-4D97-AF65-F5344CB8AC3E}">
        <p14:creationId xmlns:p14="http://schemas.microsoft.com/office/powerpoint/2010/main" val="2096545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Applying DCM to International Trade (Baiman, 2017, Chap. 8)</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DCM </a:t>
            </a:r>
            <a:r>
              <a:rPr lang="en-US" dirty="0"/>
              <a:t>framework </a:t>
            </a:r>
            <a:r>
              <a:rPr lang="en-US" dirty="0" smtClean="0"/>
              <a:t>can be used to </a:t>
            </a:r>
            <a:r>
              <a:rPr lang="en-US" dirty="0"/>
              <a:t>analyze international trade from a UE </a:t>
            </a:r>
            <a:r>
              <a:rPr lang="en-US" dirty="0" smtClean="0"/>
              <a:t>perspective</a:t>
            </a:r>
            <a:r>
              <a:rPr lang="en-US" dirty="0"/>
              <a:t> </a:t>
            </a:r>
            <a:r>
              <a:rPr lang="en-US" dirty="0" smtClean="0"/>
              <a:t>by  focusing on</a:t>
            </a:r>
          </a:p>
          <a:p>
            <a:pPr lvl="1"/>
            <a:r>
              <a:rPr lang="en-US" dirty="0" smtClean="0"/>
              <a:t>Markup </a:t>
            </a:r>
          </a:p>
          <a:p>
            <a:pPr lvl="1"/>
            <a:r>
              <a:rPr lang="en-US" dirty="0" smtClean="0"/>
              <a:t>Location of cost curve </a:t>
            </a:r>
          </a:p>
          <a:p>
            <a:r>
              <a:rPr lang="en-US" dirty="0" smtClean="0"/>
              <a:t>Size of mark-up depends on global policy to maintain appropriate levels of competition</a:t>
            </a:r>
          </a:p>
          <a:p>
            <a:r>
              <a:rPr lang="en-US" dirty="0" smtClean="0"/>
              <a:t>Location of cost curve relates to applying Unequal Exchange (UE) analysis to international trade policy. </a:t>
            </a:r>
          </a:p>
        </p:txBody>
      </p:sp>
      <p:sp>
        <p:nvSpPr>
          <p:cNvPr id="4" name="Slide Number Placeholder 3"/>
          <p:cNvSpPr>
            <a:spLocks noGrp="1"/>
          </p:cNvSpPr>
          <p:nvPr>
            <p:ph type="sldNum" sz="quarter" idx="12"/>
          </p:nvPr>
        </p:nvSpPr>
        <p:spPr/>
        <p:txBody>
          <a:bodyPr/>
          <a:lstStyle/>
          <a:p>
            <a:fld id="{7BBC726C-8E7C-4B47-A829-7F60CCA63BDB}" type="slidenum">
              <a:rPr lang="en-US" smtClean="0"/>
              <a:t>12</a:t>
            </a:fld>
            <a:endParaRPr lang="en-US"/>
          </a:p>
        </p:txBody>
      </p:sp>
    </p:spTree>
    <p:extLst>
      <p:ext uri="{BB962C8B-B14F-4D97-AF65-F5344CB8AC3E}">
        <p14:creationId xmlns:p14="http://schemas.microsoft.com/office/powerpoint/2010/main" val="3915834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36"/>
            <a:ext cx="8229600" cy="715962"/>
          </a:xfrm>
        </p:spPr>
        <p:txBody>
          <a:bodyPr>
            <a:normAutofit fontScale="90000"/>
          </a:bodyPr>
          <a:lstStyle/>
          <a:p>
            <a:r>
              <a:rPr lang="en-US" dirty="0" smtClean="0"/>
              <a:t>International Trade Principles 1</a:t>
            </a:r>
            <a:endParaRPr lang="en-US" dirty="0"/>
          </a:p>
        </p:txBody>
      </p:sp>
      <p:sp>
        <p:nvSpPr>
          <p:cNvPr id="3" name="Content Placeholder 2"/>
          <p:cNvSpPr>
            <a:spLocks noGrp="1"/>
          </p:cNvSpPr>
          <p:nvPr>
            <p:ph idx="1"/>
          </p:nvPr>
        </p:nvSpPr>
        <p:spPr>
          <a:xfrm>
            <a:off x="381000" y="609600"/>
            <a:ext cx="8229600" cy="5867400"/>
          </a:xfrm>
        </p:spPr>
        <p:txBody>
          <a:bodyPr>
            <a:noAutofit/>
          </a:bodyPr>
          <a:lstStyle/>
          <a:p>
            <a:r>
              <a:rPr lang="en-US" sz="3000" dirty="0" smtClean="0"/>
              <a:t>Prices in any society should reflect the true social costs of that society. </a:t>
            </a:r>
          </a:p>
          <a:p>
            <a:r>
              <a:rPr lang="en-US" sz="3000" dirty="0" smtClean="0"/>
              <a:t>Societies </a:t>
            </a:r>
            <a:r>
              <a:rPr lang="en-US" sz="3000" dirty="0"/>
              <a:t>with higher social costs</a:t>
            </a:r>
            <a:r>
              <a:rPr lang="en-US" sz="3000" i="1" dirty="0"/>
              <a:t> </a:t>
            </a:r>
            <a:r>
              <a:rPr lang="en-US" sz="3000" dirty="0"/>
              <a:t>have the right to impose tariffs </a:t>
            </a:r>
            <a:r>
              <a:rPr lang="en-US" sz="3000" dirty="0" smtClean="0"/>
              <a:t>on </a:t>
            </a:r>
            <a:r>
              <a:rPr lang="en-US" sz="3000" dirty="0"/>
              <a:t>goods and services produced in lower-social costs societies up to a level that equalizes these costs to producers in both societies, and rebate these revenues to support broad-based increases of social costs in lower-standard societies</a:t>
            </a:r>
            <a:r>
              <a:rPr lang="en-US" sz="3000" dirty="0" smtClean="0"/>
              <a:t>.</a:t>
            </a:r>
          </a:p>
          <a:p>
            <a:pPr marL="0" indent="0">
              <a:buNone/>
            </a:pPr>
            <a:r>
              <a:rPr lang="en-US" sz="2800" dirty="0"/>
              <a:t>For more see: (Baiman, 2017) and </a:t>
            </a:r>
            <a:r>
              <a:rPr lang="en-US" sz="2800" dirty="0">
                <a:hlinkClick r:id="rId2"/>
              </a:rPr>
              <a:t>Progressive Trade Principles: Reframing the Trade Debate </a:t>
            </a:r>
            <a:endParaRPr lang="en-US" sz="2800" dirty="0"/>
          </a:p>
          <a:p>
            <a:endParaRPr lang="en-US" sz="2800" dirty="0"/>
          </a:p>
          <a:p>
            <a:pPr marL="0" indent="0">
              <a:buNone/>
            </a:pPr>
            <a:endParaRPr lang="en-US" sz="3000" dirty="0" smtClean="0"/>
          </a:p>
          <a:p>
            <a:endParaRPr lang="en-US" sz="3000" dirty="0" smtClean="0"/>
          </a:p>
        </p:txBody>
      </p:sp>
      <p:sp>
        <p:nvSpPr>
          <p:cNvPr id="4" name="Slide Number Placeholder 3"/>
          <p:cNvSpPr>
            <a:spLocks noGrp="1"/>
          </p:cNvSpPr>
          <p:nvPr>
            <p:ph type="sldNum" sz="quarter" idx="12"/>
          </p:nvPr>
        </p:nvSpPr>
        <p:spPr/>
        <p:txBody>
          <a:bodyPr/>
          <a:lstStyle/>
          <a:p>
            <a:fld id="{7BBC726C-8E7C-4B47-A829-7F60CCA63BDB}" type="slidenum">
              <a:rPr lang="en-US" smtClean="0"/>
              <a:t>13</a:t>
            </a:fld>
            <a:endParaRPr lang="en-US"/>
          </a:p>
        </p:txBody>
      </p:sp>
    </p:spTree>
    <p:extLst>
      <p:ext uri="{BB962C8B-B14F-4D97-AF65-F5344CB8AC3E}">
        <p14:creationId xmlns:p14="http://schemas.microsoft.com/office/powerpoint/2010/main" val="803975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762000"/>
          </a:xfrm>
        </p:spPr>
        <p:txBody>
          <a:bodyPr/>
          <a:lstStyle/>
          <a:p>
            <a:r>
              <a:rPr lang="en-US" dirty="0" smtClean="0"/>
              <a:t>International Trade Principles 2</a:t>
            </a:r>
            <a:endParaRPr lang="en-US" dirty="0"/>
          </a:p>
        </p:txBody>
      </p:sp>
      <p:sp>
        <p:nvSpPr>
          <p:cNvPr id="3" name="Content Placeholder 2"/>
          <p:cNvSpPr>
            <a:spLocks noGrp="1"/>
          </p:cNvSpPr>
          <p:nvPr>
            <p:ph idx="1"/>
          </p:nvPr>
        </p:nvSpPr>
        <p:spPr>
          <a:xfrm>
            <a:off x="381000" y="685800"/>
            <a:ext cx="8229600" cy="6096000"/>
          </a:xfrm>
        </p:spPr>
        <p:txBody>
          <a:bodyPr>
            <a:normAutofit fontScale="92500" lnSpcReduction="10000"/>
          </a:bodyPr>
          <a:lstStyle/>
          <a:p>
            <a:r>
              <a:rPr lang="en-US" dirty="0"/>
              <a:t>When, for political reasons or in order to support economic development, a higher social-cost society subsidizes production in a lower social-cost society by not imposing tariffs at this level, the burden of </a:t>
            </a:r>
          </a:p>
          <a:p>
            <a:r>
              <a:rPr lang="en-US" dirty="0" smtClean="0"/>
              <a:t>These </a:t>
            </a:r>
            <a:r>
              <a:rPr lang="en-US" dirty="0"/>
              <a:t>subsidizes should be shared by all producers and workers in the higher social-cost society, and not just by directly affected domestic producers and workers. </a:t>
            </a:r>
          </a:p>
          <a:p>
            <a:r>
              <a:rPr lang="en-US" dirty="0" smtClean="0"/>
              <a:t>Only </a:t>
            </a:r>
            <a:r>
              <a:rPr lang="en-US" dirty="0"/>
              <a:t>tariffs on trade between societies with comparable social costs, or tariffs that exceed levels that can be justified based on b) above, should be considered “predatory” and not permitted</a:t>
            </a:r>
            <a:r>
              <a:rPr lang="en-US" dirty="0" smtClean="0"/>
              <a:t>. </a:t>
            </a:r>
          </a:p>
        </p:txBody>
      </p:sp>
    </p:spTree>
    <p:extLst>
      <p:ext uri="{BB962C8B-B14F-4D97-AF65-F5344CB8AC3E}">
        <p14:creationId xmlns:p14="http://schemas.microsoft.com/office/powerpoint/2010/main" val="2125638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229600" cy="1143000"/>
          </a:xfrm>
        </p:spPr>
        <p:txBody>
          <a:bodyPr/>
          <a:lstStyle/>
          <a:p>
            <a:r>
              <a:rPr lang="en-US" dirty="0" smtClean="0"/>
              <a:t>Socialist Economics</a:t>
            </a:r>
            <a:endParaRPr lang="en-US" dirty="0"/>
          </a:p>
        </p:txBody>
      </p:sp>
    </p:spTree>
    <p:extLst>
      <p:ext uri="{BB962C8B-B14F-4D97-AF65-F5344CB8AC3E}">
        <p14:creationId xmlns:p14="http://schemas.microsoft.com/office/powerpoint/2010/main" val="2251631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hlinkClick r:id="rId2"/>
              </a:rPr>
              <a:t>Capitalism: Competition, Conflict, Crisis</a:t>
            </a:r>
            <a:r>
              <a:rPr lang="en-US" dirty="0" smtClean="0"/>
              <a:t>, by Anwar Shaikh (Oxford, 2016)</a:t>
            </a:r>
            <a:endParaRPr lang="en-US" dirty="0"/>
          </a:p>
        </p:txBody>
      </p:sp>
      <p:sp>
        <p:nvSpPr>
          <p:cNvPr id="3" name="Content Placeholder 2"/>
          <p:cNvSpPr>
            <a:spLocks noGrp="1"/>
          </p:cNvSpPr>
          <p:nvPr>
            <p:ph idx="1"/>
          </p:nvPr>
        </p:nvSpPr>
        <p:spPr>
          <a:xfrm>
            <a:off x="457200" y="1524000"/>
            <a:ext cx="8229600" cy="5105400"/>
          </a:xfrm>
        </p:spPr>
        <p:txBody>
          <a:bodyPr>
            <a:normAutofit fontScale="70000" lnSpcReduction="20000"/>
          </a:bodyPr>
          <a:lstStyle/>
          <a:p>
            <a:r>
              <a:rPr lang="en-US" dirty="0"/>
              <a:t>R</a:t>
            </a:r>
            <a:r>
              <a:rPr lang="en-US" dirty="0" smtClean="0"/>
              <a:t>elative prices in mature capitalist economies and sectors largely track relative labor input.</a:t>
            </a:r>
          </a:p>
          <a:p>
            <a:r>
              <a:rPr lang="en-US" dirty="0" smtClean="0"/>
              <a:t>Real new investment follows real incremental profit rates net of taxes and interest.</a:t>
            </a:r>
          </a:p>
          <a:p>
            <a:r>
              <a:rPr lang="en-US" dirty="0" smtClean="0"/>
              <a:t>Turbulent price, profit rate, and real exchange rate equalization characterizes capitalist domestic and international markets </a:t>
            </a:r>
          </a:p>
          <a:p>
            <a:r>
              <a:rPr lang="en-US" dirty="0" smtClean="0"/>
              <a:t>Capitalism is still fundamentally a class system of labor exploitation that intensified in the 1984-1993 period. </a:t>
            </a:r>
          </a:p>
          <a:p>
            <a:r>
              <a:rPr lang="en-US" dirty="0" smtClean="0">
                <a:hlinkClick r:id="rId3"/>
              </a:rPr>
              <a:t>Baiman (2018) </a:t>
            </a:r>
            <a:r>
              <a:rPr lang="en-US" dirty="0"/>
              <a:t> </a:t>
            </a:r>
            <a:r>
              <a:rPr lang="en-US" dirty="0" smtClean="0"/>
              <a:t>concludes that classical system of labor exploitation breaks down even further after 2005 and claims this was due to increased unequal exchange and rentierism. </a:t>
            </a:r>
          </a:p>
          <a:p>
            <a:r>
              <a:rPr lang="en-US" dirty="0" smtClean="0"/>
              <a:t>This conclusion is based on a comparison of Figure 1 below depicting Shaikh’s </a:t>
            </a:r>
            <a:r>
              <a:rPr lang="en-US" dirty="0"/>
              <a:t>C</a:t>
            </a:r>
            <a:r>
              <a:rPr lang="en-US" dirty="0" smtClean="0"/>
              <a:t>lassical macro model based on 1949-2011 data to the Figure 2 extension of Figure 1 to 1949-2016, and on Slides 19-22. Profit share in Figures 1-2 is BEA share of non-labor income in total income.  Unemployment intensity is official </a:t>
            </a:r>
            <a:r>
              <a:rPr lang="en-US" dirty="0"/>
              <a:t>u</a:t>
            </a:r>
            <a:r>
              <a:rPr lang="en-US" dirty="0" smtClean="0"/>
              <a:t>nemployment rate times duration of unemployment from BLS. </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533434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Figure 1: The Classical Phillips Curve:</a:t>
            </a:r>
            <a:br>
              <a:rPr lang="en-US" sz="2400" dirty="0" smtClean="0"/>
            </a:br>
            <a:r>
              <a:rPr lang="en-US" sz="2400" dirty="0" smtClean="0"/>
              <a:t>Wage Share Growth and Unemployment Intensity 1949-2011 (Shaikh Figure 14.14)</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848600" cy="525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066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6191"/>
            <a:ext cx="8229600" cy="1143000"/>
          </a:xfrm>
        </p:spPr>
        <p:txBody>
          <a:bodyPr>
            <a:normAutofit/>
          </a:bodyPr>
          <a:lstStyle/>
          <a:p>
            <a:r>
              <a:rPr lang="en-US" sz="2800" dirty="0" smtClean="0"/>
              <a:t>Figure 2: Updated 1949 – 2016 Classical Phillips Curve</a:t>
            </a:r>
            <a:br>
              <a:rPr lang="en-US" sz="2800" dirty="0" smtClean="0"/>
            </a:br>
            <a:r>
              <a:rPr lang="en-US" sz="2800" dirty="0" smtClean="0">
                <a:hlinkClick r:id="rId2"/>
              </a:rPr>
              <a:t>(Baiman, 2018)</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77926"/>
            <a:ext cx="7772400" cy="545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332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Figure </a:t>
            </a:r>
            <a:r>
              <a:rPr lang="en-US" sz="2400" b="1" dirty="0" smtClean="0"/>
              <a:t>3: </a:t>
            </a:r>
            <a:r>
              <a:rPr lang="en-US" sz="2400" b="1" dirty="0"/>
              <a:t>Percentage Change in Employment to Population Ratio from Immediate Pre-Recession Level for Post-War Recessions </a:t>
            </a:r>
            <a:r>
              <a:rPr lang="en-US" sz="2400" dirty="0"/>
              <a:t/>
            </a:r>
            <a:br>
              <a:rPr lang="en-US" sz="2400" dirty="0"/>
            </a:b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305800" cy="529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2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t>Capitalist Economics</a:t>
            </a:r>
          </a:p>
          <a:p>
            <a:pPr marL="514350" indent="-514350">
              <a:buAutoNum type="arabicParenR"/>
            </a:pPr>
            <a:r>
              <a:rPr lang="en-US" dirty="0" smtClean="0"/>
              <a:t>Socialist Economics</a:t>
            </a:r>
          </a:p>
          <a:p>
            <a:pPr marL="514350" indent="-514350">
              <a:buAutoNum type="arabicParenR"/>
            </a:pPr>
            <a:r>
              <a:rPr lang="en-US" dirty="0" smtClean="0"/>
              <a:t>Anti-</a:t>
            </a:r>
            <a:r>
              <a:rPr lang="en-US" dirty="0" err="1" smtClean="0"/>
              <a:t>Rentierist</a:t>
            </a:r>
            <a:r>
              <a:rPr lang="en-US" dirty="0" smtClean="0"/>
              <a:t> Economics</a:t>
            </a:r>
          </a:p>
          <a:p>
            <a:pPr marL="514350" indent="-514350">
              <a:buAutoNum type="arabicParenR"/>
            </a:pPr>
            <a:r>
              <a:rPr lang="en-US" dirty="0" smtClean="0"/>
              <a:t>Funding a Green New Deal and Marshall Plan </a:t>
            </a:r>
          </a:p>
          <a:p>
            <a:pPr marL="0" indent="0">
              <a:buNone/>
            </a:pPr>
            <a:endParaRPr lang="en-US" dirty="0"/>
          </a:p>
        </p:txBody>
      </p:sp>
    </p:spTree>
    <p:extLst>
      <p:ext uri="{BB962C8B-B14F-4D97-AF65-F5344CB8AC3E}">
        <p14:creationId xmlns:p14="http://schemas.microsoft.com/office/powerpoint/2010/main" val="2699685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2400" b="1" dirty="0"/>
              <a:t>Figure </a:t>
            </a:r>
            <a:r>
              <a:rPr lang="en-US" sz="2400" b="1" dirty="0" smtClean="0"/>
              <a:t>4: </a:t>
            </a:r>
            <a:r>
              <a:rPr lang="en-US" sz="2400" b="1" dirty="0"/>
              <a:t>Demographically Controlled Percentage Change in Employment to Population Ratio from Immediate Pre-Recession Level for Post-War Recessions </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599"/>
            <a:ext cx="8229600" cy="499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269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Income Inequality is Proportional to the Share of Property Income</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err="1" smtClean="0"/>
              <a:t>Econo</a:t>
            </a:r>
            <a:r>
              <a:rPr lang="en-US" dirty="0" smtClean="0"/>
              <a:t>-Physics Two Class (EPTC) theory of income distribution shows that labor income distribution (bottom 97%-99%) is approximately log-linear (Exponential) whereas property income (top 1%-3%) is approximately log-log (Pareto), or super unequal (Shaikh, p. 751-755).</a:t>
            </a:r>
          </a:p>
          <a:p>
            <a:r>
              <a:rPr lang="en-US" dirty="0" smtClean="0"/>
              <a:t> Shaikh and </a:t>
            </a:r>
            <a:r>
              <a:rPr lang="en-US" dirty="0" err="1" smtClean="0"/>
              <a:t>Ragab</a:t>
            </a:r>
            <a:r>
              <a:rPr lang="en-US" dirty="0" smtClean="0"/>
              <a:t> (2016, Chap. 17) use this to show that the overall Gini Coefficient measure of inequality is correlated with property income share(eq. 17.6, p. 755): </a:t>
            </a:r>
          </a:p>
          <a:p>
            <a:pPr marL="0" indent="0">
              <a:buNone/>
            </a:pPr>
            <a:r>
              <a:rPr lang="en-US" dirty="0" smtClean="0"/>
              <a:t>    Gini Coefficient = 0.5(1+ prop income/total income)</a:t>
            </a:r>
          </a:p>
          <a:p>
            <a:r>
              <a:rPr lang="en-US" dirty="0" smtClean="0"/>
              <a:t>This demonstrates that recent extreme increases in inequality are driven by rentier </a:t>
            </a:r>
            <a:r>
              <a:rPr lang="en-US" dirty="0"/>
              <a:t>(</a:t>
            </a:r>
            <a:r>
              <a:rPr lang="en-US" dirty="0" smtClean="0"/>
              <a:t>property) income, only a portion of which is standard capitalist profits on production (my conclusion not Shaikh’s – see Hudson discussion below). </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082904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400" b="1" dirty="0"/>
              <a:t>Figure </a:t>
            </a:r>
            <a:r>
              <a:rPr lang="en-US" sz="2400" b="1" dirty="0" smtClean="0"/>
              <a:t>5: </a:t>
            </a:r>
            <a:r>
              <a:rPr lang="en-US" sz="2400" b="1" dirty="0"/>
              <a:t>Profit Share 1948-2016</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924800" cy="503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032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229600" cy="1143000"/>
          </a:xfrm>
        </p:spPr>
        <p:txBody>
          <a:bodyPr/>
          <a:lstStyle/>
          <a:p>
            <a:r>
              <a:rPr lang="en-US" dirty="0" smtClean="0"/>
              <a:t>Anti-</a:t>
            </a:r>
            <a:r>
              <a:rPr lang="en-US" dirty="0" err="1" smtClean="0"/>
              <a:t>Rentierist</a:t>
            </a:r>
            <a:r>
              <a:rPr lang="en-US" dirty="0" smtClean="0"/>
              <a:t> Economics</a:t>
            </a:r>
            <a:endParaRPr lang="en-US" dirty="0"/>
          </a:p>
        </p:txBody>
      </p:sp>
    </p:spTree>
    <p:extLst>
      <p:ext uri="{BB962C8B-B14F-4D97-AF65-F5344CB8AC3E}">
        <p14:creationId xmlns:p14="http://schemas.microsoft.com/office/powerpoint/2010/main" val="4270375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smtClean="0">
                <a:hlinkClick r:id="rId2"/>
              </a:rPr>
              <a:t>The Bubble and Beyond </a:t>
            </a:r>
            <a:r>
              <a:rPr lang="en-US" dirty="0" smtClean="0"/>
              <a:t/>
            </a:r>
            <a:br>
              <a:rPr lang="en-US" dirty="0" smtClean="0"/>
            </a:br>
            <a:r>
              <a:rPr lang="en-US" dirty="0" smtClean="0"/>
              <a:t>by Michael Hudson (ISLET-</a:t>
            </a:r>
            <a:r>
              <a:rPr lang="en-US" dirty="0" err="1" smtClean="0"/>
              <a:t>Verlag</a:t>
            </a:r>
            <a:r>
              <a:rPr lang="en-US" dirty="0" smtClean="0"/>
              <a:t>, 2012)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Marxists believe that “profit” comes out of the production of the unpaid for “surplus value” production of labor.</a:t>
            </a:r>
          </a:p>
          <a:p>
            <a:r>
              <a:rPr lang="en-US" dirty="0" smtClean="0"/>
              <a:t>Hudson and the “Neo-</a:t>
            </a:r>
            <a:r>
              <a:rPr lang="en-US" dirty="0" err="1" smtClean="0"/>
              <a:t>Rentierists</a:t>
            </a:r>
            <a:r>
              <a:rPr lang="en-US" dirty="0" smtClean="0"/>
              <a:t>” believe that in modern capitalism a large share of unearned income from property is “rent” from financial and real estate asset price inflation, and monopoly pricing.</a:t>
            </a:r>
          </a:p>
          <a:p>
            <a:r>
              <a:rPr lang="en-US" dirty="0" smtClean="0"/>
              <a:t>These are transfers unrelated to, or above and beyond, surplus value in production.  </a:t>
            </a:r>
            <a:endParaRPr lang="en-US" dirty="0"/>
          </a:p>
        </p:txBody>
      </p:sp>
    </p:spTree>
    <p:extLst>
      <p:ext uri="{BB962C8B-B14F-4D97-AF65-F5344CB8AC3E}">
        <p14:creationId xmlns:p14="http://schemas.microsoft.com/office/powerpoint/2010/main" val="3858544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142875"/>
            <a:ext cx="8453438" cy="1143000"/>
          </a:xfrm>
        </p:spPr>
        <p:txBody>
          <a:bodyPr>
            <a:normAutofit fontScale="90000"/>
          </a:bodyPr>
          <a:lstStyle/>
          <a:p>
            <a:r>
              <a:rPr lang="en-US" dirty="0" smtClean="0"/>
              <a:t> In Standard Neoclassical (NC) National Income and Product Accounts (NIPA)</a:t>
            </a:r>
            <a:endParaRPr lang="en-US" dirty="0"/>
          </a:p>
        </p:txBody>
      </p:sp>
      <p:sp>
        <p:nvSpPr>
          <p:cNvPr id="3" name="Content Placeholder 2"/>
          <p:cNvSpPr>
            <a:spLocks noGrp="1"/>
          </p:cNvSpPr>
          <p:nvPr>
            <p:ph idx="1"/>
          </p:nvPr>
        </p:nvSpPr>
        <p:spPr>
          <a:xfrm>
            <a:off x="304800" y="1447800"/>
            <a:ext cx="8505825" cy="4953000"/>
          </a:xfrm>
        </p:spPr>
        <p:txBody>
          <a:bodyPr>
            <a:normAutofit fontScale="92500" lnSpcReduction="20000"/>
          </a:bodyPr>
          <a:lstStyle/>
          <a:p>
            <a:r>
              <a:rPr lang="en-US" dirty="0" smtClean="0"/>
              <a:t>All economic activity is “productive” </a:t>
            </a:r>
          </a:p>
          <a:p>
            <a:r>
              <a:rPr lang="en-US" dirty="0" smtClean="0"/>
              <a:t>Output = Income</a:t>
            </a:r>
          </a:p>
          <a:p>
            <a:r>
              <a:rPr lang="en-US" dirty="0" smtClean="0"/>
              <a:t>Incomes from “labor, land, and capital” are all equivalent.</a:t>
            </a:r>
          </a:p>
          <a:p>
            <a:r>
              <a:rPr lang="en-US" dirty="0" smtClean="0"/>
              <a:t>Hudson’s Neo-</a:t>
            </a:r>
            <a:r>
              <a:rPr lang="en-US" dirty="0" err="1" smtClean="0"/>
              <a:t>Rentierist</a:t>
            </a:r>
            <a:r>
              <a:rPr lang="en-US" dirty="0" smtClean="0"/>
              <a:t> </a:t>
            </a:r>
            <a:r>
              <a:rPr lang="en-US" dirty="0"/>
              <a:t>i</a:t>
            </a:r>
            <a:r>
              <a:rPr lang="en-US" dirty="0" smtClean="0"/>
              <a:t>ncome and spending flow depicted below is more consistent with the Marxist notion of profit from unearned “surplus value” in capitalist production.</a:t>
            </a:r>
          </a:p>
          <a:p>
            <a:r>
              <a:rPr lang="en-US" dirty="0" smtClean="0"/>
              <a:t>However it includes Unequal Exchange (UE),  “profit from alienation”,  or “rent” in addition to standard capitalist profit from labor exploitation.</a:t>
            </a:r>
          </a:p>
        </p:txBody>
      </p:sp>
      <p:sp>
        <p:nvSpPr>
          <p:cNvPr id="4" name="Slide Number Placeholder 3"/>
          <p:cNvSpPr>
            <a:spLocks noGrp="1"/>
          </p:cNvSpPr>
          <p:nvPr>
            <p:ph type="sldNum" sz="quarter" idx="11"/>
          </p:nvPr>
        </p:nvSpPr>
        <p:spPr/>
        <p:txBody>
          <a:bodyPr/>
          <a:lstStyle/>
          <a:p>
            <a:r>
              <a:rPr lang="en-US" smtClean="0"/>
              <a:t>7-</a:t>
            </a:r>
            <a:fld id="{B7244243-DEDD-4247-9699-79DBBDDA6A9B}" type="slidenum">
              <a:rPr lang="en-US" smtClean="0"/>
              <a:pPr/>
              <a:t>25</a:t>
            </a:fld>
            <a:endParaRPr lang="en-US"/>
          </a:p>
        </p:txBody>
      </p:sp>
    </p:spTree>
    <p:extLst>
      <p:ext uri="{BB962C8B-B14F-4D97-AF65-F5344CB8AC3E}">
        <p14:creationId xmlns:p14="http://schemas.microsoft.com/office/powerpoint/2010/main" val="3696333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Hudson’s Neo-</a:t>
            </a:r>
            <a:r>
              <a:rPr lang="en-US" dirty="0" err="1" smtClean="0"/>
              <a:t>Rentierist</a:t>
            </a:r>
            <a:r>
              <a:rPr lang="en-US" dirty="0" smtClean="0"/>
              <a:t> Income and Spending Flows</a:t>
            </a:r>
            <a:endParaRPr lang="en-US" dirty="0"/>
          </a:p>
        </p:txBody>
      </p:sp>
      <p:sp>
        <p:nvSpPr>
          <p:cNvPr id="4" name="Slide Number Placeholder 3"/>
          <p:cNvSpPr>
            <a:spLocks noGrp="1"/>
          </p:cNvSpPr>
          <p:nvPr>
            <p:ph type="sldNum" sz="quarter" idx="11"/>
          </p:nvPr>
        </p:nvSpPr>
        <p:spPr/>
        <p:txBody>
          <a:bodyPr/>
          <a:lstStyle/>
          <a:p>
            <a:r>
              <a:rPr lang="en-US" smtClean="0"/>
              <a:t>7-</a:t>
            </a:r>
            <a:fld id="{B7244243-DEDD-4247-9699-79DBBDDA6A9B}" type="slidenum">
              <a:rPr lang="en-US" smtClean="0"/>
              <a:pPr/>
              <a:t>26</a:t>
            </a:fld>
            <a:endParaRPr lang="en-US"/>
          </a:p>
        </p:txBody>
      </p:sp>
      <p:pic>
        <p:nvPicPr>
          <p:cNvPr id="1026" name="Picture 2" descr="C:\Users\rbaiman\Downloads\IMG_1083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747520"/>
            <a:ext cx="6705600" cy="41198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6019800"/>
            <a:ext cx="5029200" cy="400110"/>
          </a:xfrm>
          <a:prstGeom prst="rect">
            <a:avLst/>
          </a:prstGeom>
          <a:noFill/>
        </p:spPr>
        <p:txBody>
          <a:bodyPr wrap="square" rtlCol="0">
            <a:spAutoFit/>
          </a:bodyPr>
          <a:lstStyle/>
          <a:p>
            <a:r>
              <a:rPr lang="en-US" sz="1000" dirty="0" smtClean="0">
                <a:solidFill>
                  <a:schemeClr val="tx1"/>
                </a:solidFill>
              </a:rPr>
              <a:t>Source</a:t>
            </a:r>
            <a:r>
              <a:rPr lang="en-US" sz="1000" dirty="0">
                <a:solidFill>
                  <a:schemeClr val="tx1"/>
                </a:solidFill>
              </a:rPr>
              <a:t>:  </a:t>
            </a:r>
            <a:r>
              <a:rPr lang="en-US" sz="1000" i="1" dirty="0" smtClean="0">
                <a:solidFill>
                  <a:schemeClr val="tx1"/>
                </a:solidFill>
              </a:rPr>
              <a:t>The </a:t>
            </a:r>
            <a:r>
              <a:rPr lang="en-US" sz="1000" i="1" dirty="0">
                <a:solidFill>
                  <a:schemeClr val="tx1"/>
                </a:solidFill>
              </a:rPr>
              <a:t>Bubble and Beyond by Michael </a:t>
            </a:r>
            <a:r>
              <a:rPr lang="en-US" sz="1000" i="1" dirty="0" smtClean="0">
                <a:solidFill>
                  <a:schemeClr val="tx1"/>
                </a:solidFill>
              </a:rPr>
              <a:t>Hudson </a:t>
            </a:r>
            <a:r>
              <a:rPr lang="en-US" sz="1000" dirty="0" smtClean="0">
                <a:solidFill>
                  <a:schemeClr val="tx1"/>
                </a:solidFill>
              </a:rPr>
              <a:t>( 2012, </a:t>
            </a:r>
            <a:r>
              <a:rPr lang="en-US" sz="1000" dirty="0" err="1" smtClean="0">
                <a:solidFill>
                  <a:schemeClr val="tx1"/>
                </a:solidFill>
              </a:rPr>
              <a:t>Dreden</a:t>
            </a:r>
            <a:r>
              <a:rPr lang="en-US" sz="1000" dirty="0" smtClean="0">
                <a:solidFill>
                  <a:schemeClr val="tx1"/>
                </a:solidFill>
              </a:rPr>
              <a:t>: ISLET), </a:t>
            </a:r>
          </a:p>
          <a:p>
            <a:r>
              <a:rPr lang="en-US" sz="1000" dirty="0" smtClean="0">
                <a:solidFill>
                  <a:schemeClr val="tx1"/>
                </a:solidFill>
              </a:rPr>
              <a:t>Figure 3: “Interaction of Economy  no. 1 , Economy no. 2 &amp; Government”, p. 299</a:t>
            </a:r>
            <a:endParaRPr lang="en-US" sz="1000" dirty="0">
              <a:solidFill>
                <a:schemeClr val="tx1"/>
              </a:solidFill>
            </a:endParaRPr>
          </a:p>
        </p:txBody>
      </p:sp>
    </p:spTree>
    <p:extLst>
      <p:ext uri="{BB962C8B-B14F-4D97-AF65-F5344CB8AC3E}">
        <p14:creationId xmlns:p14="http://schemas.microsoft.com/office/powerpoint/2010/main" val="1557512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153400" cy="1143000"/>
          </a:xfrm>
        </p:spPr>
        <p:txBody>
          <a:bodyPr>
            <a:normAutofit fontScale="90000"/>
          </a:bodyPr>
          <a:lstStyle/>
          <a:p>
            <a:r>
              <a:rPr lang="en-US" dirty="0" smtClean="0"/>
              <a:t>Detailed Hudson Neo-</a:t>
            </a:r>
            <a:r>
              <a:rPr lang="en-US" dirty="0" err="1" smtClean="0"/>
              <a:t>Rentierist</a:t>
            </a:r>
            <a:r>
              <a:rPr lang="en-US" dirty="0" smtClean="0"/>
              <a:t> Model      </a:t>
            </a:r>
            <a:r>
              <a:rPr lang="en-US" sz="2000" dirty="0" smtClean="0"/>
              <a:t>(</a:t>
            </a:r>
            <a:r>
              <a:rPr lang="en-US" sz="2000" i="1" dirty="0" smtClean="0"/>
              <a:t>The Bubble and Beyond</a:t>
            </a:r>
            <a:r>
              <a:rPr lang="en-US" sz="2000" dirty="0" smtClean="0"/>
              <a:t> by Michael Hudson, Figure 5, p. 400) </a:t>
            </a:r>
            <a:endParaRPr lang="en-US" dirty="0"/>
          </a:p>
        </p:txBody>
      </p:sp>
      <p:sp>
        <p:nvSpPr>
          <p:cNvPr id="4" name="Slide Number Placeholder 3"/>
          <p:cNvSpPr>
            <a:spLocks noGrp="1"/>
          </p:cNvSpPr>
          <p:nvPr>
            <p:ph type="sldNum" sz="quarter" idx="11"/>
          </p:nvPr>
        </p:nvSpPr>
        <p:spPr/>
        <p:txBody>
          <a:bodyPr/>
          <a:lstStyle/>
          <a:p>
            <a:r>
              <a:rPr lang="en-US" smtClean="0"/>
              <a:t>7-</a:t>
            </a:r>
            <a:fld id="{B7244243-DEDD-4247-9699-79DBBDDA6A9B}" type="slidenum">
              <a:rPr lang="en-US" smtClean="0"/>
              <a:pPr/>
              <a:t>27</a:t>
            </a:fld>
            <a:endParaRPr lang="en-US"/>
          </a:p>
        </p:txBody>
      </p:sp>
      <p:pic>
        <p:nvPicPr>
          <p:cNvPr id="1026" name="Picture 2" descr="C:\Users\rbaiman\Downloads\IMG_11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752600"/>
            <a:ext cx="4572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87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“Rent” is Property-Based Income not from Surplus Value of Labor</a:t>
            </a:r>
            <a:endParaRPr lang="en-US" dirty="0"/>
          </a:p>
        </p:txBody>
      </p:sp>
      <p:sp>
        <p:nvSpPr>
          <p:cNvPr id="3" name="Content Placeholder 2"/>
          <p:cNvSpPr>
            <a:spLocks noGrp="1"/>
          </p:cNvSpPr>
          <p:nvPr>
            <p:ph idx="1"/>
          </p:nvPr>
        </p:nvSpPr>
        <p:spPr>
          <a:xfrm>
            <a:off x="304800" y="1600200"/>
            <a:ext cx="8505825" cy="3987800"/>
          </a:xfrm>
        </p:spPr>
        <p:txBody>
          <a:bodyPr>
            <a:normAutofit fontScale="92500" lnSpcReduction="10000"/>
          </a:bodyPr>
          <a:lstStyle/>
          <a:p>
            <a:r>
              <a:rPr lang="en-US" dirty="0" smtClean="0"/>
              <a:t>The dominant source of rent is from “Finance, Insurance, and Real Estate” (FIRE) extraction of interest, rent, and other payments from debt that drives up asset prices. </a:t>
            </a:r>
          </a:p>
          <a:p>
            <a:r>
              <a:rPr lang="en-US" dirty="0" smtClean="0"/>
              <a:t>Another source of rent monopoly pricing by dominant platform technologies, pharmaceuticals, health insurance monopolies, with the market power to raise mark-ups above normal profit levels. </a:t>
            </a:r>
            <a:endParaRPr lang="en-US" dirty="0"/>
          </a:p>
        </p:txBody>
      </p:sp>
      <p:sp>
        <p:nvSpPr>
          <p:cNvPr id="5" name="Slide Number Placeholder 4"/>
          <p:cNvSpPr>
            <a:spLocks noGrp="1"/>
          </p:cNvSpPr>
          <p:nvPr>
            <p:ph type="sldNum" sz="quarter" idx="11"/>
          </p:nvPr>
        </p:nvSpPr>
        <p:spPr/>
        <p:txBody>
          <a:bodyPr/>
          <a:lstStyle/>
          <a:p>
            <a:r>
              <a:rPr lang="en-US" altLang="en-US" smtClean="0"/>
              <a:t>15-</a:t>
            </a:r>
            <a:fld id="{37FE4B5D-0AD3-4DB4-BF67-D346BF58B13F}" type="slidenum">
              <a:rPr lang="en-US" altLang="en-US" smtClean="0"/>
              <a:pPr/>
              <a:t>28</a:t>
            </a:fld>
            <a:endParaRPr lang="en-US" altLang="en-US"/>
          </a:p>
        </p:txBody>
      </p:sp>
    </p:spTree>
    <p:extLst>
      <p:ext uri="{BB962C8B-B14F-4D97-AF65-F5344CB8AC3E}">
        <p14:creationId xmlns:p14="http://schemas.microsoft.com/office/powerpoint/2010/main" val="4264327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Asset Price Inflation Causes Real Economic Deflation</a:t>
            </a:r>
            <a:endParaRPr lang="en-US" dirty="0"/>
          </a:p>
        </p:txBody>
      </p:sp>
      <p:sp>
        <p:nvSpPr>
          <p:cNvPr id="3" name="Content Placeholder 2"/>
          <p:cNvSpPr>
            <a:spLocks noGrp="1"/>
          </p:cNvSpPr>
          <p:nvPr>
            <p:ph idx="1"/>
          </p:nvPr>
        </p:nvSpPr>
        <p:spPr>
          <a:xfrm>
            <a:off x="457200" y="1428541"/>
            <a:ext cx="8229600" cy="5410200"/>
          </a:xfrm>
        </p:spPr>
        <p:txBody>
          <a:bodyPr>
            <a:normAutofit/>
          </a:bodyPr>
          <a:lstStyle/>
          <a:p>
            <a:r>
              <a:rPr lang="en-US" dirty="0" smtClean="0"/>
              <a:t>Financial institutions raise real estate and financial asset prices by extending credit</a:t>
            </a:r>
          </a:p>
          <a:p>
            <a:r>
              <a:rPr lang="en-US" dirty="0" smtClean="0"/>
              <a:t>Increased debt raises asset prices. Increased prices mean more “rent”, or higher mortgage and interest payments, for finance and increased collateral for more lending.</a:t>
            </a:r>
          </a:p>
          <a:p>
            <a:r>
              <a:rPr lang="en-US" dirty="0" smtClean="0"/>
              <a:t>The counterpart to this debt is savings for FIRE and the wealthy that earns a geometric return that grows much faster than the real economy. </a:t>
            </a:r>
          </a:p>
        </p:txBody>
      </p:sp>
    </p:spTree>
    <p:extLst>
      <p:ext uri="{BB962C8B-B14F-4D97-AF65-F5344CB8AC3E}">
        <p14:creationId xmlns:p14="http://schemas.microsoft.com/office/powerpoint/2010/main" val="762132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229600" cy="1143000"/>
          </a:xfrm>
        </p:spPr>
        <p:txBody>
          <a:bodyPr/>
          <a:lstStyle/>
          <a:p>
            <a:r>
              <a:rPr lang="en-US" dirty="0" smtClean="0"/>
              <a:t>Capitalist Economics</a:t>
            </a:r>
            <a:endParaRPr lang="en-US" dirty="0"/>
          </a:p>
        </p:txBody>
      </p:sp>
    </p:spTree>
    <p:extLst>
      <p:ext uri="{BB962C8B-B14F-4D97-AF65-F5344CB8AC3E}">
        <p14:creationId xmlns:p14="http://schemas.microsoft.com/office/powerpoint/2010/main" val="3351289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Income from Property and not Production is Rent</a:t>
            </a:r>
            <a:endParaRPr lang="en-US" dirty="0"/>
          </a:p>
        </p:txBody>
      </p:sp>
      <p:sp>
        <p:nvSpPr>
          <p:cNvPr id="3" name="Content Placeholder 2"/>
          <p:cNvSpPr>
            <a:spLocks noGrp="1"/>
          </p:cNvSpPr>
          <p:nvPr>
            <p:ph idx="1"/>
          </p:nvPr>
        </p:nvSpPr>
        <p:spPr>
          <a:xfrm>
            <a:off x="457200" y="1600200"/>
            <a:ext cx="8229600" cy="5029200"/>
          </a:xfrm>
        </p:spPr>
        <p:txBody>
          <a:bodyPr/>
          <a:lstStyle/>
          <a:p>
            <a:pPr lvl="0"/>
            <a:r>
              <a:rPr lang="en-US" dirty="0">
                <a:solidFill>
                  <a:prstClr val="black"/>
                </a:solidFill>
              </a:rPr>
              <a:t>This is how financial institutions can extract payments from the economy without increasing real production or profit</a:t>
            </a:r>
            <a:r>
              <a:rPr lang="en-US" dirty="0" smtClean="0">
                <a:solidFill>
                  <a:prstClr val="black"/>
                </a:solidFill>
              </a:rPr>
              <a:t>.</a:t>
            </a:r>
          </a:p>
          <a:p>
            <a:pPr lvl="0"/>
            <a:r>
              <a:rPr lang="en-US" dirty="0" smtClean="0">
                <a:solidFill>
                  <a:prstClr val="black"/>
                </a:solidFill>
              </a:rPr>
              <a:t> </a:t>
            </a:r>
            <a:r>
              <a:rPr lang="en-US" dirty="0">
                <a:solidFill>
                  <a:prstClr val="black"/>
                </a:solidFill>
              </a:rPr>
              <a:t>If this debt is not expunged in economic downturns (or through mandated “jubilees” as in classical antiquity) it becomes an ever greater burden on the real economy that if unchecked leads to social and economic </a:t>
            </a:r>
            <a:r>
              <a:rPr lang="en-US" dirty="0" smtClean="0">
                <a:solidFill>
                  <a:prstClr val="black"/>
                </a:solidFill>
              </a:rPr>
              <a:t>collapse.</a:t>
            </a:r>
            <a:endParaRPr lang="en-US" dirty="0">
              <a:solidFill>
                <a:prstClr val="black"/>
              </a:solidFill>
            </a:endParaRPr>
          </a:p>
          <a:p>
            <a:pPr lvl="0"/>
            <a:endParaRPr lang="en-US" dirty="0" smtClean="0">
              <a:solidFill>
                <a:prstClr val="black"/>
              </a:solidFill>
            </a:endParaRPr>
          </a:p>
          <a:p>
            <a:pPr lvl="0"/>
            <a:endParaRPr lang="en-US" dirty="0">
              <a:solidFill>
                <a:prstClr val="black"/>
              </a:solidFill>
            </a:endParaRPr>
          </a:p>
          <a:p>
            <a:endParaRPr lang="en-US" dirty="0"/>
          </a:p>
        </p:txBody>
      </p:sp>
    </p:spTree>
    <p:extLst>
      <p:ext uri="{BB962C8B-B14F-4D97-AF65-F5344CB8AC3E}">
        <p14:creationId xmlns:p14="http://schemas.microsoft.com/office/powerpoint/2010/main" val="2525445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 Hudson Analysis Tracks What is Happening in the Economy</a:t>
            </a:r>
            <a:endParaRPr lang="en-US" dirty="0"/>
          </a:p>
        </p:txBody>
      </p:sp>
      <p:sp>
        <p:nvSpPr>
          <p:cNvPr id="3" name="Content Placeholder 2"/>
          <p:cNvSpPr>
            <a:spLocks noGrp="1"/>
          </p:cNvSpPr>
          <p:nvPr>
            <p:ph idx="1"/>
          </p:nvPr>
        </p:nvSpPr>
        <p:spPr>
          <a:xfrm>
            <a:off x="457200" y="1295400"/>
            <a:ext cx="8229600" cy="5562600"/>
          </a:xfrm>
        </p:spPr>
        <p:txBody>
          <a:bodyPr>
            <a:normAutofit fontScale="70000" lnSpcReduction="20000"/>
          </a:bodyPr>
          <a:lstStyle/>
          <a:p>
            <a:r>
              <a:rPr lang="en-US" dirty="0" smtClean="0"/>
              <a:t>M2 money supply has expanded by roughly $7.1 T from $ 7.4 T to $14.5 T from 2008-2019. </a:t>
            </a:r>
          </a:p>
          <a:p>
            <a:r>
              <a:rPr lang="en-US" dirty="0" smtClean="0"/>
              <a:t>Roughly $3.4 T ($1.6 T Treasuries and $1.8 T Fannie, Freddie, and </a:t>
            </a:r>
            <a:r>
              <a:rPr lang="en-US" dirty="0" err="1" smtClean="0"/>
              <a:t>Ginnie</a:t>
            </a:r>
            <a:r>
              <a:rPr lang="en-US" dirty="0" smtClean="0"/>
              <a:t> securities) or 48% of this $ 7.1 T expansion has been directly created by the Fed via the financial bailout and Quantitative Easing (QE).</a:t>
            </a:r>
          </a:p>
          <a:p>
            <a:r>
              <a:rPr lang="en-US" dirty="0" smtClean="0"/>
              <a:t>This has caused real estate (up 22%)</a:t>
            </a:r>
            <a:r>
              <a:rPr lang="en-US" baseline="30000" dirty="0"/>
              <a:t>1</a:t>
            </a:r>
            <a:r>
              <a:rPr lang="en-US" dirty="0" smtClean="0"/>
              <a:t> and financial asset prices (x2.5)</a:t>
            </a:r>
            <a:r>
              <a:rPr lang="en-US" baseline="30000" dirty="0" smtClean="0"/>
              <a:t>2</a:t>
            </a:r>
            <a:r>
              <a:rPr lang="en-US" dirty="0" smtClean="0"/>
              <a:t> to rise along with non-financial private debt (up </a:t>
            </a:r>
            <a:r>
              <a:rPr lang="en-US" smtClean="0"/>
              <a:t>46</a:t>
            </a:r>
            <a:r>
              <a:rPr lang="en-US" smtClean="0"/>
              <a:t>%)</a:t>
            </a:r>
            <a:r>
              <a:rPr lang="en-US" baseline="30000" smtClean="0"/>
              <a:t>3</a:t>
            </a:r>
            <a:r>
              <a:rPr lang="en-US" smtClean="0"/>
              <a:t>.</a:t>
            </a:r>
            <a:endParaRPr lang="en-US" dirty="0" smtClean="0"/>
          </a:p>
          <a:p>
            <a:r>
              <a:rPr lang="en-US" dirty="0" smtClean="0"/>
              <a:t>But real economic growth for this expansion has been slower than prior periods of positive annual GDP growth: 2010 - 2018 average annual 2.3%, 1992-2007 3.3%, 1983-1990  4.1%, and inflation, or prices for </a:t>
            </a:r>
            <a:r>
              <a:rPr lang="en-US" i="1" dirty="0" smtClean="0"/>
              <a:t>produced</a:t>
            </a:r>
            <a:r>
              <a:rPr lang="en-US" dirty="0" smtClean="0"/>
              <a:t> goods and services (as opposed to </a:t>
            </a:r>
            <a:r>
              <a:rPr lang="en-US" i="1" dirty="0" smtClean="0"/>
              <a:t>existing</a:t>
            </a:r>
            <a:r>
              <a:rPr lang="en-US" dirty="0" smtClean="0"/>
              <a:t> assets), has been very low: with annual </a:t>
            </a:r>
            <a:r>
              <a:rPr lang="en-US" dirty="0" smtClean="0"/>
              <a:t>CPI average increases </a:t>
            </a:r>
            <a:r>
              <a:rPr lang="en-US" dirty="0" smtClean="0"/>
              <a:t>of 1.5%, versus 2.5% and 3.9%, for these same periods</a:t>
            </a:r>
            <a:r>
              <a:rPr lang="en-US" dirty="0" smtClean="0"/>
              <a:t>.</a:t>
            </a:r>
          </a:p>
          <a:p>
            <a:pPr marL="0" indent="0">
              <a:buNone/>
            </a:pPr>
            <a:endParaRPr lang="en-US" dirty="0" smtClean="0"/>
          </a:p>
          <a:p>
            <a:pPr marL="0" indent="0">
              <a:buNone/>
            </a:pPr>
            <a:r>
              <a:rPr lang="en-US" sz="2600" dirty="0" smtClean="0"/>
              <a:t>Notes:  1) Real residential property prices in US (FRED), 2)  </a:t>
            </a:r>
            <a:r>
              <a:rPr lang="en-US" sz="2600" dirty="0" smtClean="0"/>
              <a:t>Dow Jones, 3) BIS credit to private non-financial sector </a:t>
            </a:r>
            <a:r>
              <a:rPr lang="en-US" sz="2600" dirty="0" smtClean="0"/>
              <a:t>from all sectors at market value </a:t>
            </a:r>
            <a:r>
              <a:rPr lang="en-US" sz="2600" dirty="0" smtClean="0"/>
              <a:t>long series 2009-2018. </a:t>
            </a:r>
            <a:endParaRPr lang="en-US" sz="2600" dirty="0" smtClean="0"/>
          </a:p>
          <a:p>
            <a:pPr marL="0" indent="0">
              <a:buNone/>
            </a:pPr>
            <a:endParaRPr lang="en-US" sz="2600" dirty="0" smtClean="0"/>
          </a:p>
          <a:p>
            <a:pPr marL="0" indent="0">
              <a:buNone/>
            </a:pPr>
            <a:r>
              <a:rPr lang="en-US" sz="2600" dirty="0" smtClean="0"/>
              <a:t>  </a:t>
            </a:r>
            <a:endParaRPr lang="en-US" sz="2600" dirty="0"/>
          </a:p>
        </p:txBody>
      </p:sp>
    </p:spTree>
    <p:extLst>
      <p:ext uri="{BB962C8B-B14F-4D97-AF65-F5344CB8AC3E}">
        <p14:creationId xmlns:p14="http://schemas.microsoft.com/office/powerpoint/2010/main" val="3036368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 has Engaged in Massive Monetization that Benefits FIRE</a:t>
            </a:r>
            <a:endParaRPr lang="en-US" dirty="0"/>
          </a:p>
        </p:txBody>
      </p:sp>
      <p:sp>
        <p:nvSpPr>
          <p:cNvPr id="3" name="Content Placeholder 2"/>
          <p:cNvSpPr>
            <a:spLocks noGrp="1"/>
          </p:cNvSpPr>
          <p:nvPr>
            <p:ph idx="1"/>
          </p:nvPr>
        </p:nvSpPr>
        <p:spPr>
          <a:xfrm>
            <a:off x="457200" y="1458686"/>
            <a:ext cx="8229600" cy="5410200"/>
          </a:xfrm>
        </p:spPr>
        <p:txBody>
          <a:bodyPr>
            <a:normAutofit fontScale="85000" lnSpcReduction="20000"/>
          </a:bodyPr>
          <a:lstStyle/>
          <a:p>
            <a:r>
              <a:rPr lang="en-US" dirty="0" smtClean="0"/>
              <a:t>When the Fed buys Treasuries all interest payments on these (minus a negligible amount for Fed overhead) are returned to the Treasury. </a:t>
            </a:r>
          </a:p>
          <a:p>
            <a:r>
              <a:rPr lang="en-US" dirty="0" smtClean="0"/>
              <a:t>There is thus no reason for the Treasury to repay this “debt” to the Fed. </a:t>
            </a:r>
          </a:p>
          <a:p>
            <a:r>
              <a:rPr lang="en-US" dirty="0" smtClean="0"/>
              <a:t>Similarly when the Fed has been buying mortgaged backed securities from Fannie, Freddie, and </a:t>
            </a:r>
            <a:r>
              <a:rPr lang="en-US" dirty="0" err="1" smtClean="0"/>
              <a:t>Ginnie</a:t>
            </a:r>
            <a:r>
              <a:rPr lang="en-US" dirty="0" smtClean="0"/>
              <a:t> (FF&amp;G) it has been reinvesting interest and principal from these into more securities, thus returning the money to these agencies that are now publicly owned.  This money is thus being recycled into the economy.</a:t>
            </a:r>
          </a:p>
          <a:p>
            <a:r>
              <a:rPr lang="en-US" dirty="0" smtClean="0"/>
              <a:t>More recently the Fed has maintained a level stock of FF&amp;G securities and tried (unsuccessfully) to significantly reduce its stock of Treasuries.  </a:t>
            </a:r>
          </a:p>
          <a:p>
            <a:pPr marL="0"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1778580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t>Fed Purchases of Treasuries 2008-2019 Explosion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165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 Purchases of Fannie, Freddie, and </a:t>
            </a:r>
            <a:r>
              <a:rPr lang="en-US" dirty="0" err="1" smtClean="0"/>
              <a:t>Ginnie</a:t>
            </a:r>
            <a:r>
              <a:rPr lang="en-US" dirty="0"/>
              <a:t> </a:t>
            </a:r>
            <a:r>
              <a:rPr lang="en-US" dirty="0" smtClean="0"/>
              <a:t>Securities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498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M2 Money Supply Growth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10796"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25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229600" cy="1143000"/>
          </a:xfrm>
        </p:spPr>
        <p:txBody>
          <a:bodyPr>
            <a:normAutofit fontScale="90000"/>
          </a:bodyPr>
          <a:lstStyle/>
          <a:p>
            <a:r>
              <a:rPr lang="en-US" dirty="0" smtClean="0"/>
              <a:t>Funding a Green New Deal and Marshall Plan</a:t>
            </a:r>
            <a:endParaRPr lang="en-US" dirty="0"/>
          </a:p>
        </p:txBody>
      </p:sp>
    </p:spTree>
    <p:extLst>
      <p:ext uri="{BB962C8B-B14F-4D97-AF65-F5344CB8AC3E}">
        <p14:creationId xmlns:p14="http://schemas.microsoft.com/office/powerpoint/2010/main" val="2341459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60438"/>
          </a:xfrm>
        </p:spPr>
        <p:txBody>
          <a:bodyPr>
            <a:normAutofit fontScale="90000"/>
          </a:bodyPr>
          <a:lstStyle/>
          <a:p>
            <a:r>
              <a:rPr lang="en-US" dirty="0" smtClean="0">
                <a:ea typeface="Calibri"/>
                <a:cs typeface="Arial"/>
                <a:hlinkClick r:id="rId2"/>
              </a:rPr>
              <a:t>Financial </a:t>
            </a:r>
            <a:r>
              <a:rPr lang="en-US" dirty="0">
                <a:ea typeface="Calibri"/>
                <a:cs typeface="Arial"/>
                <a:hlinkClick r:id="rId2"/>
              </a:rPr>
              <a:t>Bailout Spending Would Have </a:t>
            </a:r>
            <a:r>
              <a:rPr lang="en-US" dirty="0" smtClean="0">
                <a:ea typeface="Calibri"/>
                <a:cs typeface="Arial"/>
                <a:hlinkClick r:id="rId2"/>
              </a:rPr>
              <a:t>Almost  Paid for Thirty </a:t>
            </a:r>
            <a:r>
              <a:rPr lang="en-US" dirty="0">
                <a:ea typeface="Calibri"/>
                <a:cs typeface="Arial"/>
                <a:hlinkClick r:id="rId2"/>
              </a:rPr>
              <a:t>Years </a:t>
            </a:r>
            <a:r>
              <a:rPr lang="en-US" dirty="0" smtClean="0">
                <a:ea typeface="Calibri"/>
                <a:cs typeface="Arial"/>
                <a:hlinkClick r:id="rId2"/>
              </a:rPr>
              <a:t>of </a:t>
            </a:r>
            <a:r>
              <a:rPr lang="en-US" dirty="0">
                <a:ea typeface="Calibri"/>
                <a:cs typeface="Arial"/>
                <a:hlinkClick r:id="rId2"/>
              </a:rPr>
              <a:t>Global Climate Crisis Mitigation</a:t>
            </a:r>
            <a:endParaRPr lang="en-US" dirty="0"/>
          </a:p>
        </p:txBody>
      </p:sp>
      <p:sp>
        <p:nvSpPr>
          <p:cNvPr id="3" name="Content Placeholder 2"/>
          <p:cNvSpPr>
            <a:spLocks noGrp="1"/>
          </p:cNvSpPr>
          <p:nvPr>
            <p:ph idx="1"/>
          </p:nvPr>
        </p:nvSpPr>
        <p:spPr>
          <a:xfrm>
            <a:off x="457200" y="2209800"/>
            <a:ext cx="8229600" cy="4572000"/>
          </a:xfrm>
        </p:spPr>
        <p:txBody>
          <a:bodyPr>
            <a:normAutofit fontScale="85000" lnSpcReduction="10000"/>
          </a:bodyPr>
          <a:lstStyle/>
          <a:p>
            <a:r>
              <a:rPr lang="en-US" dirty="0" smtClean="0"/>
              <a:t>Money created by the Fed for the three Year 2008-2011 financial bailout would have paid for almost thirty years 2020-2050 of global climate crisis mitigation. </a:t>
            </a:r>
          </a:p>
          <a:p>
            <a:r>
              <a:rPr lang="en-US" dirty="0" smtClean="0"/>
              <a:t>Modern Monetary Theory thinking is useful for differentiating the easy to solve financial spending problem from the more difficult problems of economic resource reallocation and social equity, </a:t>
            </a:r>
          </a:p>
          <a:p>
            <a:r>
              <a:rPr lang="en-US" dirty="0"/>
              <a:t>T</a:t>
            </a:r>
            <a:r>
              <a:rPr lang="en-US" dirty="0" smtClean="0"/>
              <a:t>he amount of spending, taxing and rationing, necessary for each of these goals will likely be different.</a:t>
            </a:r>
            <a:endParaRPr lang="en-US" dirty="0"/>
          </a:p>
        </p:txBody>
      </p:sp>
    </p:spTree>
    <p:extLst>
      <p:ext uri="{BB962C8B-B14F-4D97-AF65-F5344CB8AC3E}">
        <p14:creationId xmlns:p14="http://schemas.microsoft.com/office/powerpoint/2010/main" val="45142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Why Should Federal Government Have to Tax or Borrow its own Money? </a:t>
            </a:r>
            <a:endParaRPr lang="en-US" dirty="0"/>
          </a:p>
        </p:txBody>
      </p:sp>
      <p:sp>
        <p:nvSpPr>
          <p:cNvPr id="3" name="Content Placeholder 2"/>
          <p:cNvSpPr>
            <a:spLocks noGrp="1"/>
          </p:cNvSpPr>
          <p:nvPr>
            <p:ph idx="1"/>
          </p:nvPr>
        </p:nvSpPr>
        <p:spPr>
          <a:xfrm>
            <a:off x="381000" y="1371600"/>
            <a:ext cx="8229600" cy="5334000"/>
          </a:xfrm>
        </p:spPr>
        <p:txBody>
          <a:bodyPr>
            <a:normAutofit fontScale="85000" lnSpcReduction="10000"/>
          </a:bodyPr>
          <a:lstStyle/>
          <a:p>
            <a:r>
              <a:rPr lang="en-US" sz="2700" dirty="0" smtClean="0"/>
              <a:t>The moment a government takes over the task of creating money (as the Bank of England first did in 1694) the government is already "borrowing" from everyone who holds the currency. \</a:t>
            </a:r>
          </a:p>
          <a:p>
            <a:r>
              <a:rPr lang="en-US" sz="2700" dirty="0" smtClean="0"/>
              <a:t>The government redeems its "borrowing" by accepting its own currency as payment for taxes - at which point these IOUs from the Government to holders of the currency are expunged. </a:t>
            </a:r>
          </a:p>
          <a:p>
            <a:r>
              <a:rPr lang="en-US" sz="2700" dirty="0" smtClean="0"/>
              <a:t>Trust in the value of the currency (in the mostly "secondary" market where it's used) represents trust that others will value it. </a:t>
            </a:r>
          </a:p>
          <a:p>
            <a:r>
              <a:rPr lang="en-US" sz="2700" dirty="0" smtClean="0"/>
              <a:t>For a long time this trust was based on, at least the perception of, a promise by the Central Bank, or Fed, that these IOUs from the government could be redeemed for gold (that everyone trusted for historical reasons), but since the era of fiat money, trust in the currency is based on trust that everyone else will trust it, and that the government will accept it as "Legal Tender" for paying taxes. </a:t>
            </a:r>
            <a:endParaRPr lang="en-US" sz="2700" dirty="0"/>
          </a:p>
        </p:txBody>
      </p:sp>
    </p:spTree>
    <p:extLst>
      <p:ext uri="{BB962C8B-B14F-4D97-AF65-F5344CB8AC3E}">
        <p14:creationId xmlns:p14="http://schemas.microsoft.com/office/powerpoint/2010/main" val="3611503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Monetization Constraints Have Been Lifted Numerous Times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In practice when the government spends, the Fed debits the Treasury’s reserve account and credits the reserve accounts of the banks where the spending ends up (or elsewhere if spent outside the Fed system).  </a:t>
            </a:r>
            <a:endParaRPr lang="en-US" dirty="0" smtClean="0"/>
          </a:p>
          <a:p>
            <a:r>
              <a:rPr lang="en-US" dirty="0" smtClean="0"/>
              <a:t>As </a:t>
            </a:r>
            <a:r>
              <a:rPr lang="en-US" dirty="0"/>
              <a:t>Kelton (formerly Bell) describes in great detail in her now classic paper "Do Taxes and Bonds Finance Government Spending" (JEI, 34 (4) Sep. 2000), there is almost always a mismatch between what's in the Treasury Reserve account and what the government is spending that is smoothed through various institutional means by the Fed to maintain a stable Federal Funds rate target. </a:t>
            </a:r>
            <a:endParaRPr lang="en-US" dirty="0" smtClean="0"/>
          </a:p>
          <a:p>
            <a:r>
              <a:rPr lang="en-US" dirty="0" smtClean="0"/>
              <a:t> </a:t>
            </a:r>
            <a:r>
              <a:rPr lang="en-US" dirty="0"/>
              <a:t>The key point though is that if there are insufficient funds in the Treasury’s reserve account from taxes or bond sales, the only obstacles to the Treasury selling Bonds directly to the Fed to raise the necessary funds are self-imposed institutional constraints that can and have been lifted numerous </a:t>
            </a:r>
            <a:r>
              <a:rPr lang="en-US" u="sng" dirty="0">
                <a:hlinkClick r:id="rId2"/>
              </a:rPr>
              <a:t>times</a:t>
            </a:r>
            <a:r>
              <a:rPr lang="en-US" dirty="0"/>
              <a:t>.  </a:t>
            </a:r>
          </a:p>
        </p:txBody>
      </p:sp>
    </p:spTree>
    <p:extLst>
      <p:ext uri="{BB962C8B-B14F-4D97-AF65-F5344CB8AC3E}">
        <p14:creationId xmlns:p14="http://schemas.microsoft.com/office/powerpoint/2010/main" val="389920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Book Plugs:</a:t>
            </a:r>
            <a:endParaRPr lang="en-US" sz="4000" dirty="0"/>
          </a:p>
        </p:txBody>
      </p:sp>
      <p:sp>
        <p:nvSpPr>
          <p:cNvPr id="3" name="Content Placeholder 2"/>
          <p:cNvSpPr>
            <a:spLocks noGrp="1"/>
          </p:cNvSpPr>
          <p:nvPr>
            <p:ph idx="1"/>
          </p:nvPr>
        </p:nvSpPr>
        <p:spPr/>
        <p:txBody>
          <a:bodyPr>
            <a:normAutofit lnSpcReduction="10000"/>
          </a:bodyPr>
          <a:lstStyle/>
          <a:p>
            <a:r>
              <a:rPr lang="en-US" i="1" dirty="0" smtClean="0"/>
              <a:t>The Morality of Radical Economics: Ghost Curve Ideology and the Value Neutral Aspect of Neoclassical Economics</a:t>
            </a:r>
            <a:r>
              <a:rPr lang="en-US" dirty="0" smtClean="0"/>
              <a:t>, Palgrave, 2016</a:t>
            </a:r>
          </a:p>
          <a:p>
            <a:pPr marL="0" indent="0">
              <a:buNone/>
            </a:pPr>
            <a:r>
              <a:rPr lang="en-US" i="1" dirty="0"/>
              <a:t> </a:t>
            </a:r>
            <a:r>
              <a:rPr lang="en-US" i="1" dirty="0" smtClean="0"/>
              <a:t>   (Chapter 5)</a:t>
            </a:r>
          </a:p>
          <a:p>
            <a:r>
              <a:rPr lang="en-US" i="1" dirty="0"/>
              <a:t>Ricardo’s Mathematical Free Trade Error: There is No Alternative to Managed Global </a:t>
            </a:r>
            <a:r>
              <a:rPr lang="en-US" i="1" dirty="0" smtClean="0"/>
              <a:t>Trade</a:t>
            </a:r>
            <a:r>
              <a:rPr lang="en-US" dirty="0" smtClean="0"/>
              <a:t>, Routledge, 2017</a:t>
            </a:r>
          </a:p>
          <a:p>
            <a:pPr marL="0" indent="0">
              <a:buNone/>
            </a:pPr>
            <a:r>
              <a:rPr lang="en-US" i="1" dirty="0" smtClean="0"/>
              <a:t>     (Chapter 8)</a:t>
            </a:r>
            <a:endParaRPr lang="en-US" i="1" dirty="0"/>
          </a:p>
          <a:p>
            <a:pPr marL="0" indent="0">
              <a:buNone/>
            </a:pPr>
            <a:r>
              <a:rPr lang="en-US" i="1" dirty="0"/>
              <a:t> </a:t>
            </a:r>
          </a:p>
          <a:p>
            <a:endParaRPr lang="en-US" i="1" dirty="0"/>
          </a:p>
        </p:txBody>
      </p:sp>
      <p:sp>
        <p:nvSpPr>
          <p:cNvPr id="4" name="Slide Number Placeholder 3"/>
          <p:cNvSpPr>
            <a:spLocks noGrp="1"/>
          </p:cNvSpPr>
          <p:nvPr>
            <p:ph type="sldNum" sz="quarter" idx="12"/>
          </p:nvPr>
        </p:nvSpPr>
        <p:spPr/>
        <p:txBody>
          <a:bodyPr/>
          <a:lstStyle/>
          <a:p>
            <a:fld id="{7BBC726C-8E7C-4B47-A829-7F60CCA63BDB}" type="slidenum">
              <a:rPr lang="en-US" smtClean="0"/>
              <a:t>4</a:t>
            </a:fld>
            <a:endParaRPr lang="en-US"/>
          </a:p>
        </p:txBody>
      </p:sp>
    </p:spTree>
    <p:extLst>
      <p:ext uri="{BB962C8B-B14F-4D97-AF65-F5344CB8AC3E}">
        <p14:creationId xmlns:p14="http://schemas.microsoft.com/office/powerpoint/2010/main" val="4032043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 Has Created $Trillions for Bailout and QE</a:t>
            </a:r>
            <a:endParaRPr lang="en-US" dirty="0"/>
          </a:p>
        </p:txBody>
      </p:sp>
      <p:sp>
        <p:nvSpPr>
          <p:cNvPr id="3" name="Content Placeholder 2"/>
          <p:cNvSpPr>
            <a:spLocks noGrp="1"/>
          </p:cNvSpPr>
          <p:nvPr>
            <p:ph idx="1"/>
          </p:nvPr>
        </p:nvSpPr>
        <p:spPr>
          <a:xfrm>
            <a:off x="457200" y="1524000"/>
            <a:ext cx="8229600" cy="5105400"/>
          </a:xfrm>
        </p:spPr>
        <p:txBody>
          <a:bodyPr>
            <a:normAutofit fontScale="77500" lnSpcReduction="20000"/>
          </a:bodyPr>
          <a:lstStyle/>
          <a:p>
            <a:r>
              <a:rPr lang="en-US" dirty="0" smtClean="0"/>
              <a:t>Direct purchase is currently not authorized but in principle there is no reason why this constraint could not be lifted again, especially after the Fed has recently created trillions of dollars ex-nihilo </a:t>
            </a:r>
            <a:r>
              <a:rPr lang="en-US" u="sng" dirty="0" smtClean="0">
                <a:hlinkClick r:id="rId2"/>
              </a:rPr>
              <a:t>on QE  “open market” purchases</a:t>
            </a:r>
            <a:r>
              <a:rPr lang="en-US" dirty="0" smtClean="0"/>
              <a:t> of Treasuries, and Freddie, Fannie, and </a:t>
            </a:r>
            <a:r>
              <a:rPr lang="en-US" dirty="0" err="1" smtClean="0"/>
              <a:t>Ginnie</a:t>
            </a:r>
            <a:r>
              <a:rPr lang="en-US" dirty="0" smtClean="0"/>
              <a:t> mortgage backed securities.</a:t>
            </a:r>
          </a:p>
          <a:p>
            <a:r>
              <a:rPr lang="en-US" dirty="0" smtClean="0"/>
              <a:t>Note for non-economists: Technically when the Federal Reserve buys Treasury Bills directly from the Treasury, the Treasury is “borrowing” money from the Fed. However, since all of  the interest on T-Bills held by the Fed, minus a negligible amount for Fed overhead, goes back to the Treasury, this “debt” to the Fed never has to be paid back. It is therefore not really “debt” but simply money creation for the Treasury by the Fed, or direct “monetization” of government spending. </a:t>
            </a:r>
          </a:p>
          <a:p>
            <a:endParaRPr lang="en-US" dirty="0" smtClean="0"/>
          </a:p>
          <a:p>
            <a:endParaRPr lang="en-US" dirty="0"/>
          </a:p>
        </p:txBody>
      </p:sp>
    </p:spTree>
    <p:extLst>
      <p:ext uri="{BB962C8B-B14F-4D97-AF65-F5344CB8AC3E}">
        <p14:creationId xmlns:p14="http://schemas.microsoft.com/office/powerpoint/2010/main" val="818722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Spending, Slack, and Austerity are Separate Goals</a:t>
            </a:r>
            <a:endParaRPr lang="en-US" dirty="0"/>
          </a:p>
        </p:txBody>
      </p:sp>
      <p:sp>
        <p:nvSpPr>
          <p:cNvPr id="3" name="Content Placeholder 2"/>
          <p:cNvSpPr>
            <a:spLocks noGrp="1"/>
          </p:cNvSpPr>
          <p:nvPr>
            <p:ph idx="1"/>
          </p:nvPr>
        </p:nvSpPr>
        <p:spPr>
          <a:xfrm>
            <a:off x="457200" y="1524000"/>
            <a:ext cx="8229600" cy="5105400"/>
          </a:xfrm>
        </p:spPr>
        <p:txBody>
          <a:bodyPr>
            <a:normAutofit fontScale="77500" lnSpcReduction="20000"/>
          </a:bodyPr>
          <a:lstStyle/>
          <a:p>
            <a:r>
              <a:rPr lang="en-US" dirty="0" smtClean="0"/>
              <a:t>We should thus focus on the</a:t>
            </a:r>
            <a:r>
              <a:rPr lang="en-US" dirty="0"/>
              <a:t> </a:t>
            </a:r>
            <a:r>
              <a:rPr lang="en-US" i="1" dirty="0"/>
              <a:t>really important</a:t>
            </a:r>
            <a:r>
              <a:rPr lang="en-US" dirty="0"/>
              <a:t> issues of </a:t>
            </a:r>
            <a:r>
              <a:rPr lang="en-US" i="1" dirty="0"/>
              <a:t>real economic resource use</a:t>
            </a:r>
            <a:r>
              <a:rPr lang="en-US" dirty="0"/>
              <a:t> instead of the irrelevant “how do we pay it?” question.  </a:t>
            </a:r>
            <a:endParaRPr lang="en-US" dirty="0" smtClean="0"/>
          </a:p>
          <a:p>
            <a:r>
              <a:rPr lang="en-US" dirty="0" smtClean="0"/>
              <a:t>Thinking </a:t>
            </a:r>
            <a:r>
              <a:rPr lang="en-US" dirty="0"/>
              <a:t>about the problem this way directs planning toward how to create enough </a:t>
            </a:r>
            <a:r>
              <a:rPr lang="en-US" i="1" dirty="0"/>
              <a:t>real slack</a:t>
            </a:r>
            <a:r>
              <a:rPr lang="en-US" dirty="0"/>
              <a:t> in the economy to accommodate the enormous amount of new government spending on investment and employment that such a program would require. </a:t>
            </a:r>
            <a:endParaRPr lang="en-US" dirty="0" smtClean="0"/>
          </a:p>
          <a:p>
            <a:r>
              <a:rPr lang="en-US" dirty="0" smtClean="0"/>
              <a:t>As </a:t>
            </a:r>
            <a:r>
              <a:rPr lang="en-US" dirty="0"/>
              <a:t>in WWII,  such an expansion of real economic resource use will require offsetting reductions in consumer and other investment spending and production and probably direct rationing and price controls (as in WWII) to prevent unforeseen bottlenecks from leading to inflation instead of real resource reallocation.  </a:t>
            </a:r>
            <a:endParaRPr lang="en-US" dirty="0" smtClean="0"/>
          </a:p>
        </p:txBody>
      </p:sp>
    </p:spTree>
    <p:extLst>
      <p:ext uri="{BB962C8B-B14F-4D97-AF65-F5344CB8AC3E}">
        <p14:creationId xmlns:p14="http://schemas.microsoft.com/office/powerpoint/2010/main" val="35939372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Austerity Needs to be Focused on Rentier Sectors and Rich Households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objective for taxing rentiers would be to reduce the parasitic burden that they place on especially lower income and wealth households and real </a:t>
            </a:r>
            <a:r>
              <a:rPr lang="en-US" dirty="0" smtClean="0"/>
              <a:t>production</a:t>
            </a:r>
          </a:p>
          <a:p>
            <a:r>
              <a:rPr lang="en-US" dirty="0" smtClean="0"/>
              <a:t>Objective should be to eliminate or reduce </a:t>
            </a:r>
            <a:r>
              <a:rPr lang="en-US" dirty="0"/>
              <a:t>the sacrifices in access to goods and services that </a:t>
            </a:r>
            <a:r>
              <a:rPr lang="en-US" dirty="0" smtClean="0"/>
              <a:t>productive sectors and poor households may </a:t>
            </a:r>
            <a:r>
              <a:rPr lang="en-US" dirty="0"/>
              <a:t>have to make in a GNDMP </a:t>
            </a:r>
            <a:r>
              <a:rPr lang="en-US" dirty="0" smtClean="0"/>
              <a:t>transition. </a:t>
            </a:r>
          </a:p>
          <a:p>
            <a:r>
              <a:rPr lang="en-US" dirty="0" smtClean="0"/>
              <a:t>Broad </a:t>
            </a:r>
            <a:r>
              <a:rPr lang="en-US" dirty="0"/>
              <a:t>improvements in distributional equity and production efficiency will for obvious reasons make a GNDMP transition less painful, more feasible, and more equitable. </a:t>
            </a:r>
          </a:p>
          <a:p>
            <a:endParaRPr lang="en-US" dirty="0" smtClean="0"/>
          </a:p>
          <a:p>
            <a:endParaRPr lang="en-US" dirty="0"/>
          </a:p>
        </p:txBody>
      </p:sp>
    </p:spTree>
    <p:extLst>
      <p:ext uri="{BB962C8B-B14F-4D97-AF65-F5344CB8AC3E}">
        <p14:creationId xmlns:p14="http://schemas.microsoft.com/office/powerpoint/2010/main" val="3851957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Kevin Anderson* on 10/9/2019 Democracy Now </a:t>
            </a:r>
            <a:endParaRPr lang="en-US" dirty="0"/>
          </a:p>
        </p:txBody>
      </p:sp>
      <p:sp>
        <p:nvSpPr>
          <p:cNvPr id="3" name="Content Placeholder 2"/>
          <p:cNvSpPr>
            <a:spLocks noGrp="1"/>
          </p:cNvSpPr>
          <p:nvPr>
            <p:ph idx="1"/>
          </p:nvPr>
        </p:nvSpPr>
        <p:spPr>
          <a:xfrm>
            <a:off x="457200" y="1524000"/>
            <a:ext cx="8229600" cy="4953000"/>
          </a:xfrm>
        </p:spPr>
        <p:txBody>
          <a:bodyPr>
            <a:normAutofit fontScale="92500" lnSpcReduction="10000"/>
          </a:bodyPr>
          <a:lstStyle/>
          <a:p>
            <a:r>
              <a:rPr lang="en-US" dirty="0" smtClean="0"/>
              <a:t>About </a:t>
            </a:r>
            <a:r>
              <a:rPr lang="en-US" dirty="0"/>
              <a:t>half of global emissions arise from the activities of just about 10 percent of the world’s </a:t>
            </a:r>
            <a:r>
              <a:rPr lang="en-US" dirty="0" smtClean="0"/>
              <a:t>population</a:t>
            </a:r>
          </a:p>
          <a:p>
            <a:r>
              <a:rPr lang="en-US" dirty="0"/>
              <a:t>A</a:t>
            </a:r>
            <a:r>
              <a:rPr lang="en-US" dirty="0" smtClean="0"/>
              <a:t>bout </a:t>
            </a:r>
            <a:r>
              <a:rPr lang="en-US" dirty="0"/>
              <a:t>70 percent of all global emissions of carbon dioxide come from about 20 percent of the world’s population. </a:t>
            </a:r>
            <a:endParaRPr lang="en-US" dirty="0" smtClean="0"/>
          </a:p>
          <a:p>
            <a:r>
              <a:rPr lang="en-US" dirty="0" smtClean="0"/>
              <a:t>And </a:t>
            </a:r>
            <a:r>
              <a:rPr lang="en-US" dirty="0"/>
              <a:t>very closely, the emissions relate to the wealth or the income of the </a:t>
            </a:r>
            <a:r>
              <a:rPr lang="en-US" dirty="0" smtClean="0"/>
              <a:t>citizens</a:t>
            </a:r>
          </a:p>
          <a:p>
            <a:pPr marL="0" indent="0">
              <a:buNone/>
            </a:pPr>
            <a:r>
              <a:rPr lang="en-US" dirty="0" smtClean="0"/>
              <a:t>* </a:t>
            </a:r>
            <a:r>
              <a:rPr lang="en-US" sz="3000" dirty="0"/>
              <a:t>P</a:t>
            </a:r>
            <a:r>
              <a:rPr lang="en-US" sz="3000" dirty="0" smtClean="0"/>
              <a:t>rofessor at the UK's premier climate modeling institution, the Tyndall Centre, and the University of Manchester. </a:t>
            </a:r>
            <a:endParaRPr lang="en-US" sz="3000" dirty="0"/>
          </a:p>
        </p:txBody>
      </p:sp>
    </p:spTree>
    <p:extLst>
      <p:ext uri="{BB962C8B-B14F-4D97-AF65-F5344CB8AC3E}">
        <p14:creationId xmlns:p14="http://schemas.microsoft.com/office/powerpoint/2010/main" val="36994791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 Monetary Commitments for Financial Bailout Totaled $29T</a:t>
            </a:r>
            <a:endParaRPr lang="en-US" dirty="0"/>
          </a:p>
        </p:txBody>
      </p:sp>
      <p:sp>
        <p:nvSpPr>
          <p:cNvPr id="3" name="Content Placeholder 2"/>
          <p:cNvSpPr>
            <a:spLocks noGrp="1"/>
          </p:cNvSpPr>
          <p:nvPr>
            <p:ph idx="1"/>
          </p:nvPr>
        </p:nvSpPr>
        <p:spPr/>
        <p:txBody>
          <a:bodyPr>
            <a:normAutofit fontScale="92500"/>
          </a:bodyPr>
          <a:lstStyle/>
          <a:p>
            <a:r>
              <a:rPr lang="en-US" dirty="0"/>
              <a:t>The most comprehensive </a:t>
            </a:r>
            <a:r>
              <a:rPr lang="en-US" u="sng" dirty="0">
                <a:hlinkClick r:id="rId2"/>
              </a:rPr>
              <a:t>estimate</a:t>
            </a:r>
            <a:r>
              <a:rPr lang="en-US" dirty="0"/>
              <a:t> of the total amount of monetary “commitments”, including revolving cumulative lending, guarantees, and spending made by the Fed over 2008-2011 to bail-out global finance is $ 29 </a:t>
            </a:r>
            <a:r>
              <a:rPr lang="en-US" dirty="0" smtClean="0"/>
              <a:t>T.</a:t>
            </a:r>
          </a:p>
          <a:p>
            <a:r>
              <a:rPr lang="en-US" dirty="0" smtClean="0"/>
              <a:t>Note that this is cumulative Fed monetary commitments over this time period that does not include money paid back, or guarantees that were no longer necessary. </a:t>
            </a:r>
            <a:endParaRPr lang="en-US" dirty="0"/>
          </a:p>
        </p:txBody>
      </p:sp>
    </p:spTree>
    <p:extLst>
      <p:ext uri="{BB962C8B-B14F-4D97-AF65-F5344CB8AC3E}">
        <p14:creationId xmlns:p14="http://schemas.microsoft.com/office/powerpoint/2010/main" val="3326791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Cumulative GHG Reduction, Costs, and Savings from Tech and Ag Changes for which Estimates Exist </a:t>
            </a:r>
            <a:endParaRPr lang="en-US" dirty="0"/>
          </a:p>
        </p:txBody>
      </p:sp>
      <p:sp>
        <p:nvSpPr>
          <p:cNvPr id="3" name="Content Placeholder 2"/>
          <p:cNvSpPr>
            <a:spLocks noGrp="1"/>
          </p:cNvSpPr>
          <p:nvPr>
            <p:ph idx="1"/>
          </p:nvPr>
        </p:nvSpPr>
        <p:spPr>
          <a:xfrm>
            <a:off x="381000" y="1981200"/>
            <a:ext cx="8229600" cy="4525963"/>
          </a:xfrm>
        </p:spPr>
        <p:txBody>
          <a:bodyPr>
            <a:normAutofit fontScale="77500" lnSpcReduction="20000"/>
          </a:bodyPr>
          <a:lstStyle/>
          <a:p>
            <a:r>
              <a:rPr lang="en-US" dirty="0"/>
              <a:t>Figure 6</a:t>
            </a:r>
            <a:r>
              <a:rPr lang="en-US" dirty="0" smtClean="0"/>
              <a:t> </a:t>
            </a:r>
            <a:r>
              <a:rPr lang="en-US" dirty="0"/>
              <a:t>below includes calculations based on estimates produced by “</a:t>
            </a:r>
            <a:r>
              <a:rPr lang="en-US" u="sng" dirty="0">
                <a:hlinkClick r:id="rId2"/>
              </a:rPr>
              <a:t>Project Drawdown</a:t>
            </a:r>
            <a:r>
              <a:rPr lang="en-US" dirty="0"/>
              <a:t>” for 56 of the 80 methods for planetary GHG emissions drawdown for which global financial cost, and (for 53 of these) financial net savings, estimates have been produced</a:t>
            </a:r>
            <a:r>
              <a:rPr lang="en-US" dirty="0" smtClean="0"/>
              <a:t>.</a:t>
            </a:r>
          </a:p>
          <a:p>
            <a:r>
              <a:rPr lang="en-US" dirty="0" smtClean="0"/>
              <a:t>The </a:t>
            </a:r>
            <a:r>
              <a:rPr lang="en-US" dirty="0"/>
              <a:t>last row of the last three columns of Figure </a:t>
            </a:r>
            <a:r>
              <a:rPr lang="en-US" dirty="0" smtClean="0"/>
              <a:t>6 </a:t>
            </a:r>
            <a:r>
              <a:rPr lang="en-US" dirty="0"/>
              <a:t>show cumulative: CO2 </a:t>
            </a:r>
            <a:r>
              <a:rPr lang="en-US" dirty="0" err="1"/>
              <a:t>eq</a:t>
            </a:r>
            <a:r>
              <a:rPr lang="en-US" dirty="0"/>
              <a:t> reduction 555.46 </a:t>
            </a:r>
            <a:r>
              <a:rPr lang="en-US" dirty="0" smtClean="0"/>
              <a:t>GT (Giga Ton or billions of tons), </a:t>
            </a:r>
            <a:r>
              <a:rPr lang="en-US" dirty="0"/>
              <a:t>Total Cost $28,881.56 (Billions US), and Total Net Savings $68,137.12 (Billions US). </a:t>
            </a:r>
            <a:endParaRPr lang="en-US" dirty="0" smtClean="0"/>
          </a:p>
          <a:p>
            <a:r>
              <a:rPr lang="en-US" dirty="0" smtClean="0"/>
              <a:t>The </a:t>
            </a:r>
            <a:r>
              <a:rPr lang="en-US" dirty="0"/>
              <a:t>methods by which these costs and net savings estimates have been calculated could presumably serve as a basis for a “Green New Deal and Marshall Plan” (GNDMP) spending plan for 2020-2050.</a:t>
            </a:r>
          </a:p>
        </p:txBody>
      </p:sp>
    </p:spTree>
    <p:extLst>
      <p:ext uri="{BB962C8B-B14F-4D97-AF65-F5344CB8AC3E}">
        <p14:creationId xmlns:p14="http://schemas.microsoft.com/office/powerpoint/2010/main" val="3736892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685800"/>
          </a:xfrm>
        </p:spPr>
        <p:txBody>
          <a:bodyPr>
            <a:noAutofit/>
          </a:bodyPr>
          <a:lstStyle/>
          <a:p>
            <a:r>
              <a:rPr lang="en-US" sz="2400" dirty="0" smtClean="0"/>
              <a:t>Figure 6: Cumulative Green House Gas Reduction and Cost and Net Savings Estimates 2020-2050</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686800" cy="615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321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4562"/>
          </a:xfrm>
        </p:spPr>
        <p:txBody>
          <a:bodyPr>
            <a:noAutofit/>
          </a:bodyPr>
          <a:lstStyle/>
          <a:p>
            <a:r>
              <a:rPr lang="en-US" sz="3600" dirty="0" smtClean="0"/>
              <a:t>750 GT CO2 eq. 2020-2050 Reduction Will Keep Planet Below Climate Crisis Threshold</a:t>
            </a:r>
            <a:endParaRPr lang="en-US" sz="3600" dirty="0"/>
          </a:p>
        </p:txBody>
      </p:sp>
      <p:sp>
        <p:nvSpPr>
          <p:cNvPr id="3" name="Content Placeholder 2"/>
          <p:cNvSpPr>
            <a:spLocks noGrp="1"/>
          </p:cNvSpPr>
          <p:nvPr>
            <p:ph idx="1"/>
          </p:nvPr>
        </p:nvSpPr>
        <p:spPr>
          <a:xfrm>
            <a:off x="457200" y="1524000"/>
            <a:ext cx="8229600" cy="5257800"/>
          </a:xfrm>
        </p:spPr>
        <p:txBody>
          <a:bodyPr>
            <a:normAutofit fontScale="85000" lnSpcReduction="20000"/>
          </a:bodyPr>
          <a:lstStyle/>
          <a:p>
            <a:r>
              <a:rPr lang="en-US" dirty="0"/>
              <a:t>Figure 7</a:t>
            </a:r>
            <a:r>
              <a:rPr lang="en-US" dirty="0" smtClean="0"/>
              <a:t> </a:t>
            </a:r>
            <a:r>
              <a:rPr lang="en-US" dirty="0"/>
              <a:t>below from the 2017 United National Environment </a:t>
            </a:r>
            <a:r>
              <a:rPr lang="en-US" dirty="0" err="1"/>
              <a:t>Programme</a:t>
            </a:r>
            <a:r>
              <a:rPr lang="en-US" dirty="0"/>
              <a:t> report suggests that a roughly 750 GT of CO2 </a:t>
            </a:r>
            <a:r>
              <a:rPr lang="en-US" dirty="0" err="1"/>
              <a:t>eq</a:t>
            </a:r>
            <a:r>
              <a:rPr lang="en-US" dirty="0"/>
              <a:t> GHG atmospheric emissions reduction is necessary to get below the critical 2 degree Celsius global warming threshold over </a:t>
            </a:r>
            <a:r>
              <a:rPr lang="en-US" dirty="0" smtClean="0"/>
              <a:t>2020-2050.</a:t>
            </a:r>
          </a:p>
          <a:p>
            <a:r>
              <a:rPr lang="en-US" dirty="0"/>
              <a:t>This estimate is based on using Figure 7</a:t>
            </a:r>
            <a:r>
              <a:rPr lang="en-US" dirty="0" smtClean="0"/>
              <a:t> </a:t>
            </a:r>
            <a:r>
              <a:rPr lang="en-US" dirty="0"/>
              <a:t>to approximate emissions at 55 CO2 eq. GT in 2020 and 20 CO2 eq. GT in 2050 on the red “Below 2 degrees C” curve, 70 CO2 eq. GT in 2050 on the “Business as Usual” yellow curve, and based on these estimates calculating the area of the triangle with base (70-20=50) and height (2050-2020=30) to get a total of 50x30/2= 750 CO2 eq. GT reduction needed to be “Below 2 degrees C” from 2020 to 2050. </a:t>
            </a:r>
          </a:p>
        </p:txBody>
      </p:sp>
    </p:spTree>
    <p:extLst>
      <p:ext uri="{BB962C8B-B14F-4D97-AF65-F5344CB8AC3E}">
        <p14:creationId xmlns:p14="http://schemas.microsoft.com/office/powerpoint/2010/main" val="130761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Figure 7</a:t>
            </a:r>
            <a:r>
              <a:rPr lang="en-US" sz="3600" dirty="0" smtClean="0"/>
              <a:t>: </a:t>
            </a:r>
            <a:r>
              <a:rPr lang="en-US" sz="3600" dirty="0"/>
              <a:t>Green House Gas Emissions and Average Global Temperatures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7924800" cy="53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157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200" dirty="0" smtClean="0"/>
              <a:t>Three Year 2008-2011 Financial Bailout Spending Would Have Paid for Almost Thirty Years 2020-2050 of Global Climate Crisis Mitigation</a:t>
            </a:r>
            <a:endParaRPr lang="en-US" sz="3200" dirty="0"/>
          </a:p>
        </p:txBody>
      </p:sp>
      <p:sp>
        <p:nvSpPr>
          <p:cNvPr id="3" name="Content Placeholder 2"/>
          <p:cNvSpPr>
            <a:spLocks noGrp="1"/>
          </p:cNvSpPr>
          <p:nvPr>
            <p:ph idx="1"/>
          </p:nvPr>
        </p:nvSpPr>
        <p:spPr>
          <a:xfrm>
            <a:off x="304800" y="1981200"/>
            <a:ext cx="8229600" cy="4525963"/>
          </a:xfrm>
        </p:spPr>
        <p:txBody>
          <a:bodyPr>
            <a:normAutofit fontScale="70000" lnSpcReduction="20000"/>
          </a:bodyPr>
          <a:lstStyle/>
          <a:p>
            <a:r>
              <a:rPr lang="en-US" dirty="0" smtClean="0"/>
              <a:t>$29T Fed commitments for 2008-2011 bailout is roughly </a:t>
            </a:r>
            <a:r>
              <a:rPr lang="en-US" dirty="0"/>
              <a:t>the same as the $ 28.9 T estimate above for the total amount of “cash” needed to pay to reduce GHG emissions by 555.46 CO2 eq. </a:t>
            </a:r>
            <a:r>
              <a:rPr lang="en-US" dirty="0" smtClean="0"/>
              <a:t>GT.</a:t>
            </a:r>
          </a:p>
          <a:p>
            <a:r>
              <a:rPr lang="en-US" dirty="0" smtClean="0"/>
              <a:t>This reduction is 74.1</a:t>
            </a:r>
            <a:r>
              <a:rPr lang="en-US" dirty="0"/>
              <a:t>% of the 750 CO2 eq. GT needed keep average global temperatures from rising by more than 2 degrees Celsius over the 2020-2050 period. </a:t>
            </a:r>
            <a:endParaRPr lang="en-US" dirty="0" smtClean="0"/>
          </a:p>
          <a:p>
            <a:r>
              <a:rPr lang="en-US" dirty="0" smtClean="0"/>
              <a:t>Note </a:t>
            </a:r>
            <a:r>
              <a:rPr lang="en-US" dirty="0"/>
              <a:t>that this GNDMP spending estimate also results in a $68.1 T net savings estimate and a much longer 30 year “roll-over” period for the spending than the roughly 3 year 2008-2011 period for the $ 29 T global financial bail-out estimate.</a:t>
            </a:r>
          </a:p>
          <a:p>
            <a:r>
              <a:rPr lang="en-US" dirty="0"/>
              <a:t>There is abundant evidence that the Fed’s largesse was not just used to bail-out nominally U.S. (with global exposure) financial institutions, but also directly and indirectly through “counter-party” bailouts, “foreign” financial institutions (Hudson, </a:t>
            </a:r>
            <a:r>
              <a:rPr lang="en-US" i="1" dirty="0"/>
              <a:t>Killing the Host</a:t>
            </a:r>
            <a:r>
              <a:rPr lang="en-US" dirty="0"/>
              <a:t> (2015, Dresden: ISLET-</a:t>
            </a:r>
            <a:r>
              <a:rPr lang="en-US" dirty="0" err="1"/>
              <a:t>Verlag</a:t>
            </a:r>
            <a:r>
              <a:rPr lang="en-US" dirty="0"/>
              <a:t>).</a:t>
            </a:r>
          </a:p>
          <a:p>
            <a:endParaRPr lang="en-US" dirty="0"/>
          </a:p>
        </p:txBody>
      </p:sp>
    </p:spTree>
    <p:extLst>
      <p:ext uri="{BB962C8B-B14F-4D97-AF65-F5344CB8AC3E}">
        <p14:creationId xmlns:p14="http://schemas.microsoft.com/office/powerpoint/2010/main" val="967236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Alternatives to Introductory Economics Memes</a:t>
            </a:r>
            <a:endParaRPr lang="en-US"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r>
              <a:rPr lang="en-US" dirty="0"/>
              <a:t>Two foundational ideals of </a:t>
            </a:r>
            <a:r>
              <a:rPr lang="en-US" dirty="0" smtClean="0"/>
              <a:t>Neoclassical </a:t>
            </a:r>
            <a:r>
              <a:rPr lang="en-US" dirty="0"/>
              <a:t>(NC) introductory economics are:</a:t>
            </a:r>
          </a:p>
          <a:p>
            <a:pPr lvl="1"/>
            <a:r>
              <a:rPr lang="en-US" dirty="0"/>
              <a:t>“Perfectly Competitive Free Market” (PCFM) </a:t>
            </a:r>
          </a:p>
          <a:p>
            <a:pPr lvl="1"/>
            <a:r>
              <a:rPr lang="en-US" dirty="0"/>
              <a:t>“Free Trade” (FT) </a:t>
            </a:r>
          </a:p>
          <a:p>
            <a:r>
              <a:rPr lang="en-US" dirty="0"/>
              <a:t>Two iconic memes that ostensibly support these are: </a:t>
            </a:r>
          </a:p>
          <a:p>
            <a:pPr lvl="1"/>
            <a:r>
              <a:rPr lang="en-US" dirty="0"/>
              <a:t>“Supply and Demand” (SDM)</a:t>
            </a:r>
          </a:p>
          <a:p>
            <a:pPr lvl="1"/>
            <a:r>
              <a:rPr lang="en-US" dirty="0"/>
              <a:t> “Ricardian Comparative Advantage” (RCA) memes </a:t>
            </a:r>
          </a:p>
          <a:p>
            <a:r>
              <a:rPr lang="en-US" dirty="0"/>
              <a:t>But both of these doctrines are fundamentally in error for both economic and logical reasons, and should be replaced </a:t>
            </a:r>
            <a:r>
              <a:rPr lang="en-US" dirty="0" smtClean="0"/>
              <a:t>by alternative memes:</a:t>
            </a:r>
            <a:endParaRPr lang="en-US" dirty="0"/>
          </a:p>
          <a:p>
            <a:pPr lvl="1"/>
            <a:r>
              <a:rPr lang="en-US" dirty="0"/>
              <a:t>“Demand and Cost” (DCM) </a:t>
            </a:r>
          </a:p>
          <a:p>
            <a:pPr lvl="1"/>
            <a:r>
              <a:rPr lang="en-US" dirty="0"/>
              <a:t>“Unequal Exchange” (UE)</a:t>
            </a:r>
          </a:p>
          <a:p>
            <a:endParaRPr lang="en-US" dirty="0"/>
          </a:p>
        </p:txBody>
      </p:sp>
      <p:sp>
        <p:nvSpPr>
          <p:cNvPr id="4" name="Slide Number Placeholder 3"/>
          <p:cNvSpPr>
            <a:spLocks noGrp="1"/>
          </p:cNvSpPr>
          <p:nvPr>
            <p:ph type="sldNum" sz="quarter" idx="12"/>
          </p:nvPr>
        </p:nvSpPr>
        <p:spPr/>
        <p:txBody>
          <a:bodyPr/>
          <a:lstStyle/>
          <a:p>
            <a:fld id="{7BBC726C-8E7C-4B47-A829-7F60CCA63BDB}" type="slidenum">
              <a:rPr lang="en-US" smtClean="0"/>
              <a:t>5</a:t>
            </a:fld>
            <a:endParaRPr lang="en-US"/>
          </a:p>
        </p:txBody>
      </p:sp>
    </p:spTree>
    <p:extLst>
      <p:ext uri="{BB962C8B-B14F-4D97-AF65-F5344CB8AC3E}">
        <p14:creationId xmlns:p14="http://schemas.microsoft.com/office/powerpoint/2010/main" val="3007202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Spending alone will not produce a Green New Deal and Marshall Plan </a:t>
            </a:r>
            <a:br>
              <a:rPr lang="en-US" sz="3600" dirty="0" smtClean="0"/>
            </a:br>
            <a:endParaRPr lang="en-US" sz="3600" dirty="0"/>
          </a:p>
        </p:txBody>
      </p:sp>
      <p:sp>
        <p:nvSpPr>
          <p:cNvPr id="3" name="Content Placeholder 2"/>
          <p:cNvSpPr>
            <a:spLocks noGrp="1"/>
          </p:cNvSpPr>
          <p:nvPr>
            <p:ph idx="1"/>
          </p:nvPr>
        </p:nvSpPr>
        <p:spPr>
          <a:xfrm>
            <a:off x="381000" y="1143000"/>
            <a:ext cx="8229600" cy="5486400"/>
          </a:xfrm>
        </p:spPr>
        <p:txBody>
          <a:bodyPr>
            <a:normAutofit fontScale="85000" lnSpcReduction="20000"/>
          </a:bodyPr>
          <a:lstStyle/>
          <a:p>
            <a:r>
              <a:rPr lang="en-US" dirty="0" smtClean="0"/>
              <a:t>The </a:t>
            </a:r>
            <a:r>
              <a:rPr lang="en-US" dirty="0"/>
              <a:t>increase (or decrease, if net financial savings resulted in job and income losses) in investment, employment, income, and consumption, particularly in developing countries, from GNDMP spending would need to be offset by taxing the wealthy (to create slack or more jobs) for global equity and so that this spending will result in reallocation and creation of </a:t>
            </a:r>
            <a:r>
              <a:rPr lang="en-US" i="1" dirty="0"/>
              <a:t>real</a:t>
            </a:r>
            <a:r>
              <a:rPr lang="en-US" dirty="0"/>
              <a:t> economic capacity to reduce net GHG emissions and not just bottlenecks and unsustainable inflation. </a:t>
            </a:r>
            <a:endParaRPr lang="en-US" dirty="0" smtClean="0"/>
          </a:p>
          <a:p>
            <a:r>
              <a:rPr lang="en-US" dirty="0" smtClean="0"/>
              <a:t>The </a:t>
            </a:r>
            <a:r>
              <a:rPr lang="en-US" dirty="0"/>
              <a:t>56 Project Drawdown projects summed up in Figure </a:t>
            </a:r>
            <a:r>
              <a:rPr lang="en-US" dirty="0" smtClean="0"/>
              <a:t>1 </a:t>
            </a:r>
            <a:r>
              <a:rPr lang="en-US" dirty="0"/>
              <a:t>not only exclude highly ranked methods for which cost and savings estimates are not available, but also family planning and other population growth reduction </a:t>
            </a:r>
            <a:r>
              <a:rPr lang="en-US" dirty="0" smtClean="0"/>
              <a:t>measures, </a:t>
            </a:r>
            <a:r>
              <a:rPr lang="en-US" dirty="0"/>
              <a:t>and most importantly other </a:t>
            </a:r>
            <a:r>
              <a:rPr lang="en-US" dirty="0" smtClean="0"/>
              <a:t>critical GHG </a:t>
            </a:r>
            <a:r>
              <a:rPr lang="en-US" i="1" dirty="0"/>
              <a:t>demand side</a:t>
            </a:r>
            <a:r>
              <a:rPr lang="en-US" dirty="0"/>
              <a:t> reductions from  income and wealth </a:t>
            </a:r>
            <a:r>
              <a:rPr lang="en-US" i="1" dirty="0"/>
              <a:t>redistribution</a:t>
            </a:r>
            <a:r>
              <a:rPr lang="en-US" dirty="0"/>
              <a:t>. </a:t>
            </a:r>
          </a:p>
          <a:p>
            <a:endParaRPr lang="en-US" dirty="0"/>
          </a:p>
        </p:txBody>
      </p:sp>
    </p:spTree>
    <p:extLst>
      <p:ext uri="{BB962C8B-B14F-4D97-AF65-F5344CB8AC3E}">
        <p14:creationId xmlns:p14="http://schemas.microsoft.com/office/powerpoint/2010/main" val="2648305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Neo-Rentierism or Species Survival?</a:t>
            </a:r>
            <a:endParaRPr lang="en-US" dirty="0"/>
          </a:p>
        </p:txBody>
      </p:sp>
      <p:sp>
        <p:nvSpPr>
          <p:cNvPr id="3" name="Content Placeholder 2"/>
          <p:cNvSpPr>
            <a:spLocks noGrp="1"/>
          </p:cNvSpPr>
          <p:nvPr>
            <p:ph idx="1"/>
          </p:nvPr>
        </p:nvSpPr>
        <p:spPr>
          <a:xfrm>
            <a:off x="381000" y="1295400"/>
            <a:ext cx="8229600" cy="5105400"/>
          </a:xfrm>
        </p:spPr>
        <p:txBody>
          <a:bodyPr>
            <a:normAutofit fontScale="77500" lnSpcReduction="20000"/>
          </a:bodyPr>
          <a:lstStyle/>
          <a:p>
            <a:r>
              <a:rPr lang="en-US" dirty="0" smtClean="0"/>
              <a:t>For </a:t>
            </a:r>
            <a:r>
              <a:rPr lang="en-US" dirty="0"/>
              <a:t>direct equity and efficiency reasons, and in order to most effectively reduce demand driven GHG emissions, U.S</a:t>
            </a:r>
            <a:r>
              <a:rPr lang="en-US" dirty="0" smtClean="0"/>
              <a:t>. </a:t>
            </a:r>
            <a:r>
              <a:rPr lang="en-US" dirty="0"/>
              <a:t>demands for pay-backs should be tilted (like Marshall Plan Policies stipulating land reform and break-up of industrial monopolies) in a progressive direction toward taxing high income, wealth, and generally unproductive monopolistic rentier sectors like the “Finance, Insurance, and Real Estate” (FIRE) sector. </a:t>
            </a:r>
          </a:p>
          <a:p>
            <a:r>
              <a:rPr lang="en-US" dirty="0"/>
              <a:t>In this sense the GNDMP would be a complete reversal of the Neoliberal International Monetary, World Bank, and Federal Reserve policies of the last few decades. </a:t>
            </a:r>
          </a:p>
          <a:p>
            <a:r>
              <a:rPr lang="en-US" dirty="0"/>
              <a:t>The question before us may thus be framed in a nutshell. Are modern civilization and species survival more important than the Neoliberal order, and global finance and </a:t>
            </a:r>
            <a:r>
              <a:rPr lang="en-US" dirty="0" smtClean="0"/>
              <a:t>Neo-rentierism?</a:t>
            </a:r>
            <a:endParaRPr lang="en-US" dirty="0"/>
          </a:p>
        </p:txBody>
      </p:sp>
    </p:spTree>
    <p:extLst>
      <p:ext uri="{BB962C8B-B14F-4D97-AF65-F5344CB8AC3E}">
        <p14:creationId xmlns:p14="http://schemas.microsoft.com/office/powerpoint/2010/main" val="303882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38336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BBC726C-8E7C-4B47-A829-7F60CCA63BDB}" type="slidenum">
              <a:rPr lang="en-US" smtClean="0"/>
              <a:t>6</a:t>
            </a:fld>
            <a:endParaRPr lang="en-US"/>
          </a:p>
        </p:txBody>
      </p:sp>
    </p:spTree>
    <p:extLst>
      <p:ext uri="{BB962C8B-B14F-4D97-AF65-F5344CB8AC3E}">
        <p14:creationId xmlns:p14="http://schemas.microsoft.com/office/powerpoint/2010/main" val="2170826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The Mostly Fake SDM Story (Baiman, 2016, Chap. 5)</a:t>
            </a:r>
            <a:endParaRPr lang="en-US" dirty="0"/>
          </a:p>
        </p:txBody>
      </p:sp>
      <p:sp>
        <p:nvSpPr>
          <p:cNvPr id="3" name="Content Placeholder 2"/>
          <p:cNvSpPr>
            <a:spLocks noGrp="1"/>
          </p:cNvSpPr>
          <p:nvPr>
            <p:ph idx="1"/>
          </p:nvPr>
        </p:nvSpPr>
        <p:spPr>
          <a:xfrm>
            <a:off x="533400" y="1447800"/>
            <a:ext cx="8229600" cy="4525963"/>
          </a:xfrm>
        </p:spPr>
        <p:txBody>
          <a:bodyPr>
            <a:normAutofit fontScale="85000" lnSpcReduction="20000"/>
          </a:bodyPr>
          <a:lstStyle/>
          <a:p>
            <a:r>
              <a:rPr lang="en-US" dirty="0" smtClean="0"/>
              <a:t>In </a:t>
            </a:r>
            <a:r>
              <a:rPr lang="en-US" dirty="0"/>
              <a:t>one relatively simple </a:t>
            </a:r>
            <a:r>
              <a:rPr lang="en-US" dirty="0" smtClean="0"/>
              <a:t>story with </a:t>
            </a:r>
            <a:r>
              <a:rPr lang="en-US" dirty="0"/>
              <a:t>just enough analytical and graphical content to give it an aura of objectivity and science, the fundamental principles of our </a:t>
            </a:r>
            <a:r>
              <a:rPr lang="en-US" dirty="0" smtClean="0"/>
              <a:t>SDM social </a:t>
            </a:r>
            <a:r>
              <a:rPr lang="en-US" i="1" dirty="0"/>
              <a:t>religion </a:t>
            </a:r>
            <a:r>
              <a:rPr lang="en-US" dirty="0"/>
              <a:t>can be hammered home. </a:t>
            </a:r>
            <a:endParaRPr lang="en-US" dirty="0" smtClean="0"/>
          </a:p>
          <a:p>
            <a:r>
              <a:rPr lang="en-US" dirty="0" smtClean="0"/>
              <a:t>The SDM shows that given a stable </a:t>
            </a:r>
            <a:r>
              <a:rPr lang="en-US" dirty="0"/>
              <a:t>DC and SC, or constant supply and demand shift-factors, competitive markets will “clear” at the unique equilibrium price and quantity where DC and SC intersect where “quantity supplied” equals “quantity demanded.”  </a:t>
            </a:r>
            <a:endParaRPr lang="en-US" dirty="0" smtClean="0"/>
          </a:p>
          <a:p>
            <a:r>
              <a:rPr lang="en-US" dirty="0" smtClean="0"/>
              <a:t>This </a:t>
            </a:r>
            <a:r>
              <a:rPr lang="en-US" dirty="0"/>
              <a:t>is a self-adjusting stable equilibrium that will be arrived at through individual consumer and producer reactions to “price signals.”  </a:t>
            </a:r>
          </a:p>
          <a:p>
            <a:endParaRPr lang="en-US" dirty="0"/>
          </a:p>
        </p:txBody>
      </p:sp>
      <p:sp>
        <p:nvSpPr>
          <p:cNvPr id="4" name="Slide Number Placeholder 3"/>
          <p:cNvSpPr>
            <a:spLocks noGrp="1"/>
          </p:cNvSpPr>
          <p:nvPr>
            <p:ph type="sldNum" sz="quarter" idx="12"/>
          </p:nvPr>
        </p:nvSpPr>
        <p:spPr/>
        <p:txBody>
          <a:bodyPr/>
          <a:lstStyle/>
          <a:p>
            <a:fld id="{7BBC726C-8E7C-4B47-A829-7F60CCA63BDB}" type="slidenum">
              <a:rPr lang="en-US" smtClean="0"/>
              <a:t>7</a:t>
            </a:fld>
            <a:endParaRPr lang="en-US"/>
          </a:p>
        </p:txBody>
      </p:sp>
    </p:spTree>
    <p:extLst>
      <p:ext uri="{BB962C8B-B14F-4D97-AF65-F5344CB8AC3E}">
        <p14:creationId xmlns:p14="http://schemas.microsoft.com/office/powerpoint/2010/main" val="116273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02" y="685800"/>
            <a:ext cx="793315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BBC726C-8E7C-4B47-A829-7F60CCA63BDB}" type="slidenum">
              <a:rPr lang="en-US" smtClean="0"/>
              <a:t>8</a:t>
            </a:fld>
            <a:endParaRPr lang="en-US"/>
          </a:p>
        </p:txBody>
      </p:sp>
    </p:spTree>
    <p:extLst>
      <p:ext uri="{BB962C8B-B14F-4D97-AF65-F5344CB8AC3E}">
        <p14:creationId xmlns:p14="http://schemas.microsoft.com/office/powerpoint/2010/main" val="60076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Mostly Real “Demand and Cost Model” (DCM) Story</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a:t>All firms also face average total cost curves which are generally flat or slightly downward sloping in their normal range of production (Lavoie, Chap. 2) (Lee, 1998</a:t>
            </a:r>
            <a:r>
              <a:rPr lang="en-US" dirty="0" smtClean="0"/>
              <a:t>).</a:t>
            </a:r>
          </a:p>
          <a:p>
            <a:r>
              <a:rPr lang="en-US" dirty="0" smtClean="0"/>
              <a:t>In </a:t>
            </a:r>
            <a:r>
              <a:rPr lang="en-US" dirty="0"/>
              <a:t>order for the firm to stay in business these cost curves </a:t>
            </a:r>
            <a:r>
              <a:rPr lang="en-US" dirty="0" smtClean="0"/>
              <a:t>must </a:t>
            </a:r>
            <a:r>
              <a:rPr lang="en-US" dirty="0"/>
              <a:t>be </a:t>
            </a:r>
            <a:r>
              <a:rPr lang="en-US" i="1" dirty="0"/>
              <a:t>below</a:t>
            </a:r>
            <a:r>
              <a:rPr lang="en-US" dirty="0"/>
              <a:t> the demand curve in normal production ranges.  </a:t>
            </a:r>
          </a:p>
          <a:p>
            <a:r>
              <a:rPr lang="en-US" dirty="0" smtClean="0"/>
              <a:t>Firms </a:t>
            </a:r>
            <a:r>
              <a:rPr lang="en-US" dirty="0"/>
              <a:t>will generally apply a “mark-up” over costs that will demand on how much they want to sell and on their long term strategy.  </a:t>
            </a:r>
            <a:endParaRPr lang="en-US" dirty="0" smtClean="0"/>
          </a:p>
          <a:p>
            <a:r>
              <a:rPr lang="en-US" dirty="0" smtClean="0"/>
              <a:t>If </a:t>
            </a:r>
            <a:r>
              <a:rPr lang="en-US" dirty="0"/>
              <a:t>they want to sacrifice short-term profits to increase market share over the long run they will keep prices relatively low. If they want to maximize short-term profit and don’t care about market share they will keep prices high.</a:t>
            </a:r>
          </a:p>
        </p:txBody>
      </p:sp>
      <p:sp>
        <p:nvSpPr>
          <p:cNvPr id="4" name="Slide Number Placeholder 3"/>
          <p:cNvSpPr>
            <a:spLocks noGrp="1"/>
          </p:cNvSpPr>
          <p:nvPr>
            <p:ph type="sldNum" sz="quarter" idx="12"/>
          </p:nvPr>
        </p:nvSpPr>
        <p:spPr/>
        <p:txBody>
          <a:bodyPr/>
          <a:lstStyle/>
          <a:p>
            <a:fld id="{7BBC726C-8E7C-4B47-A829-7F60CCA63BDB}" type="slidenum">
              <a:rPr lang="en-US" smtClean="0"/>
              <a:t>9</a:t>
            </a:fld>
            <a:endParaRPr lang="en-US"/>
          </a:p>
        </p:txBody>
      </p:sp>
    </p:spTree>
    <p:extLst>
      <p:ext uri="{BB962C8B-B14F-4D97-AF65-F5344CB8AC3E}">
        <p14:creationId xmlns:p14="http://schemas.microsoft.com/office/powerpoint/2010/main" val="3696012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6715</TotalTime>
  <Words>3721</Words>
  <Application>Microsoft Office PowerPoint</Application>
  <PresentationFormat>On-screen Show (4:3)</PresentationFormat>
  <Paragraphs>193</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Creating Dollars to Fund the Green New Deal – Taxing Rentiers to Prevent Inflation</vt:lpstr>
      <vt:lpstr>Contents</vt:lpstr>
      <vt:lpstr>Capitalist Economics</vt:lpstr>
      <vt:lpstr>Book Plugs:</vt:lpstr>
      <vt:lpstr>Alternatives to Introductory Economics Memes</vt:lpstr>
      <vt:lpstr>PowerPoint Presentation</vt:lpstr>
      <vt:lpstr>The Mostly Fake SDM Story (Baiman, 2016, Chap. 5)</vt:lpstr>
      <vt:lpstr>PowerPoint Presentation</vt:lpstr>
      <vt:lpstr>The Mostly Real “Demand and Cost Model” (DCM) Story</vt:lpstr>
      <vt:lpstr>PowerPoint Presentation</vt:lpstr>
      <vt:lpstr>International Trade and Unequal Exchange (UE)</vt:lpstr>
      <vt:lpstr>Applying DCM to International Trade (Baiman, 2017, Chap. 8)</vt:lpstr>
      <vt:lpstr>International Trade Principles 1</vt:lpstr>
      <vt:lpstr>International Trade Principles 2</vt:lpstr>
      <vt:lpstr>Socialist Economics</vt:lpstr>
      <vt:lpstr>Capitalism: Competition, Conflict, Crisis, by Anwar Shaikh (Oxford, 2016)</vt:lpstr>
      <vt:lpstr>Figure 1: The Classical Phillips Curve: Wage Share Growth and Unemployment Intensity 1949-2011 (Shaikh Figure 14.14)</vt:lpstr>
      <vt:lpstr>Figure 2: Updated 1949 – 2016 Classical Phillips Curve (Baiman, 2018)</vt:lpstr>
      <vt:lpstr>Figure 3: Percentage Change in Employment to Population Ratio from Immediate Pre-Recession Level for Post-War Recessions  </vt:lpstr>
      <vt:lpstr>Figure 4: Demographically Controlled Percentage Change in Employment to Population Ratio from Immediate Pre-Recession Level for Post-War Recessions </vt:lpstr>
      <vt:lpstr>Income Inequality is Proportional to the Share of Property Income</vt:lpstr>
      <vt:lpstr>Figure 5: Profit Share 1948-2016</vt:lpstr>
      <vt:lpstr>Anti-Rentierist Economics</vt:lpstr>
      <vt:lpstr>The Bubble and Beyond  by Michael Hudson (ISLET-Verlag, 2012)</vt:lpstr>
      <vt:lpstr> In Standard Neoclassical (NC) National Income and Product Accounts (NIPA)</vt:lpstr>
      <vt:lpstr>Hudson’s Neo-Rentierist Income and Spending Flows</vt:lpstr>
      <vt:lpstr>Detailed Hudson Neo-Rentierist Model      (The Bubble and Beyond by Michael Hudson, Figure 5, p. 400) </vt:lpstr>
      <vt:lpstr>“Rent” is Property-Based Income not from Surplus Value of Labor</vt:lpstr>
      <vt:lpstr>Asset Price Inflation Causes Real Economic Deflation</vt:lpstr>
      <vt:lpstr>Income from Property and not Production is Rent</vt:lpstr>
      <vt:lpstr> Hudson Analysis Tracks What is Happening in the Economy</vt:lpstr>
      <vt:lpstr>Fed has Engaged in Massive Monetization that Benefits FIRE</vt:lpstr>
      <vt:lpstr>Fed Purchases of Treasuries 2008-2019 Explosion</vt:lpstr>
      <vt:lpstr>Fed Purchases of Fannie, Freddie, and Ginnie Securities</vt:lpstr>
      <vt:lpstr>M2 Money Supply Growth </vt:lpstr>
      <vt:lpstr>Funding a Green New Deal and Marshall Plan</vt:lpstr>
      <vt:lpstr>Financial Bailout Spending Would Have Almost  Paid for Thirty Years of Global Climate Crisis Mitigation</vt:lpstr>
      <vt:lpstr>Why Should Federal Government Have to Tax or Borrow its own Money? </vt:lpstr>
      <vt:lpstr>Monetization Constraints Have Been Lifted Numerous Times</vt:lpstr>
      <vt:lpstr>Fed Has Created $Trillions for Bailout and QE</vt:lpstr>
      <vt:lpstr>Spending, Slack, and Austerity are Separate Goals</vt:lpstr>
      <vt:lpstr>Austerity Needs to be Focused on Rentier Sectors and Rich Households</vt:lpstr>
      <vt:lpstr>Kevin Anderson* on 10/9/2019 Democracy Now </vt:lpstr>
      <vt:lpstr>Fed Monetary Commitments for Financial Bailout Totaled $29T</vt:lpstr>
      <vt:lpstr>Cumulative GHG Reduction, Costs, and Savings from Tech and Ag Changes for which Estimates Exist </vt:lpstr>
      <vt:lpstr>Figure 6: Cumulative Green House Gas Reduction and Cost and Net Savings Estimates 2020-2050</vt:lpstr>
      <vt:lpstr>750 GT CO2 eq. 2020-2050 Reduction Will Keep Planet Below Climate Crisis Threshold</vt:lpstr>
      <vt:lpstr>Figure 7: Green House Gas Emissions and Average Global Temperatures</vt:lpstr>
      <vt:lpstr>Three Year 2008-2011 Financial Bailout Spending Would Have Paid for Almost Thirty Years 2020-2050 of Global Climate Crisis Mitigation</vt:lpstr>
      <vt:lpstr>Spending alone will not produce a Green New Deal and Marshall Plan  </vt:lpstr>
      <vt:lpstr>Neo-Rentierism or Species Survival?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Benedictine University</dc:creator>
  <cp:lastModifiedBy>Benedictine University</cp:lastModifiedBy>
  <cp:revision>115</cp:revision>
  <dcterms:created xsi:type="dcterms:W3CDTF">2019-03-09T19:27:42Z</dcterms:created>
  <dcterms:modified xsi:type="dcterms:W3CDTF">2019-03-15T01:06:42Z</dcterms:modified>
</cp:coreProperties>
</file>