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256" r:id="rId2"/>
    <p:sldId id="284" r:id="rId3"/>
    <p:sldId id="257" r:id="rId4"/>
    <p:sldId id="282" r:id="rId5"/>
    <p:sldId id="258" r:id="rId6"/>
    <p:sldId id="259" r:id="rId7"/>
    <p:sldId id="260" r:id="rId8"/>
    <p:sldId id="277" r:id="rId9"/>
    <p:sldId id="270" r:id="rId10"/>
    <p:sldId id="276" r:id="rId11"/>
    <p:sldId id="261" r:id="rId12"/>
    <p:sldId id="263" r:id="rId13"/>
    <p:sldId id="265" r:id="rId14"/>
    <p:sldId id="266" r:id="rId15"/>
    <p:sldId id="267" r:id="rId16"/>
    <p:sldId id="268" r:id="rId17"/>
    <p:sldId id="269" r:id="rId18"/>
    <p:sldId id="271" r:id="rId19"/>
    <p:sldId id="278" r:id="rId20"/>
    <p:sldId id="273" r:id="rId21"/>
    <p:sldId id="274" r:id="rId22"/>
    <p:sldId id="275" r:id="rId23"/>
    <p:sldId id="279" r:id="rId24"/>
    <p:sldId id="280" r:id="rId25"/>
    <p:sldId id="281" r:id="rId26"/>
    <p:sldId id="283" r:id="rId27"/>
  </p:sldIdLst>
  <p:sldSz cx="9144000" cy="6858000" type="screen4x3"/>
  <p:notesSz cx="6954838" cy="9240838"/>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1284" y="-1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13075" cy="461963"/>
          </a:xfrm>
          <a:prstGeom prst="rect">
            <a:avLst/>
          </a:prstGeom>
          <a:noFill/>
          <a:ln w="9525">
            <a:noFill/>
            <a:miter lim="800000"/>
            <a:headEnd/>
            <a:tailEnd/>
          </a:ln>
        </p:spPr>
        <p:txBody>
          <a:bodyPr vert="horz" wrap="square" lIns="92546" tIns="46273" rIns="92546" bIns="46273" numCol="1" anchor="t" anchorCtr="0" compatLnSpc="1">
            <a:prstTxWarp prst="textNoShape">
              <a:avLst/>
            </a:prstTxWarp>
          </a:bodyPr>
          <a:lstStyle>
            <a:lvl1pPr defTabSz="925513">
              <a:defRPr sz="1200">
                <a:ea typeface="+mn-ea"/>
              </a:defRPr>
            </a:lvl1pPr>
          </a:lstStyle>
          <a:p>
            <a:pPr>
              <a:defRPr/>
            </a:pPr>
            <a:endParaRPr lang="en-US"/>
          </a:p>
        </p:txBody>
      </p:sp>
      <p:sp>
        <p:nvSpPr>
          <p:cNvPr id="3075" name="Rectangle 3"/>
          <p:cNvSpPr>
            <a:spLocks noGrp="1" noChangeArrowheads="1"/>
          </p:cNvSpPr>
          <p:nvPr>
            <p:ph type="dt" idx="1"/>
          </p:nvPr>
        </p:nvSpPr>
        <p:spPr bwMode="auto">
          <a:xfrm>
            <a:off x="3940175" y="0"/>
            <a:ext cx="3013075" cy="461963"/>
          </a:xfrm>
          <a:prstGeom prst="rect">
            <a:avLst/>
          </a:prstGeom>
          <a:noFill/>
          <a:ln w="9525">
            <a:noFill/>
            <a:miter lim="800000"/>
            <a:headEnd/>
            <a:tailEnd/>
          </a:ln>
        </p:spPr>
        <p:txBody>
          <a:bodyPr vert="horz" wrap="square" lIns="92546" tIns="46273" rIns="92546" bIns="46273" numCol="1" anchor="t" anchorCtr="0" compatLnSpc="1">
            <a:prstTxWarp prst="textNoShape">
              <a:avLst/>
            </a:prstTxWarp>
          </a:bodyPr>
          <a:lstStyle>
            <a:lvl1pPr algn="r" defTabSz="925513">
              <a:defRPr sz="1200">
                <a:ea typeface="+mn-ea"/>
              </a:defRPr>
            </a:lvl1pPr>
          </a:lstStyle>
          <a:p>
            <a:pPr>
              <a:defRPr/>
            </a:pPr>
            <a:endParaRPr lang="en-US"/>
          </a:p>
        </p:txBody>
      </p:sp>
      <p:sp>
        <p:nvSpPr>
          <p:cNvPr id="14340" name="Rectangle 4"/>
          <p:cNvSpPr>
            <a:spLocks noRot="1" noChangeArrowheads="1" noTextEdit="1"/>
          </p:cNvSpPr>
          <p:nvPr>
            <p:ph type="sldImg" idx="2"/>
          </p:nvPr>
        </p:nvSpPr>
        <p:spPr bwMode="auto">
          <a:xfrm>
            <a:off x="1168400" y="693738"/>
            <a:ext cx="4618038"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95325" y="4389438"/>
            <a:ext cx="5564188" cy="4157662"/>
          </a:xfrm>
          <a:prstGeom prst="rect">
            <a:avLst/>
          </a:prstGeom>
          <a:noFill/>
          <a:ln w="9525">
            <a:noFill/>
            <a:miter lim="800000"/>
            <a:headEnd/>
            <a:tailEnd/>
          </a:ln>
        </p:spPr>
        <p:txBody>
          <a:bodyPr vert="horz" wrap="square" lIns="92546" tIns="46273" rIns="92546" bIns="4627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777288"/>
            <a:ext cx="3013075" cy="461962"/>
          </a:xfrm>
          <a:prstGeom prst="rect">
            <a:avLst/>
          </a:prstGeom>
          <a:noFill/>
          <a:ln w="9525">
            <a:noFill/>
            <a:miter lim="800000"/>
            <a:headEnd/>
            <a:tailEnd/>
          </a:ln>
        </p:spPr>
        <p:txBody>
          <a:bodyPr vert="horz" wrap="square" lIns="92546" tIns="46273" rIns="92546" bIns="46273" numCol="1" anchor="b" anchorCtr="0" compatLnSpc="1">
            <a:prstTxWarp prst="textNoShape">
              <a:avLst/>
            </a:prstTxWarp>
          </a:bodyPr>
          <a:lstStyle>
            <a:lvl1pPr defTabSz="925513">
              <a:defRPr sz="1200">
                <a:ea typeface="+mn-ea"/>
              </a:defRPr>
            </a:lvl1pPr>
          </a:lstStyle>
          <a:p>
            <a:pPr>
              <a:defRPr/>
            </a:pPr>
            <a:endParaRPr lang="en-US"/>
          </a:p>
        </p:txBody>
      </p:sp>
      <p:sp>
        <p:nvSpPr>
          <p:cNvPr id="3079" name="Rectangle 7"/>
          <p:cNvSpPr>
            <a:spLocks noGrp="1" noChangeArrowheads="1"/>
          </p:cNvSpPr>
          <p:nvPr>
            <p:ph type="sldNum" sz="quarter" idx="5"/>
          </p:nvPr>
        </p:nvSpPr>
        <p:spPr bwMode="auto">
          <a:xfrm>
            <a:off x="3940175" y="8777288"/>
            <a:ext cx="3013075" cy="461962"/>
          </a:xfrm>
          <a:prstGeom prst="rect">
            <a:avLst/>
          </a:prstGeom>
          <a:noFill/>
          <a:ln w="9525">
            <a:noFill/>
            <a:miter lim="800000"/>
            <a:headEnd/>
            <a:tailEnd/>
          </a:ln>
        </p:spPr>
        <p:txBody>
          <a:bodyPr vert="horz" wrap="square" lIns="92546" tIns="46273" rIns="92546" bIns="46273" numCol="1" anchor="b" anchorCtr="0" compatLnSpc="1">
            <a:prstTxWarp prst="textNoShape">
              <a:avLst/>
            </a:prstTxWarp>
          </a:bodyPr>
          <a:lstStyle>
            <a:lvl1pPr algn="r" defTabSz="925513">
              <a:defRPr sz="1200"/>
            </a:lvl1pPr>
          </a:lstStyle>
          <a:p>
            <a:fld id="{BD6450FD-F19E-4456-A5D6-1697EDFEBF8B}" type="slidenum">
              <a:rPr lang="en-US" altLang="en-US"/>
              <a:pPr/>
              <a:t>‹#›</a:t>
            </a:fld>
            <a:endParaRPr lang="en-US" altLang="en-US"/>
          </a:p>
        </p:txBody>
      </p:sp>
    </p:spTree>
    <p:extLst>
      <p:ext uri="{BB962C8B-B14F-4D97-AF65-F5344CB8AC3E}">
        <p14:creationId xmlns:p14="http://schemas.microsoft.com/office/powerpoint/2010/main" val="8350184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defRPr sz="2400">
                <a:solidFill>
                  <a:schemeClr val="tx1"/>
                </a:solidFill>
                <a:latin typeface="Arial" charset="0"/>
                <a:ea typeface="ＭＳ Ｐゴシック" charset="-128"/>
              </a:defRPr>
            </a:lvl1pPr>
            <a:lvl2pPr marL="37931725" indent="-37474525" defTabSz="925513"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4942B714-3F48-4007-98FE-6772F9DA2D3D}" type="slidenum">
              <a:rPr lang="en-US" altLang="en-US" sz="1200"/>
              <a:pPr eaLnBrk="1" hangingPunct="1"/>
              <a:t>1</a:t>
            </a:fld>
            <a:endParaRPr lang="en-US" altLang="en-US" sz="120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Ro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defRPr sz="2400">
                <a:solidFill>
                  <a:schemeClr val="tx1"/>
                </a:solidFill>
                <a:latin typeface="Arial" charset="0"/>
                <a:ea typeface="ＭＳ Ｐゴシック" charset="-128"/>
              </a:defRPr>
            </a:lvl1pPr>
            <a:lvl2pPr marL="37931725" indent="-37474525" defTabSz="925513"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A22692E5-458B-4DC4-9E54-1594AAF92F7A}" type="slidenum">
              <a:rPr lang="en-US" altLang="en-US" sz="1200"/>
              <a:pPr eaLnBrk="1" hangingPunct="1"/>
              <a:t>11</a:t>
            </a:fld>
            <a:endParaRPr lang="en-US" altLang="en-US" sz="1200"/>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defRPr sz="2400">
                <a:solidFill>
                  <a:schemeClr val="tx1"/>
                </a:solidFill>
                <a:latin typeface="Arial" charset="0"/>
                <a:ea typeface="ＭＳ Ｐゴシック" charset="-128"/>
              </a:defRPr>
            </a:lvl1pPr>
            <a:lvl2pPr marL="37931725" indent="-37474525" defTabSz="925513"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F54EE013-8167-47B7-B775-7EC6F94FA6E5}" type="slidenum">
              <a:rPr lang="en-US" altLang="en-US" sz="1200"/>
              <a:pPr eaLnBrk="1" hangingPunct="1"/>
              <a:t>12</a:t>
            </a:fld>
            <a:endParaRPr lang="en-US" altLang="en-US" sz="1200"/>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defRPr sz="2400">
                <a:solidFill>
                  <a:schemeClr val="tx1"/>
                </a:solidFill>
                <a:latin typeface="Arial" charset="0"/>
                <a:ea typeface="ＭＳ Ｐゴシック" charset="-128"/>
              </a:defRPr>
            </a:lvl1pPr>
            <a:lvl2pPr marL="37931725" indent="-37474525" defTabSz="925513"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5094EE51-C235-4619-A819-925F7AC663A9}" type="slidenum">
              <a:rPr lang="en-US" altLang="en-US" sz="1200"/>
              <a:pPr eaLnBrk="1" hangingPunct="1"/>
              <a:t>13</a:t>
            </a:fld>
            <a:endParaRPr lang="en-US" altLang="en-US" sz="1200"/>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defRPr sz="2400">
                <a:solidFill>
                  <a:schemeClr val="tx1"/>
                </a:solidFill>
                <a:latin typeface="Arial" charset="0"/>
                <a:ea typeface="ＭＳ Ｐゴシック" charset="-128"/>
              </a:defRPr>
            </a:lvl1pPr>
            <a:lvl2pPr marL="37931725" indent="-37474525" defTabSz="925513"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501DB3D0-17D8-4623-99E2-F3B04CFF2335}" type="slidenum">
              <a:rPr lang="en-US" altLang="en-US" sz="1200"/>
              <a:pPr eaLnBrk="1" hangingPunct="1"/>
              <a:t>14</a:t>
            </a:fld>
            <a:endParaRPr lang="en-US" altLang="en-US" sz="1200"/>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defRPr sz="2400">
                <a:solidFill>
                  <a:schemeClr val="tx1"/>
                </a:solidFill>
                <a:latin typeface="Arial" charset="0"/>
                <a:ea typeface="ＭＳ Ｐゴシック" charset="-128"/>
              </a:defRPr>
            </a:lvl1pPr>
            <a:lvl2pPr marL="37931725" indent="-37474525" defTabSz="925513"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D1079423-5832-4EBB-A213-6D5DF8634D8C}" type="slidenum">
              <a:rPr lang="en-US" altLang="en-US" sz="1200"/>
              <a:pPr eaLnBrk="1" hangingPunct="1"/>
              <a:t>15</a:t>
            </a:fld>
            <a:endParaRPr lang="en-US" altLang="en-US" sz="1200"/>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defRPr sz="2400">
                <a:solidFill>
                  <a:schemeClr val="tx1"/>
                </a:solidFill>
                <a:latin typeface="Arial" charset="0"/>
                <a:ea typeface="ＭＳ Ｐゴシック" charset="-128"/>
              </a:defRPr>
            </a:lvl1pPr>
            <a:lvl2pPr marL="37931725" indent="-37474525" defTabSz="925513"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6052B051-D7BB-4B08-8816-6EB69B79EF6F}" type="slidenum">
              <a:rPr lang="en-US" altLang="en-US" sz="1200"/>
              <a:pPr eaLnBrk="1" hangingPunct="1"/>
              <a:t>16</a:t>
            </a:fld>
            <a:endParaRPr lang="en-US" altLang="en-US" sz="1200"/>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defRPr sz="2400">
                <a:solidFill>
                  <a:schemeClr val="tx1"/>
                </a:solidFill>
                <a:latin typeface="Arial" charset="0"/>
                <a:ea typeface="ＭＳ Ｐゴシック" charset="-128"/>
              </a:defRPr>
            </a:lvl1pPr>
            <a:lvl2pPr marL="37931725" indent="-37474525" defTabSz="925513"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DE7279B6-5B4C-46E3-8F2E-20909E448856}" type="slidenum">
              <a:rPr lang="en-US" altLang="en-US" sz="1200"/>
              <a:pPr eaLnBrk="1" hangingPunct="1"/>
              <a:t>17</a:t>
            </a:fld>
            <a:endParaRPr lang="en-US" altLang="en-US" sz="1200"/>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defRPr sz="2400">
                <a:solidFill>
                  <a:schemeClr val="tx1"/>
                </a:solidFill>
                <a:latin typeface="Arial" charset="0"/>
                <a:ea typeface="ＭＳ Ｐゴシック" charset="-128"/>
              </a:defRPr>
            </a:lvl1pPr>
            <a:lvl2pPr marL="37931725" indent="-37474525" defTabSz="925513"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96B7C526-AB29-4F36-A428-058C0A8BF176}" type="slidenum">
              <a:rPr lang="en-US" altLang="en-US" sz="1200"/>
              <a:pPr eaLnBrk="1" hangingPunct="1"/>
              <a:t>18</a:t>
            </a:fld>
            <a:endParaRPr lang="en-US" altLang="en-US" sz="1200"/>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Ro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defRPr sz="2400">
                <a:solidFill>
                  <a:schemeClr val="tx1"/>
                </a:solidFill>
                <a:latin typeface="Arial" charset="0"/>
                <a:ea typeface="ＭＳ Ｐゴシック" charset="-128"/>
              </a:defRPr>
            </a:lvl1pPr>
            <a:lvl2pPr marL="37931725" indent="-37474525" defTabSz="925513"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E7AD0F16-EE97-4EA5-8D00-FC6634265E9F}" type="slidenum">
              <a:rPr lang="en-US" altLang="en-US" sz="1200"/>
              <a:pPr eaLnBrk="1" hangingPunct="1"/>
              <a:t>20</a:t>
            </a:fld>
            <a:endParaRPr lang="en-US" altLang="en-US" sz="1200"/>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defRPr sz="2400">
                <a:solidFill>
                  <a:schemeClr val="tx1"/>
                </a:solidFill>
                <a:latin typeface="Arial" charset="0"/>
                <a:ea typeface="ＭＳ Ｐゴシック" charset="-128"/>
              </a:defRPr>
            </a:lvl1pPr>
            <a:lvl2pPr marL="37931725" indent="-37474525" defTabSz="925513"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A41CC25B-8C1E-4A09-A32D-02F60B2EB3FD}" type="slidenum">
              <a:rPr lang="en-US" altLang="en-US" sz="1200"/>
              <a:pPr eaLnBrk="1" hangingPunct="1"/>
              <a:t>21</a:t>
            </a:fld>
            <a:endParaRPr lang="en-US" altLang="en-US" sz="1200"/>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defRPr sz="2400">
                <a:solidFill>
                  <a:schemeClr val="tx1"/>
                </a:solidFill>
                <a:latin typeface="Arial" charset="0"/>
                <a:ea typeface="ＭＳ Ｐゴシック" charset="-128"/>
              </a:defRPr>
            </a:lvl1pPr>
            <a:lvl2pPr marL="37931725" indent="-37474525" defTabSz="925513"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75A67A39-2D55-44EF-8F34-726F55B29F54}" type="slidenum">
              <a:rPr lang="en-US" altLang="en-US" sz="1200"/>
              <a:pPr eaLnBrk="1" hangingPunct="1"/>
              <a:t>22</a:t>
            </a:fld>
            <a:endParaRPr lang="en-US" altLang="en-US" sz="1200"/>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Rot="1" noChangeArrowheads="1" noTextEdit="1"/>
          </p:cNvSpPr>
          <p:nvPr>
            <p:ph type="sldImg"/>
          </p:nvPr>
        </p:nvSpPr>
        <p:spPr>
          <a:ln/>
        </p:spPr>
      </p:sp>
      <p:sp>
        <p:nvSpPr>
          <p:cNvPr id="61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Ro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Rot="1" noChangeArrowheads="1" noTextEdit="1"/>
          </p:cNvSpPr>
          <p:nvPr>
            <p:ph type="sldImg"/>
          </p:nvPr>
        </p:nvSpPr>
        <p:spPr>
          <a:ln/>
        </p:spPr>
      </p:sp>
      <p:sp>
        <p:nvSpPr>
          <p:cNvPr id="65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Rot="1" noChangeArrowheads="1" noTextEdit="1"/>
          </p:cNvSpPr>
          <p:nvPr>
            <p:ph type="sldImg"/>
          </p:nvPr>
        </p:nvSpPr>
        <p:spPr>
          <a:ln/>
        </p:spPr>
      </p:sp>
      <p:sp>
        <p:nvSpPr>
          <p:cNvPr id="67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defRPr sz="2400">
                <a:solidFill>
                  <a:schemeClr val="tx1"/>
                </a:solidFill>
                <a:latin typeface="Arial" charset="0"/>
                <a:ea typeface="ＭＳ Ｐゴシック" charset="-128"/>
              </a:defRPr>
            </a:lvl1pPr>
            <a:lvl2pPr marL="37931725" indent="-37474525" defTabSz="925513"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60426453-EE2B-42EF-8F42-627DCEC40AB2}" type="slidenum">
              <a:rPr lang="en-US" altLang="en-US" sz="1200"/>
              <a:pPr eaLnBrk="1" hangingPunct="1"/>
              <a:t>3</a:t>
            </a:fld>
            <a:endParaRPr lang="en-US" altLang="en-US" sz="120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defRPr sz="2400">
                <a:solidFill>
                  <a:schemeClr val="tx1"/>
                </a:solidFill>
                <a:latin typeface="Arial" charset="0"/>
                <a:ea typeface="ＭＳ Ｐゴシック" charset="-128"/>
              </a:defRPr>
            </a:lvl1pPr>
            <a:lvl2pPr marL="37931725" indent="-37474525" defTabSz="925513"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3A28F8B3-0F49-4DFD-B4D8-50D7A166CBCA}" type="slidenum">
              <a:rPr lang="en-US" altLang="en-US" sz="1200"/>
              <a:pPr eaLnBrk="1" hangingPunct="1"/>
              <a:t>5</a:t>
            </a:fld>
            <a:endParaRPr lang="en-US" altLang="en-US" sz="120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defRPr sz="2400">
                <a:solidFill>
                  <a:schemeClr val="tx1"/>
                </a:solidFill>
                <a:latin typeface="Arial" charset="0"/>
                <a:ea typeface="ＭＳ Ｐゴシック" charset="-128"/>
              </a:defRPr>
            </a:lvl1pPr>
            <a:lvl2pPr marL="37931725" indent="-37474525" defTabSz="925513"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8F4FFF30-DACB-4DE9-B83B-B63C5D99C81B}" type="slidenum">
              <a:rPr lang="en-US" altLang="en-US" sz="1200"/>
              <a:pPr eaLnBrk="1" hangingPunct="1"/>
              <a:t>6</a:t>
            </a:fld>
            <a:endParaRPr lang="en-US" altLang="en-US" sz="120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defRPr sz="2400">
                <a:solidFill>
                  <a:schemeClr val="tx1"/>
                </a:solidFill>
                <a:latin typeface="Arial" charset="0"/>
                <a:ea typeface="ＭＳ Ｐゴシック" charset="-128"/>
              </a:defRPr>
            </a:lvl1pPr>
            <a:lvl2pPr marL="37931725" indent="-37474525" defTabSz="925513"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0893C8AF-95CB-40BF-9568-7F47A5497CC3}" type="slidenum">
              <a:rPr lang="en-US" altLang="en-US" sz="1200"/>
              <a:pPr eaLnBrk="1" hangingPunct="1"/>
              <a:t>7</a:t>
            </a:fld>
            <a:endParaRPr lang="en-US" altLang="en-US" sz="120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Ro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defRPr sz="2400">
                <a:solidFill>
                  <a:schemeClr val="tx1"/>
                </a:solidFill>
                <a:latin typeface="Arial" charset="0"/>
                <a:ea typeface="ＭＳ Ｐゴシック" charset="-128"/>
              </a:defRPr>
            </a:lvl1pPr>
            <a:lvl2pPr marL="37931725" indent="-37474525" defTabSz="925513"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E5786414-D9FC-4480-9DEC-07AA12B04542}" type="slidenum">
              <a:rPr lang="en-US" altLang="en-US" sz="1200"/>
              <a:pPr eaLnBrk="1" hangingPunct="1"/>
              <a:t>9</a:t>
            </a:fld>
            <a:endParaRPr lang="en-US" altLang="en-US" sz="1200"/>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76F89CCC-844F-4500-8D82-D0E9DFC1547F}" type="datetime1">
              <a:rPr lang="en-US" altLang="en-US"/>
              <a:pPr/>
              <a:t>9/19/2018</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13C0DCE-D509-4608-8023-96D2AA954EE1}" type="slidenum">
              <a:rPr lang="en-US" altLang="en-US"/>
              <a:pPr/>
              <a:t>‹#›</a:t>
            </a:fld>
            <a:endParaRPr lang="en-US" altLang="en-US"/>
          </a:p>
        </p:txBody>
      </p:sp>
    </p:spTree>
    <p:extLst>
      <p:ext uri="{BB962C8B-B14F-4D97-AF65-F5344CB8AC3E}">
        <p14:creationId xmlns:p14="http://schemas.microsoft.com/office/powerpoint/2010/main" val="529773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38E22EEC-EF93-4B7D-86E0-9CC08A25A747}" type="datetime1">
              <a:rPr lang="en-US" altLang="en-US"/>
              <a:pPr/>
              <a:t>9/19/2018</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E80CC1B-EED4-46B4-9EFC-9EEF396363C3}" type="slidenum">
              <a:rPr lang="en-US" altLang="en-US"/>
              <a:pPr/>
              <a:t>‹#›</a:t>
            </a:fld>
            <a:endParaRPr lang="en-US" altLang="en-US"/>
          </a:p>
        </p:txBody>
      </p:sp>
    </p:spTree>
    <p:extLst>
      <p:ext uri="{BB962C8B-B14F-4D97-AF65-F5344CB8AC3E}">
        <p14:creationId xmlns:p14="http://schemas.microsoft.com/office/powerpoint/2010/main" val="51542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A9C425AD-6BBB-4E5F-9C19-BC1119718124}" type="datetime1">
              <a:rPr lang="en-US" altLang="en-US"/>
              <a:pPr/>
              <a:t>9/19/2018</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6B74B67-2AF5-46B7-B2E7-1E23B881B700}" type="slidenum">
              <a:rPr lang="en-US" altLang="en-US"/>
              <a:pPr/>
              <a:t>‹#›</a:t>
            </a:fld>
            <a:endParaRPr lang="en-US" altLang="en-US"/>
          </a:p>
        </p:txBody>
      </p:sp>
    </p:spTree>
    <p:extLst>
      <p:ext uri="{BB962C8B-B14F-4D97-AF65-F5344CB8AC3E}">
        <p14:creationId xmlns:p14="http://schemas.microsoft.com/office/powerpoint/2010/main" val="3177605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9D338467-208D-49BD-8CB6-B259BFEC22C7}" type="datetime1">
              <a:rPr lang="en-US" altLang="en-US"/>
              <a:pPr/>
              <a:t>9/19/2018</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C95B9EF-87F8-43E5-BFBD-7360A88E6ECD}" type="slidenum">
              <a:rPr lang="en-US" altLang="en-US"/>
              <a:pPr/>
              <a:t>‹#›</a:t>
            </a:fld>
            <a:endParaRPr lang="en-US" altLang="en-US"/>
          </a:p>
        </p:txBody>
      </p:sp>
    </p:spTree>
    <p:extLst>
      <p:ext uri="{BB962C8B-B14F-4D97-AF65-F5344CB8AC3E}">
        <p14:creationId xmlns:p14="http://schemas.microsoft.com/office/powerpoint/2010/main" val="1962043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C5C551CA-013D-4F6C-9948-2CAE1E1906FC}" type="datetime1">
              <a:rPr lang="en-US" altLang="en-US"/>
              <a:pPr/>
              <a:t>9/19/2018</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F780C3A-EFC6-4FCB-A3CA-27ED049196DC}" type="slidenum">
              <a:rPr lang="en-US" altLang="en-US"/>
              <a:pPr/>
              <a:t>‹#›</a:t>
            </a:fld>
            <a:endParaRPr lang="en-US" altLang="en-US"/>
          </a:p>
        </p:txBody>
      </p:sp>
    </p:spTree>
    <p:extLst>
      <p:ext uri="{BB962C8B-B14F-4D97-AF65-F5344CB8AC3E}">
        <p14:creationId xmlns:p14="http://schemas.microsoft.com/office/powerpoint/2010/main" val="1747673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50836D89-2ACB-4C67-9636-D7B7CDA46F14}" type="datetime1">
              <a:rPr lang="en-US" altLang="en-US"/>
              <a:pPr/>
              <a:t>9/19/2018</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29A3C96-C8A3-4753-A153-7360D7B38D6E}" type="slidenum">
              <a:rPr lang="en-US" altLang="en-US"/>
              <a:pPr/>
              <a:t>‹#›</a:t>
            </a:fld>
            <a:endParaRPr lang="en-US" altLang="en-US"/>
          </a:p>
        </p:txBody>
      </p:sp>
    </p:spTree>
    <p:extLst>
      <p:ext uri="{BB962C8B-B14F-4D97-AF65-F5344CB8AC3E}">
        <p14:creationId xmlns:p14="http://schemas.microsoft.com/office/powerpoint/2010/main" val="3193431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774A7092-96B1-4A73-9417-7B01FD4F9FF6}" type="datetime1">
              <a:rPr lang="en-US" altLang="en-US"/>
              <a:pPr/>
              <a:t>9/19/2018</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2524232-B23C-47FE-BE88-2EA5FD7E0E91}" type="slidenum">
              <a:rPr lang="en-US" altLang="en-US"/>
              <a:pPr/>
              <a:t>‹#›</a:t>
            </a:fld>
            <a:endParaRPr lang="en-US" altLang="en-US"/>
          </a:p>
        </p:txBody>
      </p:sp>
    </p:spTree>
    <p:extLst>
      <p:ext uri="{BB962C8B-B14F-4D97-AF65-F5344CB8AC3E}">
        <p14:creationId xmlns:p14="http://schemas.microsoft.com/office/powerpoint/2010/main" val="540220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6B222A78-B6C4-4466-947A-F3D925CB2936}" type="datetime1">
              <a:rPr lang="en-US" altLang="en-US"/>
              <a:pPr/>
              <a:t>9/19/2018</a:t>
            </a:fld>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18E6B6B1-159C-45F6-B454-A502F6A7C480}" type="slidenum">
              <a:rPr lang="en-US" altLang="en-US"/>
              <a:pPr/>
              <a:t>‹#›</a:t>
            </a:fld>
            <a:endParaRPr lang="en-US" altLang="en-US"/>
          </a:p>
        </p:txBody>
      </p:sp>
    </p:spTree>
    <p:extLst>
      <p:ext uri="{BB962C8B-B14F-4D97-AF65-F5344CB8AC3E}">
        <p14:creationId xmlns:p14="http://schemas.microsoft.com/office/powerpoint/2010/main" val="877165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20FA91E3-337B-4595-99B3-B342BF23A112}" type="datetime1">
              <a:rPr lang="en-US" altLang="en-US"/>
              <a:pPr/>
              <a:t>9/19/2018</a:t>
            </a:fld>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3AFE794D-DDF3-4EC6-B8C3-4DFD8C404E70}" type="slidenum">
              <a:rPr lang="en-US" altLang="en-US"/>
              <a:pPr/>
              <a:t>‹#›</a:t>
            </a:fld>
            <a:endParaRPr lang="en-US" altLang="en-US"/>
          </a:p>
        </p:txBody>
      </p:sp>
    </p:spTree>
    <p:extLst>
      <p:ext uri="{BB962C8B-B14F-4D97-AF65-F5344CB8AC3E}">
        <p14:creationId xmlns:p14="http://schemas.microsoft.com/office/powerpoint/2010/main" val="3068739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19ED2180-2632-4496-AA79-2B2A3A4C15E3}" type="datetime1">
              <a:rPr lang="en-US" altLang="en-US"/>
              <a:pPr/>
              <a:t>9/19/2018</a:t>
            </a:fld>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D6BA18B1-9297-46A0-A608-F33A2CBE4D62}" type="slidenum">
              <a:rPr lang="en-US" altLang="en-US"/>
              <a:pPr/>
              <a:t>‹#›</a:t>
            </a:fld>
            <a:endParaRPr lang="en-US" altLang="en-US"/>
          </a:p>
        </p:txBody>
      </p:sp>
    </p:spTree>
    <p:extLst>
      <p:ext uri="{BB962C8B-B14F-4D97-AF65-F5344CB8AC3E}">
        <p14:creationId xmlns:p14="http://schemas.microsoft.com/office/powerpoint/2010/main" val="4000547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BD73BFFC-E5E5-4580-9137-EEC6BF6AC3A5}" type="datetime1">
              <a:rPr lang="en-US" altLang="en-US"/>
              <a:pPr/>
              <a:t>9/19/2018</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7B2FE41-E0DD-4816-859B-40BE1D8B02DF}" type="slidenum">
              <a:rPr lang="en-US" altLang="en-US"/>
              <a:pPr/>
              <a:t>‹#›</a:t>
            </a:fld>
            <a:endParaRPr lang="en-US" altLang="en-US"/>
          </a:p>
        </p:txBody>
      </p:sp>
    </p:spTree>
    <p:extLst>
      <p:ext uri="{BB962C8B-B14F-4D97-AF65-F5344CB8AC3E}">
        <p14:creationId xmlns:p14="http://schemas.microsoft.com/office/powerpoint/2010/main" val="3161001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42C95D04-33E9-4A7D-AD5C-6F8CB7B9A6A0}" type="datetime1">
              <a:rPr lang="en-US" altLang="en-US"/>
              <a:pPr/>
              <a:t>9/19/2018</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92A54D0-056F-4D65-905D-72330BBDCDE6}" type="slidenum">
              <a:rPr lang="en-US" altLang="en-US"/>
              <a:pPr/>
              <a:t>‹#›</a:t>
            </a:fld>
            <a:endParaRPr lang="en-US" altLang="en-US"/>
          </a:p>
        </p:txBody>
      </p:sp>
    </p:spTree>
    <p:extLst>
      <p:ext uri="{BB962C8B-B14F-4D97-AF65-F5344CB8AC3E}">
        <p14:creationId xmlns:p14="http://schemas.microsoft.com/office/powerpoint/2010/main" val="4254063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7449FD1-9042-49CA-87BA-6A02280D5B66}" type="datetime1">
              <a:rPr lang="en-US" altLang="en-US"/>
              <a:pPr/>
              <a:t>9/19/2018</a:t>
            </a:fld>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25133A1-DACD-4908-A875-3A545385C68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ＭＳ Ｐゴシック" charset="-128"/>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pegonline.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hyperlink" Target="http://www.cpegonline.org/workingpapers/CPEGWP2010-1.pdf" TargetMode="External"/><Relationship Id="rId7"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2.xml"/><Relationship Id="rId6" Type="http://schemas.openxmlformats.org/officeDocument/2006/relationships/hyperlink" Target="http://www.cpegonline.org/multimedia/DeficitLinkages.ppt" TargetMode="External"/><Relationship Id="rId5" Type="http://schemas.openxmlformats.org/officeDocument/2006/relationships/hyperlink" Target="http://www.cpegonline.org/workingpapers/CPEGWP2010-2.pdf" TargetMode="External"/><Relationship Id="rId4" Type="http://schemas.openxmlformats.org/officeDocument/2006/relationships/hyperlink" Target="http://www.cpegonline.org/jobsprogram.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1295400"/>
            <a:ext cx="7772400" cy="1470025"/>
          </a:xfrm>
        </p:spPr>
        <p:txBody>
          <a:bodyPr/>
          <a:lstStyle/>
          <a:p>
            <a:pPr eaLnBrk="1" hangingPunct="1"/>
            <a:r>
              <a:rPr lang="en-US" altLang="en-US" sz="4000" b="1" smtClean="0">
                <a:latin typeface="Gill Sans" charset="0"/>
              </a:rPr>
              <a:t>What Private Sector Expansion? : </a:t>
            </a:r>
            <a:br>
              <a:rPr lang="en-US" altLang="en-US" sz="4000" b="1" smtClean="0">
                <a:latin typeface="Gill Sans" charset="0"/>
              </a:rPr>
            </a:br>
            <a:r>
              <a:rPr lang="en-US" altLang="en-US" sz="4000" b="1" smtClean="0">
                <a:latin typeface="Gill Sans" charset="0"/>
              </a:rPr>
              <a:t>We Need a Massive Federal Jobs Program Now!</a:t>
            </a:r>
          </a:p>
        </p:txBody>
      </p:sp>
      <p:sp>
        <p:nvSpPr>
          <p:cNvPr id="15363" name="Rectangle 3"/>
          <p:cNvSpPr>
            <a:spLocks noGrp="1" noChangeArrowheads="1"/>
          </p:cNvSpPr>
          <p:nvPr>
            <p:ph type="subTitle" idx="1"/>
          </p:nvPr>
        </p:nvSpPr>
        <p:spPr>
          <a:xfrm>
            <a:off x="1524000" y="4876800"/>
            <a:ext cx="6400800" cy="1600200"/>
          </a:xfrm>
        </p:spPr>
        <p:txBody>
          <a:bodyPr/>
          <a:lstStyle/>
          <a:p>
            <a:pPr eaLnBrk="1" hangingPunct="1">
              <a:lnSpc>
                <a:spcPct val="80000"/>
              </a:lnSpc>
            </a:pPr>
            <a:r>
              <a:rPr lang="en-US" altLang="en-US" sz="2000" smtClean="0">
                <a:latin typeface="Gill Sans" charset="0"/>
              </a:rPr>
              <a:t>Ron Baiman</a:t>
            </a:r>
          </a:p>
          <a:p>
            <a:pPr eaLnBrk="1" hangingPunct="1">
              <a:lnSpc>
                <a:spcPct val="80000"/>
              </a:lnSpc>
            </a:pPr>
            <a:r>
              <a:rPr lang="en-US" altLang="en-US" sz="2000" smtClean="0">
                <a:latin typeface="Gill Sans" charset="0"/>
              </a:rPr>
              <a:t>Chicago Political Economy Group</a:t>
            </a:r>
          </a:p>
          <a:p>
            <a:pPr eaLnBrk="1" hangingPunct="1">
              <a:lnSpc>
                <a:spcPct val="80000"/>
              </a:lnSpc>
            </a:pPr>
            <a:r>
              <a:rPr lang="en-US" altLang="en-US" sz="2000" smtClean="0">
                <a:latin typeface="Gill Sans" charset="0"/>
                <a:hlinkClick r:id="rId3"/>
              </a:rPr>
              <a:t>www.cpegonline.org</a:t>
            </a:r>
            <a:endParaRPr lang="en-US" altLang="en-US" sz="2000" smtClean="0">
              <a:latin typeface="Gill Sans" charset="0"/>
            </a:endParaRPr>
          </a:p>
          <a:p>
            <a:pPr eaLnBrk="1" hangingPunct="1">
              <a:lnSpc>
                <a:spcPct val="80000"/>
              </a:lnSpc>
            </a:pPr>
            <a:endParaRPr lang="en-US" altLang="en-US" sz="2000" smtClean="0">
              <a:latin typeface="Gill Sans" charset="0"/>
            </a:endParaRPr>
          </a:p>
          <a:p>
            <a:pPr eaLnBrk="1" hangingPunct="1">
              <a:lnSpc>
                <a:spcPct val="80000"/>
              </a:lnSpc>
            </a:pPr>
            <a:r>
              <a:rPr lang="en-US" altLang="en-US" sz="2000" smtClean="0">
                <a:latin typeface="Gill Sans" charset="0"/>
              </a:rPr>
              <a:t>June 30, 2010</a:t>
            </a:r>
          </a:p>
        </p:txBody>
      </p:sp>
      <p:pic>
        <p:nvPicPr>
          <p:cNvPr id="15364" name="Picture 3" descr="cpeg2.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3810000"/>
            <a:ext cx="34163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7743A333-19BA-4DB3-8FFC-A04A5DF38015}" type="slidenum">
              <a:rPr lang="en-US" altLang="en-US" sz="1400"/>
              <a:pPr eaLnBrk="1" hangingPunct="1"/>
              <a:t>10</a:t>
            </a:fld>
            <a:endParaRPr lang="en-US" altLang="en-US" sz="1400"/>
          </a:p>
        </p:txBody>
      </p:sp>
      <p:sp>
        <p:nvSpPr>
          <p:cNvPr id="33795" name="Title 1"/>
          <p:cNvSpPr>
            <a:spLocks noGrp="1"/>
          </p:cNvSpPr>
          <p:nvPr>
            <p:ph type="title"/>
          </p:nvPr>
        </p:nvSpPr>
        <p:spPr/>
        <p:txBody>
          <a:bodyPr/>
          <a:lstStyle/>
          <a:p>
            <a:pPr eaLnBrk="1" hangingPunct="1"/>
            <a:r>
              <a:rPr lang="en-US" altLang="en-US" sz="4000" smtClean="0">
                <a:latin typeface="Gill Sans" charset="0"/>
              </a:rPr>
              <a:t>What will Propel a Private Sector Driven Economic Expansion?</a:t>
            </a:r>
          </a:p>
        </p:txBody>
      </p:sp>
      <p:sp>
        <p:nvSpPr>
          <p:cNvPr id="33796" name="Content Placeholder 2"/>
          <p:cNvSpPr>
            <a:spLocks noGrp="1"/>
          </p:cNvSpPr>
          <p:nvPr>
            <p:ph idx="1"/>
          </p:nvPr>
        </p:nvSpPr>
        <p:spPr>
          <a:xfrm>
            <a:off x="457200" y="1447800"/>
            <a:ext cx="8229600" cy="4525963"/>
          </a:xfrm>
        </p:spPr>
        <p:txBody>
          <a:bodyPr/>
          <a:lstStyle/>
          <a:p>
            <a:pPr eaLnBrk="1" hangingPunct="1"/>
            <a:r>
              <a:rPr lang="en-US" altLang="en-US" sz="2000" smtClean="0">
                <a:latin typeface="Gill Sans" charset="0"/>
              </a:rPr>
              <a:t>There are four major sources of economic demand: consumption, investment, government spending, and exports minus imports.</a:t>
            </a:r>
          </a:p>
          <a:p>
            <a:pPr eaLnBrk="1" hangingPunct="1"/>
            <a:r>
              <a:rPr lang="en-US" altLang="en-US" sz="2000" smtClean="0">
                <a:latin typeface="Gill Sans" charset="0"/>
              </a:rPr>
              <a:t>As households (that are not experiencing unemployment) are currently saving more of their income, increased household  consumption is not likely to drive an economic expansion.</a:t>
            </a:r>
          </a:p>
          <a:p>
            <a:pPr eaLnBrk="1" hangingPunct="1"/>
            <a:r>
              <a:rPr lang="en-US" altLang="en-US" sz="2000" smtClean="0">
                <a:latin typeface="Gill Sans" charset="0"/>
              </a:rPr>
              <a:t>But with consumption demand sluggish at best and a persistent and massive trade deficit, its hard to see what would propel increased real (employment generating) private sector </a:t>
            </a:r>
            <a:r>
              <a:rPr lang="en-US" altLang="en-US" sz="2000" b="1" smtClean="0">
                <a:latin typeface="Gill Sans" charset="0"/>
              </a:rPr>
              <a:t>investment</a:t>
            </a:r>
            <a:r>
              <a:rPr lang="en-US" altLang="en-US" sz="2000" smtClean="0">
                <a:latin typeface="Gill Sans" charset="0"/>
              </a:rPr>
              <a:t> in the U.S.</a:t>
            </a:r>
          </a:p>
          <a:p>
            <a:pPr eaLnBrk="1" hangingPunct="1"/>
            <a:r>
              <a:rPr lang="en-US" altLang="en-US" sz="2000" smtClean="0">
                <a:latin typeface="Gill Sans" charset="0"/>
              </a:rPr>
              <a:t>At this point, it appears that only a very large scale, permanent, living wage, federal funded jobs program (requiring large increases in </a:t>
            </a:r>
            <a:r>
              <a:rPr lang="en-US" altLang="en-US" sz="2000" b="1" smtClean="0">
                <a:latin typeface="Gill Sans" charset="0"/>
              </a:rPr>
              <a:t>government spending</a:t>
            </a:r>
            <a:r>
              <a:rPr lang="en-US" altLang="en-US" sz="2000" smtClean="0">
                <a:latin typeface="Gill Sans" charset="0"/>
              </a:rPr>
              <a:t>), that would complemented by major changes in trade policy leading to </a:t>
            </a:r>
            <a:r>
              <a:rPr lang="en-US" altLang="en-US" sz="2000" b="1" smtClean="0">
                <a:latin typeface="Gill Sans" charset="0"/>
              </a:rPr>
              <a:t>reduced imports and increased exports</a:t>
            </a:r>
            <a:r>
              <a:rPr lang="en-US" altLang="en-US" sz="2000" smtClean="0">
                <a:latin typeface="Gill Sans" charset="0"/>
              </a:rPr>
              <a:t>) will be able to get our economy started.</a:t>
            </a:r>
            <a:r>
              <a:rPr lang="en-US" altLang="en-US" sz="2000" baseline="30000" smtClean="0">
                <a:latin typeface="Gill Sans" charset="0"/>
              </a:rPr>
              <a:t>2 </a:t>
            </a:r>
            <a:endParaRPr lang="en-US" altLang="en-US" sz="2000" smtClean="0">
              <a:latin typeface="Gill Sans" charset="0"/>
            </a:endParaRPr>
          </a:p>
          <a:p>
            <a:pPr eaLnBrk="1" hangingPunct="1"/>
            <a:r>
              <a:rPr lang="en-US" altLang="en-US" sz="2000" smtClean="0">
                <a:latin typeface="Gill Sans" charset="0"/>
              </a:rPr>
              <a:t>This is not “pie in the sky,” a modest financial transactions tax could raise about $1 Trillion and finance most if not all of 20 million new jobs at today’s median wages.</a:t>
            </a:r>
            <a:r>
              <a:rPr lang="en-US" altLang="en-US" sz="2000" baseline="30000" smtClean="0">
                <a:latin typeface="Gill Sans" charset="0"/>
              </a:rPr>
              <a:t>3</a:t>
            </a:r>
            <a:endParaRPr lang="en-US" altLang="en-US" sz="2000" smtClean="0">
              <a:latin typeface="Gill Sans" charset="0"/>
            </a:endParaRPr>
          </a:p>
        </p:txBody>
      </p:sp>
      <p:pic>
        <p:nvPicPr>
          <p:cNvPr id="33797" name="Picture 4" descr="cpeg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6324600"/>
            <a:ext cx="7254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CFFCA651-2822-4586-B9EF-D8EFAD395C13}" type="slidenum">
              <a:rPr lang="en-US" altLang="en-US" sz="1400"/>
              <a:pPr eaLnBrk="1" hangingPunct="1"/>
              <a:t>11</a:t>
            </a:fld>
            <a:endParaRPr lang="en-US" altLang="en-US" sz="1400"/>
          </a:p>
        </p:txBody>
      </p:sp>
      <p:pic>
        <p:nvPicPr>
          <p:cNvPr id="35843"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066800"/>
            <a:ext cx="8428038"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4" name="Picture 4" descr="cpeg2.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324600"/>
            <a:ext cx="7254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0910298E-790A-4424-9AF2-468E6D48B48A}" type="slidenum">
              <a:rPr lang="en-US" altLang="en-US" sz="1400"/>
              <a:pPr eaLnBrk="1" hangingPunct="1"/>
              <a:t>12</a:t>
            </a:fld>
            <a:endParaRPr lang="en-US" altLang="en-US" sz="1400"/>
          </a:p>
        </p:txBody>
      </p:sp>
      <p:pic>
        <p:nvPicPr>
          <p:cNvPr id="3789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381000"/>
            <a:ext cx="7278688"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2" name="Picture 4" descr="cpeg2.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324600"/>
            <a:ext cx="7254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D2D38ED8-15EA-44F8-8809-B0A5E58A217A}" type="slidenum">
              <a:rPr lang="en-US" altLang="en-US" sz="1400"/>
              <a:pPr eaLnBrk="1" hangingPunct="1"/>
              <a:t>13</a:t>
            </a:fld>
            <a:endParaRPr lang="en-US" altLang="en-US" sz="1400"/>
          </a:p>
        </p:txBody>
      </p:sp>
      <p:sp>
        <p:nvSpPr>
          <p:cNvPr id="39939" name="Rectangle 2"/>
          <p:cNvSpPr>
            <a:spLocks noGrp="1" noChangeArrowheads="1"/>
          </p:cNvSpPr>
          <p:nvPr>
            <p:ph type="title"/>
          </p:nvPr>
        </p:nvSpPr>
        <p:spPr>
          <a:xfrm>
            <a:off x="457200" y="274638"/>
            <a:ext cx="8229600" cy="792162"/>
          </a:xfrm>
        </p:spPr>
        <p:txBody>
          <a:bodyPr/>
          <a:lstStyle/>
          <a:p>
            <a:pPr eaLnBrk="1" hangingPunct="1"/>
            <a:r>
              <a:rPr lang="en-US" altLang="en-US" sz="4000" smtClean="0">
                <a:latin typeface="Gill Sans" charset="0"/>
              </a:rPr>
              <a:t>Employment Growth During the Last Economic Expansion</a:t>
            </a:r>
          </a:p>
        </p:txBody>
      </p:sp>
      <p:sp>
        <p:nvSpPr>
          <p:cNvPr id="39940" name="Rectangle 3"/>
          <p:cNvSpPr>
            <a:spLocks noGrp="1" noChangeArrowheads="1"/>
          </p:cNvSpPr>
          <p:nvPr>
            <p:ph type="body" idx="1"/>
          </p:nvPr>
        </p:nvSpPr>
        <p:spPr>
          <a:xfrm>
            <a:off x="457200" y="1219200"/>
            <a:ext cx="8229600" cy="838200"/>
          </a:xfrm>
        </p:spPr>
        <p:txBody>
          <a:bodyPr/>
          <a:lstStyle/>
          <a:p>
            <a:pPr algn="ctr" eaLnBrk="1" hangingPunct="1">
              <a:lnSpc>
                <a:spcPct val="80000"/>
              </a:lnSpc>
              <a:buFontTx/>
              <a:buNone/>
            </a:pPr>
            <a:r>
              <a:rPr lang="en-US" altLang="en-US" sz="2200" smtClean="0">
                <a:latin typeface="Gill Sans" charset="0"/>
              </a:rPr>
              <a:t>If we just look at years of employment </a:t>
            </a:r>
            <a:r>
              <a:rPr lang="en-US" altLang="en-US" sz="2200" i="1" smtClean="0">
                <a:latin typeface="Gill Sans" charset="0"/>
              </a:rPr>
              <a:t>expansion </a:t>
            </a:r>
            <a:r>
              <a:rPr lang="en-US" altLang="en-US" sz="2200" smtClean="0">
                <a:latin typeface="Gill Sans" charset="0"/>
              </a:rPr>
              <a:t>during the last decade from 2003 to 2008 (May to May), we get employment growth of 1,581 thousand jobs a year, or about 132,000 a month. </a:t>
            </a:r>
            <a:r>
              <a:rPr lang="en-US" altLang="en-US" sz="2200" i="1" smtClean="0">
                <a:latin typeface="Gill Sans" charset="0"/>
              </a:rPr>
              <a:t> </a:t>
            </a:r>
            <a:endParaRPr lang="en-US" altLang="en-US" sz="2200" smtClean="0">
              <a:latin typeface="Gill Sans" charset="0"/>
            </a:endParaRPr>
          </a:p>
          <a:p>
            <a:pPr eaLnBrk="1" hangingPunct="1">
              <a:lnSpc>
                <a:spcPct val="80000"/>
              </a:lnSpc>
            </a:pPr>
            <a:endParaRPr lang="en-US" altLang="en-US" sz="2000" smtClean="0"/>
          </a:p>
          <a:p>
            <a:pPr eaLnBrk="1" hangingPunct="1">
              <a:lnSpc>
                <a:spcPct val="80000"/>
              </a:lnSpc>
            </a:pPr>
            <a:endParaRPr lang="en-US" altLang="en-US" sz="2000" smtClean="0"/>
          </a:p>
        </p:txBody>
      </p:sp>
      <p:pic>
        <p:nvPicPr>
          <p:cNvPr id="39941"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133600"/>
            <a:ext cx="6229350" cy="453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2" name="Picture 5" descr="cpeg2.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324600"/>
            <a:ext cx="7254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E4652205-9E50-4272-AE8E-4B8AD87B7508}" type="slidenum">
              <a:rPr lang="en-US" altLang="en-US" sz="1400"/>
              <a:pPr eaLnBrk="1" hangingPunct="1"/>
              <a:t>14</a:t>
            </a:fld>
            <a:endParaRPr lang="en-US" altLang="en-US" sz="1400"/>
          </a:p>
        </p:txBody>
      </p:sp>
      <p:sp>
        <p:nvSpPr>
          <p:cNvPr id="41987" name="Rectangle 2"/>
          <p:cNvSpPr>
            <a:spLocks noGrp="1" noChangeArrowheads="1"/>
          </p:cNvSpPr>
          <p:nvPr>
            <p:ph type="title"/>
          </p:nvPr>
        </p:nvSpPr>
        <p:spPr>
          <a:xfrm>
            <a:off x="457200" y="609600"/>
            <a:ext cx="8229600" cy="1143000"/>
          </a:xfrm>
        </p:spPr>
        <p:txBody>
          <a:bodyPr/>
          <a:lstStyle/>
          <a:p>
            <a:pPr eaLnBrk="1" hangingPunct="1"/>
            <a:r>
              <a:rPr lang="en-US" altLang="en-US" sz="4000" smtClean="0">
                <a:latin typeface="Gill Sans" charset="0"/>
              </a:rPr>
              <a:t>Highly Optimistic Scenario:</a:t>
            </a:r>
            <a:br>
              <a:rPr lang="en-US" altLang="en-US" sz="4000" smtClean="0">
                <a:latin typeface="Gill Sans" charset="0"/>
              </a:rPr>
            </a:br>
            <a:r>
              <a:rPr lang="en-US" altLang="en-US" sz="4000" smtClean="0">
                <a:latin typeface="Gill Sans" charset="0"/>
              </a:rPr>
              <a:t>Using 2003-2008 Employment Growth to Project Future Employment Growth</a:t>
            </a:r>
          </a:p>
        </p:txBody>
      </p:sp>
      <p:sp>
        <p:nvSpPr>
          <p:cNvPr id="41988" name="Rectangle 3"/>
          <p:cNvSpPr>
            <a:spLocks noGrp="1" noChangeArrowheads="1"/>
          </p:cNvSpPr>
          <p:nvPr>
            <p:ph type="body" idx="1"/>
          </p:nvPr>
        </p:nvSpPr>
        <p:spPr>
          <a:xfrm>
            <a:off x="457200" y="2667000"/>
            <a:ext cx="8229600" cy="3459163"/>
          </a:xfrm>
        </p:spPr>
        <p:txBody>
          <a:bodyPr/>
          <a:lstStyle/>
          <a:p>
            <a:pPr eaLnBrk="1" hangingPunct="1">
              <a:lnSpc>
                <a:spcPct val="90000"/>
              </a:lnSpc>
            </a:pPr>
            <a:r>
              <a:rPr lang="en-US" altLang="en-US" sz="2200" smtClean="0">
                <a:latin typeface="Gill Sans" charset="0"/>
              </a:rPr>
              <a:t>If we assume monthly employment growth of 132,000 and Labor Force growth of  113,000 we get a net employment increase of about 19,000 jobs a month.</a:t>
            </a:r>
          </a:p>
          <a:p>
            <a:pPr eaLnBrk="1" hangingPunct="1">
              <a:lnSpc>
                <a:spcPct val="90000"/>
              </a:lnSpc>
            </a:pPr>
            <a:r>
              <a:rPr lang="en-US" altLang="en-US" sz="2200" i="1" smtClean="0">
                <a:latin typeface="Gill Sans" charset="0"/>
              </a:rPr>
              <a:t>At this rate making up for the 7.1 million jobs lost since November 2007 and employing new labor force entrants would take 376 months (7.1 million divided by 19,000) or 31 years.</a:t>
            </a:r>
          </a:p>
          <a:p>
            <a:pPr eaLnBrk="1" hangingPunct="1">
              <a:lnSpc>
                <a:spcPct val="90000"/>
              </a:lnSpc>
            </a:pPr>
            <a:r>
              <a:rPr lang="en-US" altLang="en-US" sz="2200" smtClean="0">
                <a:latin typeface="Gill Sans" charset="0"/>
              </a:rPr>
              <a:t>This is “highly optimistic” as the longest period of continuous U.S. economic expansion on record is only 10 years (March 1991 to November 2001).   </a:t>
            </a:r>
          </a:p>
          <a:p>
            <a:pPr eaLnBrk="1" hangingPunct="1">
              <a:lnSpc>
                <a:spcPct val="90000"/>
              </a:lnSpc>
            </a:pPr>
            <a:endParaRPr lang="en-US" altLang="en-US" sz="2400" smtClean="0"/>
          </a:p>
          <a:p>
            <a:pPr eaLnBrk="1" hangingPunct="1">
              <a:lnSpc>
                <a:spcPct val="90000"/>
              </a:lnSpc>
            </a:pPr>
            <a:endParaRPr lang="en-US" altLang="en-US" sz="2400" smtClean="0"/>
          </a:p>
        </p:txBody>
      </p:sp>
      <p:pic>
        <p:nvPicPr>
          <p:cNvPr id="41989" name="Picture 4" descr="cpeg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6324600"/>
            <a:ext cx="7254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BDD12BFB-7218-4046-B2DB-225F82E94635}" type="slidenum">
              <a:rPr lang="en-US" altLang="en-US" sz="1400"/>
              <a:pPr eaLnBrk="1" hangingPunct="1"/>
              <a:t>15</a:t>
            </a:fld>
            <a:endParaRPr lang="en-US" altLang="en-US" sz="1400"/>
          </a:p>
        </p:txBody>
      </p:sp>
      <p:pic>
        <p:nvPicPr>
          <p:cNvPr id="4403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85800"/>
            <a:ext cx="8610600" cy="480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6" name="Picture 3" descr="cpeg2.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324600"/>
            <a:ext cx="7254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9BBAC860-02B4-489C-95A6-4B00BA5C4F3C}" type="slidenum">
              <a:rPr lang="en-US" altLang="en-US" sz="1400"/>
              <a:pPr eaLnBrk="1" hangingPunct="1"/>
              <a:t>16</a:t>
            </a:fld>
            <a:endParaRPr lang="en-US" altLang="en-US" sz="1400"/>
          </a:p>
        </p:txBody>
      </p:sp>
      <p:pic>
        <p:nvPicPr>
          <p:cNvPr id="4608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81000"/>
            <a:ext cx="7924800" cy="584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4" name="Picture 3" descr="cpeg2.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324600"/>
            <a:ext cx="7254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F7D58288-3B7C-4111-A41B-B4F8D638177E}" type="slidenum">
              <a:rPr lang="en-US" altLang="en-US" sz="1400"/>
              <a:pPr eaLnBrk="1" hangingPunct="1"/>
              <a:t>17</a:t>
            </a:fld>
            <a:endParaRPr lang="en-US" altLang="en-US" sz="1400"/>
          </a:p>
        </p:txBody>
      </p:sp>
      <p:sp>
        <p:nvSpPr>
          <p:cNvPr id="48131" name="Rectangle 2"/>
          <p:cNvSpPr>
            <a:spLocks noGrp="1" noChangeArrowheads="1"/>
          </p:cNvSpPr>
          <p:nvPr>
            <p:ph type="title"/>
          </p:nvPr>
        </p:nvSpPr>
        <p:spPr>
          <a:xfrm>
            <a:off x="457200" y="381000"/>
            <a:ext cx="8229600" cy="563563"/>
          </a:xfrm>
        </p:spPr>
        <p:txBody>
          <a:bodyPr/>
          <a:lstStyle/>
          <a:p>
            <a:pPr eaLnBrk="1" hangingPunct="1"/>
            <a:r>
              <a:rPr lang="en-US" altLang="en-US" sz="4000" smtClean="0">
                <a:latin typeface="Gill Sans" charset="0"/>
              </a:rPr>
              <a:t>Pessimistic Scenario</a:t>
            </a:r>
            <a:br>
              <a:rPr lang="en-US" altLang="en-US" sz="4000" smtClean="0">
                <a:latin typeface="Gill Sans" charset="0"/>
              </a:rPr>
            </a:br>
            <a:endParaRPr lang="en-US" altLang="en-US" sz="4000" smtClean="0">
              <a:latin typeface="Gill Sans" charset="0"/>
            </a:endParaRPr>
          </a:p>
        </p:txBody>
      </p:sp>
      <p:sp>
        <p:nvSpPr>
          <p:cNvPr id="48132" name="Rectangle 3"/>
          <p:cNvSpPr>
            <a:spLocks noGrp="1" noChangeArrowheads="1"/>
          </p:cNvSpPr>
          <p:nvPr>
            <p:ph type="body" idx="1"/>
          </p:nvPr>
        </p:nvSpPr>
        <p:spPr>
          <a:xfrm>
            <a:off x="457200" y="838200"/>
            <a:ext cx="8229600" cy="5638800"/>
          </a:xfrm>
        </p:spPr>
        <p:txBody>
          <a:bodyPr/>
          <a:lstStyle/>
          <a:p>
            <a:pPr eaLnBrk="1" hangingPunct="1">
              <a:lnSpc>
                <a:spcPct val="80000"/>
              </a:lnSpc>
            </a:pPr>
            <a:r>
              <a:rPr lang="en-US" altLang="en-US" sz="2200" smtClean="0">
                <a:latin typeface="Gill Sans" charset="0"/>
              </a:rPr>
              <a:t>If we try to take into account the weakening of the economy since 2008,</a:t>
            </a:r>
          </a:p>
          <a:p>
            <a:pPr eaLnBrk="1" hangingPunct="1">
              <a:lnSpc>
                <a:spcPct val="80000"/>
              </a:lnSpc>
            </a:pPr>
            <a:r>
              <a:rPr lang="en-US" altLang="en-US" sz="2200" smtClean="0">
                <a:latin typeface="Gill Sans" charset="0"/>
              </a:rPr>
              <a:t>And note that since 1982 (the beginning of continuous and growing trade deficits and “deindustrialization”), every economic expansion has generated less monthly employment growth (Nov 1982 to Jul 1990 228,000 a month, Mar 1991 to Mar 2001 200,000 a month, Nov 2001 to Dec 2007 97,000 a month).</a:t>
            </a:r>
          </a:p>
          <a:p>
            <a:pPr eaLnBrk="1" hangingPunct="1">
              <a:lnSpc>
                <a:spcPct val="80000"/>
              </a:lnSpc>
            </a:pPr>
            <a:r>
              <a:rPr lang="en-US" altLang="en-US" sz="2200" smtClean="0">
                <a:latin typeface="Gill Sans" charset="0"/>
              </a:rPr>
              <a:t>It seems reasonable to assume, as a “pessimistic” scenario, that in the next decade an unaided (private sector driven) expansion will generate about half of the  average employment growth of the last decade, or May 2010 to May 2020 average employment growth of about 278,000 a year (=555,000/2, see Figure 1). Note that as this is </a:t>
            </a:r>
            <a:r>
              <a:rPr lang="en-US" altLang="en-US" sz="2200" i="1" smtClean="0">
                <a:latin typeface="Gill Sans" charset="0"/>
              </a:rPr>
              <a:t>average</a:t>
            </a:r>
            <a:r>
              <a:rPr lang="en-US" altLang="en-US" sz="2200" smtClean="0">
                <a:latin typeface="Gill Sans" charset="0"/>
              </a:rPr>
              <a:t> employment growth over the previous decade and not just during expansion months, it assumes some months of employment </a:t>
            </a:r>
            <a:r>
              <a:rPr lang="en-US" altLang="en-US" sz="2200" i="1" smtClean="0">
                <a:latin typeface="Gill Sans" charset="0"/>
              </a:rPr>
              <a:t>contraction</a:t>
            </a:r>
            <a:r>
              <a:rPr lang="en-US" altLang="en-US" sz="2200" smtClean="0">
                <a:latin typeface="Gill Sans" charset="0"/>
              </a:rPr>
              <a:t> in the coming decade.  </a:t>
            </a:r>
          </a:p>
        </p:txBody>
      </p:sp>
      <p:pic>
        <p:nvPicPr>
          <p:cNvPr id="48133" name="Picture 4" descr="cpeg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6324600"/>
            <a:ext cx="7254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235C8DF3-F018-42EE-A06A-6B9B66981ADD}" type="slidenum">
              <a:rPr lang="en-US" altLang="en-US" sz="1400"/>
              <a:pPr eaLnBrk="1" hangingPunct="1"/>
              <a:t>18</a:t>
            </a:fld>
            <a:endParaRPr lang="en-US" altLang="en-US" sz="1400"/>
          </a:p>
        </p:txBody>
      </p:sp>
      <p:pic>
        <p:nvPicPr>
          <p:cNvPr id="5017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143000"/>
            <a:ext cx="88106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0" name="Picture 3" descr="cpeg2.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324600"/>
            <a:ext cx="7254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A767150A-D8D3-4577-9212-887A93877B6B}" type="slidenum">
              <a:rPr lang="en-US" altLang="en-US" sz="1400"/>
              <a:pPr eaLnBrk="1" hangingPunct="1"/>
              <a:t>19</a:t>
            </a:fld>
            <a:endParaRPr lang="en-US" altLang="en-US" sz="1400"/>
          </a:p>
        </p:txBody>
      </p:sp>
      <p:pic>
        <p:nvPicPr>
          <p:cNvPr id="5222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04800"/>
            <a:ext cx="8305800" cy="591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8" name="Picture 3" descr="cpeg2.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324600"/>
            <a:ext cx="7254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46AD9DAE-30DE-4F08-B40B-EC317AE7986B}" type="slidenum">
              <a:rPr lang="en-US" altLang="en-US" sz="1400"/>
              <a:pPr eaLnBrk="1" hangingPunct="1"/>
              <a:t>2</a:t>
            </a:fld>
            <a:endParaRPr lang="en-US" altLang="en-US" sz="1400"/>
          </a:p>
        </p:txBody>
      </p:sp>
      <p:sp>
        <p:nvSpPr>
          <p:cNvPr id="17411" name="Rectangle 2"/>
          <p:cNvSpPr>
            <a:spLocks noGrp="1" noChangeArrowheads="1"/>
          </p:cNvSpPr>
          <p:nvPr>
            <p:ph type="title"/>
          </p:nvPr>
        </p:nvSpPr>
        <p:spPr>
          <a:xfrm>
            <a:off x="457200" y="0"/>
            <a:ext cx="8229600" cy="914400"/>
          </a:xfrm>
        </p:spPr>
        <p:txBody>
          <a:bodyPr/>
          <a:lstStyle/>
          <a:p>
            <a:r>
              <a:rPr lang="en-US" altLang="en-US" sz="4000" smtClean="0">
                <a:latin typeface="Gill Sans" charset="0"/>
              </a:rPr>
              <a:t>Executive Summary</a:t>
            </a:r>
          </a:p>
        </p:txBody>
      </p:sp>
      <p:sp>
        <p:nvSpPr>
          <p:cNvPr id="17412" name="Rectangle 3"/>
          <p:cNvSpPr>
            <a:spLocks noGrp="1" noChangeArrowheads="1"/>
          </p:cNvSpPr>
          <p:nvPr>
            <p:ph type="body" idx="1"/>
          </p:nvPr>
        </p:nvSpPr>
        <p:spPr>
          <a:xfrm>
            <a:off x="457200" y="990600"/>
            <a:ext cx="8229600" cy="5715000"/>
          </a:xfrm>
        </p:spPr>
        <p:txBody>
          <a:bodyPr/>
          <a:lstStyle/>
          <a:p>
            <a:pPr>
              <a:lnSpc>
                <a:spcPct val="80000"/>
              </a:lnSpc>
            </a:pPr>
            <a:r>
              <a:rPr lang="en-US" altLang="en-US" sz="2200" smtClean="0">
                <a:latin typeface="Gill Sans" charset="0"/>
              </a:rPr>
              <a:t>US employment and job growth data from the last three decades suggests that under the most “highly optimistic” scenario it will take about 31 years to get back to the employment levels of late 2007 (p. 14).</a:t>
            </a:r>
          </a:p>
          <a:p>
            <a:pPr>
              <a:lnSpc>
                <a:spcPct val="80000"/>
              </a:lnSpc>
            </a:pPr>
            <a:r>
              <a:rPr lang="en-US" altLang="en-US" sz="2200" smtClean="0">
                <a:latin typeface="Gill Sans" charset="0"/>
              </a:rPr>
              <a:t>This “highly optimistic” scenario is highly unlikely as the longest continuous expansion on record is only 10 years (p. 14).</a:t>
            </a:r>
          </a:p>
          <a:p>
            <a:pPr>
              <a:lnSpc>
                <a:spcPct val="80000"/>
              </a:lnSpc>
            </a:pPr>
            <a:r>
              <a:rPr lang="en-US" altLang="en-US" sz="2200" smtClean="0">
                <a:latin typeface="Gill Sans" charset="0"/>
              </a:rPr>
              <a:t>Under all other: “optimistic” (p. 11), “pessimistic” (p. 18), and “highly pessimistic” (p. 21), scenarios “real” unemployment rates that include discouraged and involuntary part-time workers </a:t>
            </a:r>
            <a:r>
              <a:rPr lang="en-US" altLang="en-US" sz="2200" i="1" smtClean="0">
                <a:latin typeface="Gill Sans" charset="0"/>
              </a:rPr>
              <a:t>increase </a:t>
            </a:r>
            <a:r>
              <a:rPr lang="en-US" altLang="en-US" sz="2200" smtClean="0">
                <a:latin typeface="Gill Sans" charset="0"/>
              </a:rPr>
              <a:t>from 16.9% (May 2010) to 23.8%, 26.7%, and 29.5%, respectively, by May 2020.</a:t>
            </a:r>
          </a:p>
          <a:p>
            <a:pPr>
              <a:lnSpc>
                <a:spcPct val="80000"/>
              </a:lnSpc>
            </a:pPr>
            <a:r>
              <a:rPr lang="en-US" altLang="en-US" sz="2200" smtClean="0">
                <a:latin typeface="Gill Sans" charset="0"/>
              </a:rPr>
              <a:t>Recent (2010) private sector job growth has declined sharply, and as federal stimulus and Census work winds down more state and local government layoffs appear imminent (p. 23).</a:t>
            </a:r>
          </a:p>
          <a:p>
            <a:pPr>
              <a:lnSpc>
                <a:spcPct val="80000"/>
              </a:lnSpc>
            </a:pPr>
            <a:r>
              <a:rPr lang="en-US" altLang="en-US" sz="2200" smtClean="0">
                <a:latin typeface="Gill Sans" charset="0"/>
              </a:rPr>
              <a:t>We can’t wait for a private sector driven economic recovery. We need a massive, federally funded, living wage, jobs program now (p. 10) !  </a:t>
            </a:r>
          </a:p>
        </p:txBody>
      </p:sp>
      <p:pic>
        <p:nvPicPr>
          <p:cNvPr id="17413" name="Picture 4" descr="cpeg2.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324600"/>
            <a:ext cx="7254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F35064F0-2973-4DCE-9079-10BF784FB66D}" type="slidenum">
              <a:rPr lang="en-US" altLang="en-US" sz="1400"/>
              <a:pPr eaLnBrk="1" hangingPunct="1"/>
              <a:t>20</a:t>
            </a:fld>
            <a:endParaRPr lang="en-US" altLang="en-US" sz="1400"/>
          </a:p>
        </p:txBody>
      </p:sp>
      <p:sp>
        <p:nvSpPr>
          <p:cNvPr id="54275" name="Rectangle 2"/>
          <p:cNvSpPr>
            <a:spLocks noGrp="1" noChangeArrowheads="1"/>
          </p:cNvSpPr>
          <p:nvPr>
            <p:ph type="title"/>
          </p:nvPr>
        </p:nvSpPr>
        <p:spPr>
          <a:xfrm>
            <a:off x="457200" y="381000"/>
            <a:ext cx="8229600" cy="563563"/>
          </a:xfrm>
        </p:spPr>
        <p:txBody>
          <a:bodyPr/>
          <a:lstStyle/>
          <a:p>
            <a:pPr eaLnBrk="1" hangingPunct="1"/>
            <a:r>
              <a:rPr lang="en-US" altLang="en-US" sz="4000" smtClean="0">
                <a:latin typeface="Gill Sans" charset="0"/>
              </a:rPr>
              <a:t>Highly Pessimistic Scenario</a:t>
            </a:r>
            <a:br>
              <a:rPr lang="en-US" altLang="en-US" sz="4000" smtClean="0">
                <a:latin typeface="Gill Sans" charset="0"/>
              </a:rPr>
            </a:br>
            <a:endParaRPr lang="en-US" altLang="en-US" sz="4000" smtClean="0">
              <a:latin typeface="Gill Sans" charset="0"/>
            </a:endParaRPr>
          </a:p>
        </p:txBody>
      </p:sp>
      <p:sp>
        <p:nvSpPr>
          <p:cNvPr id="54276" name="Rectangle 3"/>
          <p:cNvSpPr>
            <a:spLocks noGrp="1" noChangeArrowheads="1"/>
          </p:cNvSpPr>
          <p:nvPr>
            <p:ph type="body" idx="1"/>
          </p:nvPr>
        </p:nvSpPr>
        <p:spPr>
          <a:xfrm>
            <a:off x="457200" y="838200"/>
            <a:ext cx="8382000" cy="5638800"/>
          </a:xfrm>
        </p:spPr>
        <p:txBody>
          <a:bodyPr/>
          <a:lstStyle/>
          <a:p>
            <a:pPr eaLnBrk="1" hangingPunct="1">
              <a:lnSpc>
                <a:spcPct val="80000"/>
              </a:lnSpc>
            </a:pPr>
            <a:r>
              <a:rPr lang="en-US" altLang="en-US" sz="2200" smtClean="0">
                <a:latin typeface="Gill Sans" charset="0"/>
              </a:rPr>
              <a:t>In this case we assume a near future “double dip,” recession,  and/or a farther away but within the next decade recession, that result in employment declines that completely off-set employment growth. </a:t>
            </a:r>
          </a:p>
          <a:p>
            <a:pPr eaLnBrk="1" hangingPunct="1">
              <a:lnSpc>
                <a:spcPct val="80000"/>
              </a:lnSpc>
            </a:pPr>
            <a:r>
              <a:rPr lang="en-US" altLang="en-US" sz="2200" smtClean="0">
                <a:latin typeface="Gill Sans" charset="0"/>
              </a:rPr>
              <a:t>This scenario thus assumes zero </a:t>
            </a:r>
            <a:r>
              <a:rPr lang="en-US" altLang="en-US" sz="2200" i="1" smtClean="0">
                <a:latin typeface="Gill Sans" charset="0"/>
              </a:rPr>
              <a:t>average</a:t>
            </a:r>
            <a:r>
              <a:rPr lang="en-US" altLang="en-US" sz="2200" smtClean="0">
                <a:latin typeface="Gill Sans" charset="0"/>
              </a:rPr>
              <a:t> employment growth for the next decade. </a:t>
            </a:r>
          </a:p>
          <a:p>
            <a:pPr eaLnBrk="1" hangingPunct="1">
              <a:lnSpc>
                <a:spcPct val="80000"/>
              </a:lnSpc>
            </a:pPr>
            <a:r>
              <a:rPr lang="en-US" altLang="en-US" sz="2200" smtClean="0">
                <a:latin typeface="Gill Sans" charset="0"/>
              </a:rPr>
              <a:t>This is not what any of us wish for, but </a:t>
            </a:r>
            <a:r>
              <a:rPr lang="en-US" altLang="en-US" sz="2200" i="1" smtClean="0">
                <a:latin typeface="Gill Sans" charset="0"/>
              </a:rPr>
              <a:t>the current obsession with cutting federal deficits (which was $ -1.4 Trillion or -9.9% of GDP in 2009, and is estimated at $ -1.35 T or -9.2% of GDP in 2010), leaves in doubt continued employment expansion, as 9-10% of current economic output is dependent on federal deficit spending.</a:t>
            </a:r>
            <a:r>
              <a:rPr lang="en-US" altLang="en-US" sz="2200" i="1" baseline="30000" smtClean="0">
                <a:latin typeface="Gill Sans" charset="0"/>
              </a:rPr>
              <a:t>4</a:t>
            </a:r>
            <a:endParaRPr lang="en-US" altLang="en-US" sz="2200" smtClean="0">
              <a:latin typeface="Gill Sans" charset="0"/>
            </a:endParaRPr>
          </a:p>
        </p:txBody>
      </p:sp>
      <p:pic>
        <p:nvPicPr>
          <p:cNvPr id="54277" name="Picture 4" descr="cpeg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6324600"/>
            <a:ext cx="7254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83CF5353-D3A5-4580-A121-5DBFF6EDB88D}" type="slidenum">
              <a:rPr lang="en-US" altLang="en-US" sz="1400"/>
              <a:pPr eaLnBrk="1" hangingPunct="1"/>
              <a:t>21</a:t>
            </a:fld>
            <a:endParaRPr lang="en-US" altLang="en-US" sz="1400"/>
          </a:p>
        </p:txBody>
      </p:sp>
      <p:pic>
        <p:nvPicPr>
          <p:cNvPr id="5632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09600"/>
            <a:ext cx="8534400" cy="46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4" name="Picture 3" descr="cpeg2.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324600"/>
            <a:ext cx="7254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AF8D1B8D-14DD-4185-8442-F24252482C48}" type="slidenum">
              <a:rPr lang="en-US" altLang="en-US" sz="1400"/>
              <a:pPr eaLnBrk="1" hangingPunct="1"/>
              <a:t>22</a:t>
            </a:fld>
            <a:endParaRPr lang="en-US" altLang="en-US" sz="1400"/>
          </a:p>
        </p:txBody>
      </p:sp>
      <p:pic>
        <p:nvPicPr>
          <p:cNvPr id="5837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381000"/>
            <a:ext cx="7239000" cy="585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2" name="Picture 3" descr="cpeg2.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324600"/>
            <a:ext cx="7254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2CA4FEE6-589B-4A88-A268-3B23003AB643}" type="slidenum">
              <a:rPr lang="en-US" altLang="en-US" sz="1400"/>
              <a:pPr eaLnBrk="1" hangingPunct="1"/>
              <a:t>23</a:t>
            </a:fld>
            <a:endParaRPr lang="en-US" altLang="en-US" sz="1400"/>
          </a:p>
        </p:txBody>
      </p:sp>
      <p:sp>
        <p:nvSpPr>
          <p:cNvPr id="60419" name="Rectangle 2"/>
          <p:cNvSpPr>
            <a:spLocks noGrp="1" noChangeArrowheads="1"/>
          </p:cNvSpPr>
          <p:nvPr>
            <p:ph type="title"/>
          </p:nvPr>
        </p:nvSpPr>
        <p:spPr/>
        <p:txBody>
          <a:bodyPr/>
          <a:lstStyle/>
          <a:p>
            <a:r>
              <a:rPr lang="en-US" altLang="en-US" sz="4000" smtClean="0">
                <a:latin typeface="Gill Sans" charset="0"/>
              </a:rPr>
              <a:t>Employment and Job Growth Since January 2010</a:t>
            </a:r>
          </a:p>
        </p:txBody>
      </p:sp>
      <p:sp>
        <p:nvSpPr>
          <p:cNvPr id="60420" name="Rectangle 3"/>
          <p:cNvSpPr>
            <a:spLocks noGrp="1" noChangeArrowheads="1"/>
          </p:cNvSpPr>
          <p:nvPr>
            <p:ph type="body" idx="1"/>
          </p:nvPr>
        </p:nvSpPr>
        <p:spPr>
          <a:xfrm>
            <a:off x="457200" y="1600200"/>
            <a:ext cx="8229600" cy="4648200"/>
          </a:xfrm>
        </p:spPr>
        <p:txBody>
          <a:bodyPr/>
          <a:lstStyle/>
          <a:p>
            <a:pPr>
              <a:lnSpc>
                <a:spcPct val="80000"/>
              </a:lnSpc>
            </a:pPr>
            <a:r>
              <a:rPr lang="en-US" altLang="en-US" sz="2200" smtClean="0">
                <a:latin typeface="Gill Sans" charset="0"/>
              </a:rPr>
              <a:t>Though employment began to increase again in January 2010 at a fairly rapid pace, this does not appear to be sustainable. Note that the Official NBER business cycle dating group has not yet designated this as an “expansion”. </a:t>
            </a:r>
          </a:p>
          <a:p>
            <a:pPr>
              <a:lnSpc>
                <a:spcPct val="80000"/>
              </a:lnSpc>
            </a:pPr>
            <a:r>
              <a:rPr lang="en-US" altLang="en-US" sz="2200" smtClean="0">
                <a:latin typeface="Gill Sans" charset="0"/>
              </a:rPr>
              <a:t>In June 2010 private sector (payroll) jobs growth was just 83,000, which coupled with a loss of 208,000 jobs, led to a net job decline of 125,000. Overall employment (from household survey) dropped by 301,000 – see Figures 11 and 12.</a:t>
            </a:r>
          </a:p>
          <a:p>
            <a:pPr>
              <a:lnSpc>
                <a:spcPct val="80000"/>
              </a:lnSpc>
            </a:pPr>
            <a:r>
              <a:rPr lang="en-US" altLang="en-US" sz="2200" smtClean="0">
                <a:latin typeface="Gill Sans" charset="0"/>
              </a:rPr>
              <a:t>These recent declines suggest that much of the earlier growth was dependent on the massive run-up in federal “stimulus,” direct and indirect Federal Reserve subsidies, and temporary Census jobs (in May), that are now being cut back. </a:t>
            </a:r>
          </a:p>
          <a:p>
            <a:pPr>
              <a:lnSpc>
                <a:spcPct val="80000"/>
              </a:lnSpc>
            </a:pPr>
            <a:endParaRPr lang="en-US" altLang="en-US" sz="2200" smtClean="0">
              <a:latin typeface="Gill Sans" charset="0"/>
            </a:endParaRPr>
          </a:p>
        </p:txBody>
      </p:sp>
      <p:pic>
        <p:nvPicPr>
          <p:cNvPr id="60421" name="Picture 4" descr="cpeg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6324600"/>
            <a:ext cx="7254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A2A344C1-AC6F-4243-94A4-5BC8CBF7A2B3}" type="slidenum">
              <a:rPr lang="en-US" altLang="en-US" sz="1400"/>
              <a:pPr eaLnBrk="1" hangingPunct="1"/>
              <a:t>24</a:t>
            </a:fld>
            <a:endParaRPr lang="en-US" altLang="en-US" sz="1400"/>
          </a:p>
        </p:txBody>
      </p:sp>
      <p:pic>
        <p:nvPicPr>
          <p:cNvPr id="62467"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57200"/>
            <a:ext cx="85344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68" name="Picture 3" descr="cpeg2.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324600"/>
            <a:ext cx="7254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95B5E1C8-100B-4338-A43B-5B9D5CBBED67}" type="slidenum">
              <a:rPr lang="en-US" altLang="en-US" sz="1400"/>
              <a:pPr eaLnBrk="1" hangingPunct="1"/>
              <a:t>25</a:t>
            </a:fld>
            <a:endParaRPr lang="en-US" altLang="en-US" sz="1400"/>
          </a:p>
        </p:txBody>
      </p:sp>
      <p:pic>
        <p:nvPicPr>
          <p:cNvPr id="6451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381000"/>
            <a:ext cx="7086600" cy="589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16" name="Picture 3" descr="cpeg2.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324600"/>
            <a:ext cx="7254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FDE9ED92-FD69-4B03-A256-9C6392CDF1EE}" type="slidenum">
              <a:rPr lang="en-US" altLang="en-US" sz="1400"/>
              <a:pPr eaLnBrk="1" hangingPunct="1"/>
              <a:t>26</a:t>
            </a:fld>
            <a:endParaRPr lang="en-US" altLang="en-US" sz="1400"/>
          </a:p>
        </p:txBody>
      </p:sp>
      <p:sp>
        <p:nvSpPr>
          <p:cNvPr id="66563" name="Rectangle 2"/>
          <p:cNvSpPr>
            <a:spLocks noGrp="1" noChangeArrowheads="1"/>
          </p:cNvSpPr>
          <p:nvPr>
            <p:ph type="title"/>
          </p:nvPr>
        </p:nvSpPr>
        <p:spPr/>
        <p:txBody>
          <a:bodyPr/>
          <a:lstStyle/>
          <a:p>
            <a:r>
              <a:rPr lang="en-US" altLang="en-US" sz="4000" smtClean="0"/>
              <a:t>References:</a:t>
            </a:r>
          </a:p>
        </p:txBody>
      </p:sp>
      <p:sp>
        <p:nvSpPr>
          <p:cNvPr id="66564" name="Rectangle 3"/>
          <p:cNvSpPr>
            <a:spLocks noGrp="1" noChangeArrowheads="1"/>
          </p:cNvSpPr>
          <p:nvPr>
            <p:ph type="body" sz="half" idx="1"/>
          </p:nvPr>
        </p:nvSpPr>
        <p:spPr>
          <a:xfrm>
            <a:off x="457200" y="1295400"/>
            <a:ext cx="8458200" cy="4525963"/>
          </a:xfrm>
        </p:spPr>
        <p:txBody>
          <a:bodyPr/>
          <a:lstStyle/>
          <a:p>
            <a:pPr marL="533400" indent="-533400">
              <a:buFontTx/>
              <a:buAutoNum type="arabicParenR"/>
            </a:pPr>
            <a:r>
              <a:rPr lang="en-US" altLang="en-US" sz="2200" smtClean="0">
                <a:latin typeface="Gill Sans" charset="0"/>
              </a:rPr>
              <a:t>Richard McCormick, “The Plight of American Manufacturing,” </a:t>
            </a:r>
            <a:r>
              <a:rPr lang="en-US" altLang="en-US" sz="2200" i="1" smtClean="0">
                <a:latin typeface="Gill Sans" charset="0"/>
              </a:rPr>
              <a:t>American Prospect</a:t>
            </a:r>
            <a:r>
              <a:rPr lang="en-US" altLang="en-US" sz="2200" smtClean="0">
                <a:latin typeface="Gill Sans" charset="0"/>
              </a:rPr>
              <a:t>, Jan/Feb 2010. </a:t>
            </a:r>
          </a:p>
          <a:p>
            <a:pPr marL="533400" indent="-533400" eaLnBrk="1" hangingPunct="1">
              <a:buFontTx/>
              <a:buAutoNum type="arabicParenR" startAt="2"/>
            </a:pPr>
            <a:r>
              <a:rPr lang="en-US" altLang="en-US" sz="2200" smtClean="0">
                <a:latin typeface="Gill Sans" charset="0"/>
              </a:rPr>
              <a:t>“Toward a New Political Economy for the U.S.” at: </a:t>
            </a:r>
            <a:r>
              <a:rPr lang="en-US" altLang="en-US" sz="2200" smtClean="0">
                <a:latin typeface="Gill Sans" charset="0"/>
                <a:hlinkClick r:id="rId3"/>
              </a:rPr>
              <a:t>http://www.cpegonline.org/workingpapers/CPEGWP2010-1.pdf</a:t>
            </a:r>
            <a:r>
              <a:rPr lang="en-US" altLang="en-US" sz="2200" smtClean="0">
                <a:latin typeface="Gill Sans" charset="0"/>
              </a:rPr>
              <a:t>  </a:t>
            </a:r>
          </a:p>
          <a:p>
            <a:pPr marL="533400" indent="-533400" eaLnBrk="1" hangingPunct="1">
              <a:buFontTx/>
              <a:buAutoNum type="arabicParenR" startAt="2"/>
            </a:pPr>
            <a:r>
              <a:rPr lang="en-US" altLang="en-US" sz="2200" smtClean="0">
                <a:latin typeface="Gill Sans" charset="0"/>
              </a:rPr>
              <a:t>“A permanent Jobs Program for the U.S.: Economic Restructuring to Meet Human Needs,” at: </a:t>
            </a:r>
            <a:r>
              <a:rPr lang="en-US" altLang="en-US" sz="2200" smtClean="0">
                <a:latin typeface="Gill Sans" charset="0"/>
                <a:hlinkClick r:id="rId4"/>
              </a:rPr>
              <a:t>http://www.cpegonline.org/jobsprogram.html</a:t>
            </a:r>
            <a:r>
              <a:rPr lang="en-US" altLang="en-US" sz="2200" smtClean="0">
                <a:latin typeface="Gill Sans" charset="0"/>
              </a:rPr>
              <a:t> and for financial transactions tax estimates:</a:t>
            </a:r>
          </a:p>
          <a:p>
            <a:pPr marL="533400" indent="-533400" eaLnBrk="1" hangingPunct="1">
              <a:buFontTx/>
              <a:buNone/>
            </a:pPr>
            <a:r>
              <a:rPr lang="en-US" altLang="en-US" sz="2200" smtClean="0">
                <a:latin typeface="Gill Sans" charset="0"/>
              </a:rPr>
              <a:t>	</a:t>
            </a:r>
            <a:r>
              <a:rPr lang="en-US" altLang="en-US" sz="2200" smtClean="0">
                <a:latin typeface="Gill Sans" charset="0"/>
                <a:hlinkClick r:id="rId5"/>
              </a:rPr>
              <a:t>http://www.cpegonline.org/workingpapers/CPEGWP2010-2.pdf</a:t>
            </a:r>
            <a:r>
              <a:rPr lang="en-US" altLang="en-US" sz="2200" smtClean="0">
                <a:latin typeface="Gill Sans" charset="0"/>
              </a:rPr>
              <a:t> </a:t>
            </a:r>
          </a:p>
          <a:p>
            <a:pPr marL="533400" indent="-533400" eaLnBrk="1" hangingPunct="1">
              <a:buFontTx/>
              <a:buNone/>
            </a:pPr>
            <a:r>
              <a:rPr lang="en-US" altLang="en-US" sz="2200" smtClean="0">
                <a:latin typeface="Gill Sans" charset="0"/>
              </a:rPr>
              <a:t>4) 	“The Linkage Between the Three Types of National Economic Deficits,” at: </a:t>
            </a:r>
            <a:r>
              <a:rPr lang="en-US" altLang="en-US" sz="2200" smtClean="0">
                <a:latin typeface="Gill Sans" charset="0"/>
                <a:hlinkClick r:id="rId6"/>
              </a:rPr>
              <a:t>http://www.cpegonline.org/multimedia/DeficitLinkages.ppt</a:t>
            </a:r>
            <a:r>
              <a:rPr lang="en-US" altLang="en-US" sz="2200" smtClean="0">
                <a:latin typeface="Gill Sans" charset="0"/>
              </a:rPr>
              <a:t>.</a:t>
            </a:r>
          </a:p>
        </p:txBody>
      </p:sp>
      <p:pic>
        <p:nvPicPr>
          <p:cNvPr id="66565" name="Picture 4" descr="cpeg2.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620000" y="6324600"/>
            <a:ext cx="7254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90E5F3B4-C60A-443B-B8F0-C69931091D13}" type="slidenum">
              <a:rPr lang="en-US" altLang="en-US" sz="1400"/>
              <a:pPr eaLnBrk="1" hangingPunct="1"/>
              <a:t>3</a:t>
            </a:fld>
            <a:endParaRPr lang="en-US" altLang="en-US" sz="1400"/>
          </a:p>
        </p:txBody>
      </p:sp>
      <p:sp>
        <p:nvSpPr>
          <p:cNvPr id="19459" name="Rectangle 2"/>
          <p:cNvSpPr>
            <a:spLocks noGrp="1" noChangeArrowheads="1"/>
          </p:cNvSpPr>
          <p:nvPr>
            <p:ph type="title"/>
          </p:nvPr>
        </p:nvSpPr>
        <p:spPr>
          <a:xfrm>
            <a:off x="457200" y="609600"/>
            <a:ext cx="8229600" cy="1096963"/>
          </a:xfrm>
        </p:spPr>
        <p:txBody>
          <a:bodyPr/>
          <a:lstStyle/>
          <a:p>
            <a:pPr eaLnBrk="1" hangingPunct="1"/>
            <a:r>
              <a:rPr lang="en-US" altLang="en-US" sz="4000" smtClean="0">
                <a:latin typeface="Gill Sans" charset="0"/>
              </a:rPr>
              <a:t>May 2010 Employment Conditions: The Worst Since the Great Depression</a:t>
            </a:r>
          </a:p>
        </p:txBody>
      </p:sp>
      <p:sp>
        <p:nvSpPr>
          <p:cNvPr id="19460" name="Rectangle 3"/>
          <p:cNvSpPr>
            <a:spLocks noGrp="1" noChangeArrowheads="1"/>
          </p:cNvSpPr>
          <p:nvPr>
            <p:ph type="body" idx="1"/>
          </p:nvPr>
        </p:nvSpPr>
        <p:spPr>
          <a:xfrm>
            <a:off x="457200" y="2286000"/>
            <a:ext cx="8229600" cy="4068763"/>
          </a:xfrm>
        </p:spPr>
        <p:txBody>
          <a:bodyPr/>
          <a:lstStyle/>
          <a:p>
            <a:pPr eaLnBrk="1" hangingPunct="1">
              <a:lnSpc>
                <a:spcPct val="80000"/>
              </a:lnSpc>
            </a:pPr>
            <a:r>
              <a:rPr lang="en-US" altLang="en-US" sz="2200" smtClean="0">
                <a:latin typeface="Gill Sans" charset="0"/>
              </a:rPr>
              <a:t>Employment in May, 2010 was 139.4 million, over 7 million less than the 146.5 million before the Great Recession in November, 2007 (all employment data in this section are from the CPS “household survey” conducted by the BLS). </a:t>
            </a:r>
          </a:p>
          <a:p>
            <a:pPr eaLnBrk="1" hangingPunct="1">
              <a:lnSpc>
                <a:spcPct val="80000"/>
              </a:lnSpc>
            </a:pPr>
            <a:r>
              <a:rPr lang="en-US" altLang="en-US" sz="2200" smtClean="0">
                <a:latin typeface="Gill Sans" charset="0"/>
              </a:rPr>
              <a:t>Over this period the official Unemployment Rate has more than doubled from 4.7% to 9.7%, as the number of officially unemployed has climbed from 7.3 million to 15 million, with almost half unemployed for over 6 months - the largest share since data has been collected.  </a:t>
            </a:r>
          </a:p>
        </p:txBody>
      </p:sp>
      <p:pic>
        <p:nvPicPr>
          <p:cNvPr id="19461" name="Picture 4" descr="cpeg2.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324600"/>
            <a:ext cx="7254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50CDAAE0-A597-4127-9751-489D74DA0C0B}" type="slidenum">
              <a:rPr lang="en-US" altLang="en-US" sz="1400"/>
              <a:pPr eaLnBrk="1" hangingPunct="1"/>
              <a:t>4</a:t>
            </a:fld>
            <a:endParaRPr lang="en-US" altLang="en-US" sz="1400"/>
          </a:p>
        </p:txBody>
      </p:sp>
      <p:sp>
        <p:nvSpPr>
          <p:cNvPr id="21507" name="Rectangle 2"/>
          <p:cNvSpPr>
            <a:spLocks noGrp="1" noChangeArrowheads="1"/>
          </p:cNvSpPr>
          <p:nvPr>
            <p:ph type="title"/>
          </p:nvPr>
        </p:nvSpPr>
        <p:spPr>
          <a:xfrm>
            <a:off x="457200" y="457200"/>
            <a:ext cx="8229600" cy="1143000"/>
          </a:xfrm>
        </p:spPr>
        <p:txBody>
          <a:bodyPr/>
          <a:lstStyle/>
          <a:p>
            <a:r>
              <a:rPr lang="en-US" altLang="en-US" sz="4000" smtClean="0">
                <a:latin typeface="Gill Sans" charset="0"/>
              </a:rPr>
              <a:t>Percent of Civilian Labor Force Unemployed for 15 Weeks or More</a:t>
            </a:r>
            <a:br>
              <a:rPr lang="en-US" altLang="en-US" sz="4000" smtClean="0">
                <a:latin typeface="Gill Sans" charset="0"/>
              </a:rPr>
            </a:br>
            <a:r>
              <a:rPr lang="en-US" altLang="en-US" sz="4000" smtClean="0">
                <a:latin typeface="Gill Sans" charset="0"/>
              </a:rPr>
              <a:t>(BLS – Seasonalized)</a:t>
            </a:r>
          </a:p>
        </p:txBody>
      </p:sp>
      <p:pic>
        <p:nvPicPr>
          <p:cNvPr id="2150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9144000" cy="458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4" descr="cpeg2.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6200" y="6324600"/>
            <a:ext cx="7254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AAAA632D-9E49-49E1-98D0-3A97DC959BB1}" type="slidenum">
              <a:rPr lang="en-US" altLang="en-US" sz="1400"/>
              <a:pPr eaLnBrk="1" hangingPunct="1"/>
              <a:t>5</a:t>
            </a:fld>
            <a:endParaRPr lang="en-US" altLang="en-US" sz="1400"/>
          </a:p>
        </p:txBody>
      </p:sp>
      <p:sp>
        <p:nvSpPr>
          <p:cNvPr id="23555" name="Rectangle 2"/>
          <p:cNvSpPr>
            <a:spLocks noGrp="1" noChangeArrowheads="1"/>
          </p:cNvSpPr>
          <p:nvPr>
            <p:ph type="title"/>
          </p:nvPr>
        </p:nvSpPr>
        <p:spPr/>
        <p:txBody>
          <a:bodyPr/>
          <a:lstStyle/>
          <a:p>
            <a:pPr eaLnBrk="1" hangingPunct="1"/>
            <a:r>
              <a:rPr lang="en-US" altLang="en-US" sz="4000" smtClean="0">
                <a:latin typeface="Gill Sans" charset="0"/>
              </a:rPr>
              <a:t>Young People Need Jobs</a:t>
            </a:r>
          </a:p>
        </p:txBody>
      </p:sp>
      <p:sp>
        <p:nvSpPr>
          <p:cNvPr id="23556" name="Rectangle 3"/>
          <p:cNvSpPr>
            <a:spLocks noGrp="1" noChangeArrowheads="1"/>
          </p:cNvSpPr>
          <p:nvPr>
            <p:ph type="body" idx="1"/>
          </p:nvPr>
        </p:nvSpPr>
        <p:spPr>
          <a:xfrm>
            <a:off x="457200" y="1371600"/>
            <a:ext cx="8229600" cy="4754563"/>
          </a:xfrm>
        </p:spPr>
        <p:txBody>
          <a:bodyPr/>
          <a:lstStyle/>
          <a:p>
            <a:pPr eaLnBrk="1" hangingPunct="1">
              <a:lnSpc>
                <a:spcPct val="90000"/>
              </a:lnSpc>
            </a:pPr>
            <a:r>
              <a:rPr lang="en-US" altLang="en-US" sz="2200" smtClean="0">
                <a:latin typeface="Gill Sans" charset="0"/>
              </a:rPr>
              <a:t>Average annual 2008-2010 (May to May) over 16 Civilian Non-institutionalized Population growth in the U.S. was 2.047 million.</a:t>
            </a:r>
          </a:p>
          <a:p>
            <a:pPr eaLnBrk="1" hangingPunct="1">
              <a:lnSpc>
                <a:spcPct val="90000"/>
              </a:lnSpc>
            </a:pPr>
            <a:r>
              <a:rPr lang="en-US" altLang="en-US" sz="2200" smtClean="0">
                <a:latin typeface="Gill Sans" charset="0"/>
              </a:rPr>
              <a:t>The average pre-Great Recession June 2006 to May 2007 “Labor Force Participation Rate” was 62.21%.</a:t>
            </a:r>
          </a:p>
          <a:p>
            <a:pPr eaLnBrk="1" hangingPunct="1">
              <a:lnSpc>
                <a:spcPct val="90000"/>
              </a:lnSpc>
            </a:pPr>
            <a:r>
              <a:rPr lang="en-US" altLang="en-US" sz="2200" smtClean="0">
                <a:latin typeface="Gill Sans" charset="0"/>
              </a:rPr>
              <a:t>Projecting the most recent population growth forward at the pre-recession labor force participation rates gives us an average of 113,000 (66.21% of 2.047 million divided by 12) new entrants to the Labor Force every Month.  </a:t>
            </a:r>
          </a:p>
          <a:p>
            <a:pPr eaLnBrk="1" hangingPunct="1">
              <a:lnSpc>
                <a:spcPct val="90000"/>
              </a:lnSpc>
            </a:pPr>
            <a:endParaRPr lang="en-US" altLang="en-US" sz="2200" smtClean="0">
              <a:latin typeface="Gill Sans" charset="0"/>
            </a:endParaRPr>
          </a:p>
        </p:txBody>
      </p:sp>
      <p:pic>
        <p:nvPicPr>
          <p:cNvPr id="23557" name="Picture 4" descr="cpeg2.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324600"/>
            <a:ext cx="7254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DD72E8F4-08C8-48E0-970D-107E4F769EE9}" type="slidenum">
              <a:rPr lang="en-US" altLang="en-US" sz="1400"/>
              <a:pPr eaLnBrk="1" hangingPunct="1"/>
              <a:t>6</a:t>
            </a:fld>
            <a:endParaRPr lang="en-US" altLang="en-US" sz="1400"/>
          </a:p>
        </p:txBody>
      </p:sp>
      <p:sp>
        <p:nvSpPr>
          <p:cNvPr id="25603" name="Rectangle 2"/>
          <p:cNvSpPr>
            <a:spLocks noGrp="1" noChangeArrowheads="1"/>
          </p:cNvSpPr>
          <p:nvPr>
            <p:ph type="title"/>
          </p:nvPr>
        </p:nvSpPr>
        <p:spPr/>
        <p:txBody>
          <a:bodyPr/>
          <a:lstStyle/>
          <a:p>
            <a:pPr eaLnBrk="1" hangingPunct="1"/>
            <a:r>
              <a:rPr lang="en-US" altLang="en-US" sz="4000" smtClean="0">
                <a:latin typeface="Gill Sans" charset="0"/>
              </a:rPr>
              <a:t>Employment Growth Over the Last Decade</a:t>
            </a:r>
          </a:p>
        </p:txBody>
      </p:sp>
      <p:sp>
        <p:nvSpPr>
          <p:cNvPr id="25604" name="Rectangle 3"/>
          <p:cNvSpPr>
            <a:spLocks noGrp="1" noChangeArrowheads="1"/>
          </p:cNvSpPr>
          <p:nvPr>
            <p:ph type="body" idx="1"/>
          </p:nvPr>
        </p:nvSpPr>
        <p:spPr>
          <a:xfrm>
            <a:off x="457200" y="1447800"/>
            <a:ext cx="8229600" cy="762000"/>
          </a:xfrm>
        </p:spPr>
        <p:txBody>
          <a:bodyPr/>
          <a:lstStyle/>
          <a:p>
            <a:pPr algn="ctr" eaLnBrk="1" hangingPunct="1">
              <a:lnSpc>
                <a:spcPct val="80000"/>
              </a:lnSpc>
              <a:buFontTx/>
              <a:buNone/>
            </a:pPr>
            <a:r>
              <a:rPr lang="en-US" altLang="en-US" sz="2200" smtClean="0">
                <a:latin typeface="Gill Sans" charset="0"/>
              </a:rPr>
              <a:t>Over the last decade (May 2000 to May 2010) employment growth averaged 555,000 a year or about 46,000 a month:</a:t>
            </a:r>
            <a:r>
              <a:rPr lang="en-US" altLang="en-US" sz="2200" i="1" smtClean="0">
                <a:latin typeface="Gill Sans" charset="0"/>
              </a:rPr>
              <a:t> </a:t>
            </a:r>
            <a:endParaRPr lang="en-US" altLang="en-US" sz="2200" smtClean="0">
              <a:latin typeface="Gill Sans" charset="0"/>
            </a:endParaRPr>
          </a:p>
          <a:p>
            <a:pPr eaLnBrk="1" hangingPunct="1">
              <a:lnSpc>
                <a:spcPct val="80000"/>
              </a:lnSpc>
            </a:pPr>
            <a:endParaRPr lang="en-US" altLang="en-US" sz="2000" smtClean="0"/>
          </a:p>
          <a:p>
            <a:pPr eaLnBrk="1" hangingPunct="1">
              <a:lnSpc>
                <a:spcPct val="80000"/>
              </a:lnSpc>
            </a:pPr>
            <a:endParaRPr lang="en-US" altLang="en-US" sz="2000" smtClean="0"/>
          </a:p>
        </p:txBody>
      </p:sp>
      <p:pic>
        <p:nvPicPr>
          <p:cNvPr id="2560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2209800"/>
            <a:ext cx="622935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5" descr="cpeg2.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6200" y="6324600"/>
            <a:ext cx="7254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4CE65644-D4AF-445E-8E80-47307832473B}" type="slidenum">
              <a:rPr lang="en-US" altLang="en-US" sz="1400"/>
              <a:pPr eaLnBrk="1" hangingPunct="1"/>
              <a:t>7</a:t>
            </a:fld>
            <a:endParaRPr lang="en-US" altLang="en-US" sz="1400"/>
          </a:p>
        </p:txBody>
      </p:sp>
      <p:sp>
        <p:nvSpPr>
          <p:cNvPr id="27651" name="Rectangle 2"/>
          <p:cNvSpPr>
            <a:spLocks noGrp="1" noChangeArrowheads="1"/>
          </p:cNvSpPr>
          <p:nvPr>
            <p:ph type="title"/>
          </p:nvPr>
        </p:nvSpPr>
        <p:spPr>
          <a:xfrm>
            <a:off x="457200" y="914400"/>
            <a:ext cx="8229600" cy="1143000"/>
          </a:xfrm>
        </p:spPr>
        <p:txBody>
          <a:bodyPr/>
          <a:lstStyle/>
          <a:p>
            <a:pPr eaLnBrk="1" hangingPunct="1"/>
            <a:r>
              <a:rPr lang="en-US" altLang="en-US" sz="4000" smtClean="0">
                <a:latin typeface="Gill Sans" charset="0"/>
              </a:rPr>
              <a:t>Using 2000-2010 Employment Growth to Estimate “Unadjusted Official” Unemployment Rates</a:t>
            </a:r>
          </a:p>
        </p:txBody>
      </p:sp>
      <p:sp>
        <p:nvSpPr>
          <p:cNvPr id="27652" name="Rectangle 3"/>
          <p:cNvSpPr>
            <a:spLocks noGrp="1" noChangeArrowheads="1"/>
          </p:cNvSpPr>
          <p:nvPr>
            <p:ph type="body" idx="1"/>
          </p:nvPr>
        </p:nvSpPr>
        <p:spPr>
          <a:xfrm>
            <a:off x="381000" y="2590800"/>
            <a:ext cx="8229600" cy="3535363"/>
          </a:xfrm>
        </p:spPr>
        <p:txBody>
          <a:bodyPr/>
          <a:lstStyle/>
          <a:p>
            <a:pPr eaLnBrk="1" hangingPunct="1">
              <a:lnSpc>
                <a:spcPct val="90000"/>
              </a:lnSpc>
            </a:pPr>
            <a:r>
              <a:rPr lang="en-US" altLang="en-US" sz="2200" smtClean="0">
                <a:latin typeface="Gill Sans" charset="0"/>
              </a:rPr>
              <a:t>If we assume employment growth of 46,000 a month (or 555,000 a year) and Labor Force growth of  113,000 a month (or 1.355 million an year) we get increasing “unadjusted official” future unemployment rates</a:t>
            </a:r>
          </a:p>
          <a:p>
            <a:pPr eaLnBrk="1" hangingPunct="1">
              <a:lnSpc>
                <a:spcPct val="90000"/>
              </a:lnSpc>
            </a:pPr>
            <a:r>
              <a:rPr lang="en-US" altLang="en-US" sz="2200" smtClean="0">
                <a:latin typeface="Gill Sans" charset="0"/>
              </a:rPr>
              <a:t>These are “unadjusted” unemployment rates as they don’t adjust for more “discouraged workers” dropping out of the Labor Force.</a:t>
            </a:r>
          </a:p>
          <a:p>
            <a:pPr eaLnBrk="1" hangingPunct="1">
              <a:lnSpc>
                <a:spcPct val="90000"/>
              </a:lnSpc>
            </a:pPr>
            <a:r>
              <a:rPr lang="en-US" altLang="en-US" sz="2200" smtClean="0">
                <a:latin typeface="Gill Sans" charset="0"/>
              </a:rPr>
              <a:t>They are also “official” unemployment rates because  they don’t take into account involuntary part-timer and pre-existing (pre-recession) discouraged workers.</a:t>
            </a:r>
          </a:p>
        </p:txBody>
      </p:sp>
      <p:pic>
        <p:nvPicPr>
          <p:cNvPr id="27653" name="Picture 4" descr="cpeg2.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324600"/>
            <a:ext cx="7254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58EC67DE-EB4A-4B5D-8973-C7B0AD88384D}" type="slidenum">
              <a:rPr lang="en-US" altLang="en-US" sz="1400"/>
              <a:pPr eaLnBrk="1" hangingPunct="1"/>
              <a:t>8</a:t>
            </a:fld>
            <a:endParaRPr lang="en-US" altLang="en-US" sz="1400"/>
          </a:p>
        </p:txBody>
      </p:sp>
      <p:sp>
        <p:nvSpPr>
          <p:cNvPr id="29699" name="Title 1"/>
          <p:cNvSpPr>
            <a:spLocks noGrp="1"/>
          </p:cNvSpPr>
          <p:nvPr>
            <p:ph type="title"/>
          </p:nvPr>
        </p:nvSpPr>
        <p:spPr>
          <a:xfrm>
            <a:off x="457200" y="228600"/>
            <a:ext cx="8229600" cy="1143000"/>
          </a:xfrm>
        </p:spPr>
        <p:txBody>
          <a:bodyPr/>
          <a:lstStyle/>
          <a:p>
            <a:pPr eaLnBrk="1" hangingPunct="1"/>
            <a:r>
              <a:rPr lang="en-US" altLang="en-US" sz="4000" smtClean="0">
                <a:latin typeface="Gill Sans" charset="0"/>
              </a:rPr>
              <a:t>Estimating “Real” Unemployment Rates from “Unadjusted Official” Rates</a:t>
            </a:r>
          </a:p>
        </p:txBody>
      </p:sp>
      <p:sp>
        <p:nvSpPr>
          <p:cNvPr id="29700" name="Content Placeholder 2"/>
          <p:cNvSpPr>
            <a:spLocks noGrp="1"/>
          </p:cNvSpPr>
          <p:nvPr>
            <p:ph idx="1"/>
          </p:nvPr>
        </p:nvSpPr>
        <p:spPr>
          <a:xfrm>
            <a:off x="457200" y="1752600"/>
            <a:ext cx="8229600" cy="4191000"/>
          </a:xfrm>
        </p:spPr>
        <p:txBody>
          <a:bodyPr/>
          <a:lstStyle/>
          <a:p>
            <a:pPr eaLnBrk="1" hangingPunct="1"/>
            <a:r>
              <a:rPr lang="en-US" altLang="en-US" sz="2200" smtClean="0">
                <a:latin typeface="Gill Sans" charset="0"/>
              </a:rPr>
              <a:t>Official  U3 unemployment rates do not take into account persons without a job who have looked for work within the last year but  not within the last 30 days (people who are “marginally attached” to the labor force) and those who have a part-time job but would like a full-time job (involuntary part-time for economic reasons.)</a:t>
            </a:r>
          </a:p>
          <a:p>
            <a:pPr eaLnBrk="1" hangingPunct="1"/>
            <a:r>
              <a:rPr lang="en-US" altLang="en-US" sz="2200" smtClean="0">
                <a:latin typeface="Gill Sans" charset="0"/>
              </a:rPr>
              <a:t>The “marginally attached” and “involuntary part-timers for economic reasons” are both included in BLS U6 unemployment rates that we will call “real” unemployment rates.</a:t>
            </a:r>
          </a:p>
          <a:p>
            <a:pPr eaLnBrk="1" hangingPunct="1"/>
            <a:r>
              <a:rPr lang="en-US" altLang="en-US" sz="2200" smtClean="0">
                <a:latin typeface="Gill Sans" charset="0"/>
              </a:rPr>
              <a:t>We will estimate “real” U6 unemployment rates by holding the U6/U3 ratio constant at its most recent pre-recession annual value of 1.74. This ratio has ranged from 1.63 to 1.86 since 1994. </a:t>
            </a:r>
          </a:p>
        </p:txBody>
      </p:sp>
      <p:pic>
        <p:nvPicPr>
          <p:cNvPr id="29701" name="Picture 4" descr="cpeg2.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6324600"/>
            <a:ext cx="7254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E522A675-1274-4919-B722-7BAF8D712F96}" type="slidenum">
              <a:rPr lang="en-US" altLang="en-US" sz="1400"/>
              <a:pPr eaLnBrk="1" hangingPunct="1"/>
              <a:t>9</a:t>
            </a:fld>
            <a:endParaRPr lang="en-US" altLang="en-US" sz="1400"/>
          </a:p>
        </p:txBody>
      </p:sp>
      <p:sp>
        <p:nvSpPr>
          <p:cNvPr id="31747" name="Rectangle 2"/>
          <p:cNvSpPr>
            <a:spLocks noGrp="1" noChangeArrowheads="1"/>
          </p:cNvSpPr>
          <p:nvPr>
            <p:ph type="title"/>
          </p:nvPr>
        </p:nvSpPr>
        <p:spPr>
          <a:xfrm>
            <a:off x="457200" y="274638"/>
            <a:ext cx="8229600" cy="639762"/>
          </a:xfrm>
        </p:spPr>
        <p:txBody>
          <a:bodyPr/>
          <a:lstStyle/>
          <a:p>
            <a:pPr eaLnBrk="1" hangingPunct="1"/>
            <a:r>
              <a:rPr lang="en-US" altLang="en-US" sz="4000" smtClean="0">
                <a:latin typeface="Gill Sans" charset="0"/>
              </a:rPr>
              <a:t>Optimistic Scenario</a:t>
            </a:r>
          </a:p>
        </p:txBody>
      </p:sp>
      <p:sp>
        <p:nvSpPr>
          <p:cNvPr id="31748" name="Rectangle 3"/>
          <p:cNvSpPr>
            <a:spLocks noGrp="1" noChangeArrowheads="1"/>
          </p:cNvSpPr>
          <p:nvPr>
            <p:ph type="body" idx="1"/>
          </p:nvPr>
        </p:nvSpPr>
        <p:spPr>
          <a:xfrm>
            <a:off x="457200" y="1143000"/>
            <a:ext cx="8229600" cy="5486400"/>
          </a:xfrm>
        </p:spPr>
        <p:txBody>
          <a:bodyPr/>
          <a:lstStyle/>
          <a:p>
            <a:pPr eaLnBrk="1" hangingPunct="1">
              <a:lnSpc>
                <a:spcPct val="80000"/>
              </a:lnSpc>
            </a:pPr>
            <a:r>
              <a:rPr lang="en-US" altLang="en-US" sz="2200" smtClean="0">
                <a:latin typeface="Gill Sans" charset="0"/>
              </a:rPr>
              <a:t>Assuming average (May to May) 2000 to 2010 Employment growth in the future is “optimistic” as our economy has become weaker since the beginning of the 2008 Great Recession:</a:t>
            </a:r>
          </a:p>
          <a:p>
            <a:pPr eaLnBrk="1" hangingPunct="1">
              <a:lnSpc>
                <a:spcPct val="80000"/>
              </a:lnSpc>
            </a:pPr>
            <a:r>
              <a:rPr lang="en-US" altLang="en-US" sz="2200" smtClean="0">
                <a:latin typeface="Gill Sans" charset="0"/>
              </a:rPr>
              <a:t>We no longer have a “housing bubble.”</a:t>
            </a:r>
          </a:p>
          <a:p>
            <a:pPr eaLnBrk="1" hangingPunct="1">
              <a:lnSpc>
                <a:spcPct val="80000"/>
              </a:lnSpc>
            </a:pPr>
            <a:r>
              <a:rPr lang="en-US" altLang="en-US" sz="2200" smtClean="0">
                <a:latin typeface="Gill Sans" charset="0"/>
              </a:rPr>
              <a:t>We no longer have a rapidly growing financial sector.</a:t>
            </a:r>
          </a:p>
          <a:p>
            <a:pPr eaLnBrk="1" hangingPunct="1">
              <a:lnSpc>
                <a:spcPct val="80000"/>
              </a:lnSpc>
            </a:pPr>
            <a:r>
              <a:rPr lang="en-US" altLang="en-US" sz="2200" smtClean="0">
                <a:latin typeface="Gill Sans" charset="0"/>
              </a:rPr>
              <a:t>Since the 2001 recession the US has lost 42,400 factories including 36% of plants employing more than 1000 workers (which declined from 1,479 to 947) and 38% of factories employing between 500 and 999 workers which declined from 3,198 to 1,972. An additional 90,000 factories are now at risk of going out of business.</a:t>
            </a:r>
            <a:r>
              <a:rPr lang="en-US" altLang="en-US" sz="2200" baseline="30000" smtClean="0">
                <a:latin typeface="Gill Sans" charset="0"/>
              </a:rPr>
              <a:t>1 </a:t>
            </a:r>
            <a:r>
              <a:rPr lang="en-US" altLang="en-US" sz="2200" smtClean="0">
                <a:latin typeface="Gill Sans" charset="0"/>
              </a:rPr>
              <a:t>When plants </a:t>
            </a:r>
            <a:r>
              <a:rPr lang="en-US" altLang="en-US" sz="2200" i="1" smtClean="0">
                <a:latin typeface="Gill Sans" charset="0"/>
              </a:rPr>
              <a:t>close</a:t>
            </a:r>
            <a:r>
              <a:rPr lang="en-US" altLang="en-US" sz="2200" smtClean="0">
                <a:latin typeface="Gill Sans" charset="0"/>
              </a:rPr>
              <a:t> they cannot re-employ workers even if demand picks up. </a:t>
            </a:r>
          </a:p>
        </p:txBody>
      </p:sp>
      <p:pic>
        <p:nvPicPr>
          <p:cNvPr id="31749" name="Picture 4" descr="cpeg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6324600"/>
            <a:ext cx="7254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6567</TotalTime>
  <Words>1670</Words>
  <Application>Microsoft Office PowerPoint</Application>
  <PresentationFormat>On-screen Show (4:3)</PresentationFormat>
  <Paragraphs>107</Paragraphs>
  <Slides>26</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ＭＳ Ｐゴシック</vt:lpstr>
      <vt:lpstr>Gill Sans</vt:lpstr>
      <vt:lpstr>Default Design</vt:lpstr>
      <vt:lpstr>What Private Sector Expansion? :  We Need a Massive Federal Jobs Program Now!</vt:lpstr>
      <vt:lpstr>Executive Summary</vt:lpstr>
      <vt:lpstr>May 2010 Employment Conditions: The Worst Since the Great Depression</vt:lpstr>
      <vt:lpstr>Percent of Civilian Labor Force Unemployed for 15 Weeks or More (BLS – Seasonalized)</vt:lpstr>
      <vt:lpstr>Young People Need Jobs</vt:lpstr>
      <vt:lpstr>Employment Growth Over the Last Decade</vt:lpstr>
      <vt:lpstr>Using 2000-2010 Employment Growth to Estimate “Unadjusted Official” Unemployment Rates</vt:lpstr>
      <vt:lpstr>Estimating “Real” Unemployment Rates from “Unadjusted Official” Rates</vt:lpstr>
      <vt:lpstr>Optimistic Scenario</vt:lpstr>
      <vt:lpstr>What will Propel a Private Sector Driven Economic Expansion?</vt:lpstr>
      <vt:lpstr>PowerPoint Presentation</vt:lpstr>
      <vt:lpstr>PowerPoint Presentation</vt:lpstr>
      <vt:lpstr>Employment Growth During the Last Economic Expansion</vt:lpstr>
      <vt:lpstr>Highly Optimistic Scenario: Using 2003-2008 Employment Growth to Project Future Employment Growth</vt:lpstr>
      <vt:lpstr>PowerPoint Presentation</vt:lpstr>
      <vt:lpstr>PowerPoint Presentation</vt:lpstr>
      <vt:lpstr>Pessimistic Scenario </vt:lpstr>
      <vt:lpstr>PowerPoint Presentation</vt:lpstr>
      <vt:lpstr>PowerPoint Presentation</vt:lpstr>
      <vt:lpstr>Highly Pessimistic Scenario </vt:lpstr>
      <vt:lpstr>PowerPoint Presentation</vt:lpstr>
      <vt:lpstr>PowerPoint Presentation</vt:lpstr>
      <vt:lpstr>Employment and Job Growth Since January 2010</vt:lpstr>
      <vt:lpstr>PowerPoint Presentation</vt:lpstr>
      <vt:lpstr>PowerPoint Presentation</vt:lpstr>
      <vt:lpstr>References:</vt:lpstr>
    </vt:vector>
  </TitlesOfParts>
  <Company>CTBA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Without a Large Scale Federal Program, It May Take Decades to</dc:title>
  <dc:creator>Baiman, Ron P.</dc:creator>
  <cp:lastModifiedBy>Benedictine University</cp:lastModifiedBy>
  <cp:revision>84</cp:revision>
  <dcterms:created xsi:type="dcterms:W3CDTF">2010-07-08T02:43:22Z</dcterms:created>
  <dcterms:modified xsi:type="dcterms:W3CDTF">2018-09-19T21:19:54Z</dcterms:modified>
</cp:coreProperties>
</file>