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7" r:id="rId6"/>
    <p:sldId id="261" r:id="rId7"/>
    <p:sldId id="262" r:id="rId8"/>
    <p:sldId id="263" r:id="rId9"/>
    <p:sldId id="264" r:id="rId10"/>
    <p:sldId id="268" r:id="rId11"/>
    <p:sldId id="266"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4645" autoAdjust="0"/>
  </p:normalViewPr>
  <p:slideViewPr>
    <p:cSldViewPr>
      <p:cViewPr>
        <p:scale>
          <a:sx n="100" d="100"/>
          <a:sy n="100" d="100"/>
        </p:scale>
        <p:origin x="-888"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465C1E-15BF-4CD7-A04C-6BACB788F597}" type="datetimeFigureOut">
              <a:rPr lang="en-US" smtClean="0"/>
              <a:t>12/28/2018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6523D-C3B9-4B98-9965-9462725B560A}" type="slidenum">
              <a:rPr lang="en-US" smtClean="0"/>
              <a:t>‹#›</a:t>
            </a:fld>
            <a:endParaRPr lang="en-US"/>
          </a:p>
        </p:txBody>
      </p:sp>
    </p:spTree>
    <p:extLst>
      <p:ext uri="{BB962C8B-B14F-4D97-AF65-F5344CB8AC3E}">
        <p14:creationId xmlns:p14="http://schemas.microsoft.com/office/powerpoint/2010/main" val="3403687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465C1E-15BF-4CD7-A04C-6BACB788F597}" type="datetimeFigureOut">
              <a:rPr lang="en-US" smtClean="0"/>
              <a:t>12/28/2018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6523D-C3B9-4B98-9965-9462725B560A}" type="slidenum">
              <a:rPr lang="en-US" smtClean="0"/>
              <a:t>‹#›</a:t>
            </a:fld>
            <a:endParaRPr lang="en-US"/>
          </a:p>
        </p:txBody>
      </p:sp>
    </p:spTree>
    <p:extLst>
      <p:ext uri="{BB962C8B-B14F-4D97-AF65-F5344CB8AC3E}">
        <p14:creationId xmlns:p14="http://schemas.microsoft.com/office/powerpoint/2010/main" val="1606334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465C1E-15BF-4CD7-A04C-6BACB788F597}" type="datetimeFigureOut">
              <a:rPr lang="en-US" smtClean="0"/>
              <a:t>12/28/2018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6523D-C3B9-4B98-9965-9462725B560A}" type="slidenum">
              <a:rPr lang="en-US" smtClean="0"/>
              <a:t>‹#›</a:t>
            </a:fld>
            <a:endParaRPr lang="en-US"/>
          </a:p>
        </p:txBody>
      </p:sp>
    </p:spTree>
    <p:extLst>
      <p:ext uri="{BB962C8B-B14F-4D97-AF65-F5344CB8AC3E}">
        <p14:creationId xmlns:p14="http://schemas.microsoft.com/office/powerpoint/2010/main" val="2575145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465C1E-15BF-4CD7-A04C-6BACB788F597}" type="datetimeFigureOut">
              <a:rPr lang="en-US" smtClean="0"/>
              <a:t>12/28/2018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6523D-C3B9-4B98-9965-9462725B560A}" type="slidenum">
              <a:rPr lang="en-US" smtClean="0"/>
              <a:t>‹#›</a:t>
            </a:fld>
            <a:endParaRPr lang="en-US"/>
          </a:p>
        </p:txBody>
      </p:sp>
    </p:spTree>
    <p:extLst>
      <p:ext uri="{BB962C8B-B14F-4D97-AF65-F5344CB8AC3E}">
        <p14:creationId xmlns:p14="http://schemas.microsoft.com/office/powerpoint/2010/main" val="3029936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465C1E-15BF-4CD7-A04C-6BACB788F597}" type="datetimeFigureOut">
              <a:rPr lang="en-US" smtClean="0"/>
              <a:t>12/28/2018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6523D-C3B9-4B98-9965-9462725B560A}" type="slidenum">
              <a:rPr lang="en-US" smtClean="0"/>
              <a:t>‹#›</a:t>
            </a:fld>
            <a:endParaRPr lang="en-US"/>
          </a:p>
        </p:txBody>
      </p:sp>
    </p:spTree>
    <p:extLst>
      <p:ext uri="{BB962C8B-B14F-4D97-AF65-F5344CB8AC3E}">
        <p14:creationId xmlns:p14="http://schemas.microsoft.com/office/powerpoint/2010/main" val="4162961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465C1E-15BF-4CD7-A04C-6BACB788F597}" type="datetimeFigureOut">
              <a:rPr lang="en-US" smtClean="0"/>
              <a:t>12/28/2018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C6523D-C3B9-4B98-9965-9462725B560A}" type="slidenum">
              <a:rPr lang="en-US" smtClean="0"/>
              <a:t>‹#›</a:t>
            </a:fld>
            <a:endParaRPr lang="en-US"/>
          </a:p>
        </p:txBody>
      </p:sp>
    </p:spTree>
    <p:extLst>
      <p:ext uri="{BB962C8B-B14F-4D97-AF65-F5344CB8AC3E}">
        <p14:creationId xmlns:p14="http://schemas.microsoft.com/office/powerpoint/2010/main" val="1201693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465C1E-15BF-4CD7-A04C-6BACB788F597}" type="datetimeFigureOut">
              <a:rPr lang="en-US" smtClean="0"/>
              <a:t>12/28/2018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C6523D-C3B9-4B98-9965-9462725B560A}" type="slidenum">
              <a:rPr lang="en-US" smtClean="0"/>
              <a:t>‹#›</a:t>
            </a:fld>
            <a:endParaRPr lang="en-US"/>
          </a:p>
        </p:txBody>
      </p:sp>
    </p:spTree>
    <p:extLst>
      <p:ext uri="{BB962C8B-B14F-4D97-AF65-F5344CB8AC3E}">
        <p14:creationId xmlns:p14="http://schemas.microsoft.com/office/powerpoint/2010/main" val="1762203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465C1E-15BF-4CD7-A04C-6BACB788F597}" type="datetimeFigureOut">
              <a:rPr lang="en-US" smtClean="0"/>
              <a:t>12/28/2018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C6523D-C3B9-4B98-9965-9462725B560A}" type="slidenum">
              <a:rPr lang="en-US" smtClean="0"/>
              <a:t>‹#›</a:t>
            </a:fld>
            <a:endParaRPr lang="en-US"/>
          </a:p>
        </p:txBody>
      </p:sp>
    </p:spTree>
    <p:extLst>
      <p:ext uri="{BB962C8B-B14F-4D97-AF65-F5344CB8AC3E}">
        <p14:creationId xmlns:p14="http://schemas.microsoft.com/office/powerpoint/2010/main" val="2230590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465C1E-15BF-4CD7-A04C-6BACB788F597}" type="datetimeFigureOut">
              <a:rPr lang="en-US" smtClean="0"/>
              <a:t>12/28/2018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C6523D-C3B9-4B98-9965-9462725B560A}" type="slidenum">
              <a:rPr lang="en-US" smtClean="0"/>
              <a:t>‹#›</a:t>
            </a:fld>
            <a:endParaRPr lang="en-US"/>
          </a:p>
        </p:txBody>
      </p:sp>
    </p:spTree>
    <p:extLst>
      <p:ext uri="{BB962C8B-B14F-4D97-AF65-F5344CB8AC3E}">
        <p14:creationId xmlns:p14="http://schemas.microsoft.com/office/powerpoint/2010/main" val="2561156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65C1E-15BF-4CD7-A04C-6BACB788F597}" type="datetimeFigureOut">
              <a:rPr lang="en-US" smtClean="0"/>
              <a:t>12/28/2018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C6523D-C3B9-4B98-9965-9462725B560A}" type="slidenum">
              <a:rPr lang="en-US" smtClean="0"/>
              <a:t>‹#›</a:t>
            </a:fld>
            <a:endParaRPr lang="en-US"/>
          </a:p>
        </p:txBody>
      </p:sp>
    </p:spTree>
    <p:extLst>
      <p:ext uri="{BB962C8B-B14F-4D97-AF65-F5344CB8AC3E}">
        <p14:creationId xmlns:p14="http://schemas.microsoft.com/office/powerpoint/2010/main" val="1615797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65C1E-15BF-4CD7-A04C-6BACB788F597}" type="datetimeFigureOut">
              <a:rPr lang="en-US" smtClean="0"/>
              <a:t>12/28/2018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C6523D-C3B9-4B98-9965-9462725B560A}" type="slidenum">
              <a:rPr lang="en-US" smtClean="0"/>
              <a:t>‹#›</a:t>
            </a:fld>
            <a:endParaRPr lang="en-US"/>
          </a:p>
        </p:txBody>
      </p:sp>
    </p:spTree>
    <p:extLst>
      <p:ext uri="{BB962C8B-B14F-4D97-AF65-F5344CB8AC3E}">
        <p14:creationId xmlns:p14="http://schemas.microsoft.com/office/powerpoint/2010/main" val="3533454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465C1E-15BF-4CD7-A04C-6BACB788F597}" type="datetimeFigureOut">
              <a:rPr lang="en-US" smtClean="0"/>
              <a:t>12/28/2018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C6523D-C3B9-4B98-9965-9462725B560A}" type="slidenum">
              <a:rPr lang="en-US" smtClean="0"/>
              <a:t>‹#›</a:t>
            </a:fld>
            <a:endParaRPr lang="en-US"/>
          </a:p>
        </p:txBody>
      </p:sp>
    </p:spTree>
    <p:extLst>
      <p:ext uri="{BB962C8B-B14F-4D97-AF65-F5344CB8AC3E}">
        <p14:creationId xmlns:p14="http://schemas.microsoft.com/office/powerpoint/2010/main" val="3651852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algrave.com/us/book/9781137455581" TargetMode="External"/><Relationship Id="rId2" Type="http://schemas.openxmlformats.org/officeDocument/2006/relationships/hyperlink" Target="https://drive.google.com/file/d/1HThN5i43MriLENzJJEEwlCN_6Z0tyfuS/view?fbclid=IwAR1JVs2rWEtPbasejWQ2iHa6-xfd7fEJgCjAJQMFiVg_XljEn33hAyh2QC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researchgate.net/publication/324899864_A_Proposal_for_Democratic_Constitutional_Reform_in_Cuba_Baiman_199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mh.com.au/politics/federal/cancer-eating-the-heart-of-australian-democracy-20180826-p4zzum.html" TargetMode="External"/><Relationship Id="rId2" Type="http://schemas.openxmlformats.org/officeDocument/2006/relationships/hyperlink" Target="https://www.nytimes.com/2018/11/29/world/europe/hungary-orban-media.html" TargetMode="External"/><Relationship Id="rId1" Type="http://schemas.openxmlformats.org/officeDocument/2006/relationships/slideLayout" Target="../slideLayouts/slideLayout2.xml"/><Relationship Id="rId5" Type="http://schemas.openxmlformats.org/officeDocument/2006/relationships/hyperlink" Target="http://kropfpolisci.com/citizens.united.hartmann.pdf" TargetMode="External"/><Relationship Id="rId4" Type="http://schemas.openxmlformats.org/officeDocument/2006/relationships/hyperlink" Target="https://www.americanprogressaction.org/issues/economy/news/2009/03/11/5814/the-employee-free-choice-act-101/"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ore.counterpunch.org/wp-content/uploads/2015/08/Killing-The-Host_PDF_V7.pdf" TargetMode="External"/><Relationship Id="rId2" Type="http://schemas.openxmlformats.org/officeDocument/2006/relationships/hyperlink" Target="http://michael-hudson.com/2015/09/killing-the-host-the-boo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oxfordscholarship.com/view/10.1093/0198295383.001.0001/acprof-978019829538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ct.350.org/call/house-dems-support-a-green-new-deal/" TargetMode="External"/><Relationship Id="rId2" Type="http://schemas.openxmlformats.org/officeDocument/2006/relationships/hyperlink" Target="http://inctpped.ie.ufrj.br/spiderweb/pdf_4/Great_Transformation.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facebook.com/ufi/reaction/profile/browser/?ft_ent_identifier=1977037335715300_1978850425533991&amp;av=10000227157590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dirty="0" smtClean="0"/>
              <a:t>Democratic Socialism: </a:t>
            </a:r>
            <a:br>
              <a:rPr lang="en-US" dirty="0" smtClean="0"/>
            </a:br>
            <a:r>
              <a:rPr lang="en-US" dirty="0" smtClean="0"/>
              <a:t>Is There Really Any Alternative?</a:t>
            </a:r>
            <a:endParaRPr lang="en-US" dirty="0"/>
          </a:p>
        </p:txBody>
      </p:sp>
      <p:sp>
        <p:nvSpPr>
          <p:cNvPr id="3" name="Subtitle 2"/>
          <p:cNvSpPr>
            <a:spLocks noGrp="1"/>
          </p:cNvSpPr>
          <p:nvPr>
            <p:ph type="subTitle" idx="1"/>
          </p:nvPr>
        </p:nvSpPr>
        <p:spPr>
          <a:xfrm>
            <a:off x="1295400" y="2286000"/>
            <a:ext cx="7010400" cy="1752600"/>
          </a:xfrm>
        </p:spPr>
        <p:txBody>
          <a:bodyPr>
            <a:normAutofit fontScale="25000" lnSpcReduction="20000"/>
          </a:bodyPr>
          <a:lstStyle/>
          <a:p>
            <a:r>
              <a:rPr lang="en-US" sz="8000" dirty="0" smtClean="0"/>
              <a:t>Platform </a:t>
            </a:r>
            <a:r>
              <a:rPr lang="en-US" sz="8000" dirty="0" smtClean="0"/>
              <a:t>Presentation to</a:t>
            </a:r>
          </a:p>
          <a:p>
            <a:r>
              <a:rPr lang="en-US" sz="8000" dirty="0" smtClean="0"/>
              <a:t>The Chicago Ethical Humanist </a:t>
            </a:r>
            <a:r>
              <a:rPr lang="en-US" sz="8000" dirty="0" smtClean="0"/>
              <a:t>Circle</a:t>
            </a:r>
          </a:p>
          <a:p>
            <a:r>
              <a:rPr lang="en-US" sz="8000" smtClean="0"/>
              <a:t>Video link: </a:t>
            </a:r>
            <a:r>
              <a:rPr lang="en-US" sz="8000" dirty="0">
                <a:hlinkClick r:id="rId2"/>
              </a:rPr>
              <a:t>https://</a:t>
            </a:r>
            <a:r>
              <a:rPr lang="en-US" sz="8000" dirty="0" smtClean="0">
                <a:hlinkClick r:id="rId2"/>
              </a:rPr>
              <a:t>drive.google.com/file/d/1HThN5i43MriLENzJJEEwlCN_6Z0tyfuS/view?fbclid=IwAR1JVs2rWEtPbasejWQ2iHa6-xfd7fEJgCjAJQMFiVg_XljEn33hAyh2QCE</a:t>
            </a:r>
            <a:r>
              <a:rPr lang="en-US" sz="8000" dirty="0" smtClean="0"/>
              <a:t> </a:t>
            </a:r>
            <a:endParaRPr lang="en-US" sz="8000" dirty="0" smtClean="0"/>
          </a:p>
          <a:p>
            <a:endParaRPr lang="en-US" sz="8000" dirty="0" smtClean="0"/>
          </a:p>
          <a:p>
            <a:r>
              <a:rPr lang="en-US" sz="8000" dirty="0" smtClean="0"/>
              <a:t>Levy Senior Center Foundation</a:t>
            </a:r>
          </a:p>
          <a:p>
            <a:r>
              <a:rPr lang="en-US" sz="8000" dirty="0" smtClean="0"/>
              <a:t>Evanston, IL </a:t>
            </a:r>
          </a:p>
          <a:p>
            <a:endParaRPr lang="en-US" sz="8000" dirty="0" smtClean="0"/>
          </a:p>
          <a:p>
            <a:r>
              <a:rPr lang="en-US" sz="8000" dirty="0" smtClean="0"/>
              <a:t>Dec. 9, 2018</a:t>
            </a:r>
          </a:p>
          <a:p>
            <a:endParaRPr lang="en-US" sz="8000" dirty="0"/>
          </a:p>
          <a:p>
            <a:r>
              <a:rPr lang="en-US" sz="8000" dirty="0" smtClean="0"/>
              <a:t>Ron Baiman</a:t>
            </a:r>
          </a:p>
          <a:p>
            <a:r>
              <a:rPr lang="en-US" sz="8000" dirty="0" smtClean="0"/>
              <a:t>Democratic Socialists of America</a:t>
            </a:r>
          </a:p>
          <a:p>
            <a:r>
              <a:rPr lang="en-US" sz="8000" dirty="0" smtClean="0"/>
              <a:t>Chicago Political Economy Group</a:t>
            </a:r>
          </a:p>
          <a:p>
            <a:endParaRPr lang="en-US" sz="8000" dirty="0" smtClean="0"/>
          </a:p>
          <a:p>
            <a:r>
              <a:rPr lang="en-US" sz="8000" dirty="0" smtClean="0"/>
              <a:t>Author of: </a:t>
            </a:r>
            <a:r>
              <a:rPr lang="en-US" sz="8000" i="1" dirty="0" smtClean="0">
                <a:hlinkClick r:id="rId3"/>
              </a:rPr>
              <a:t>The Morality of Radical Economics: Ghost Curve Ideology and the Value Neutral Aspect of Neoclassical Economics</a:t>
            </a:r>
            <a:endParaRPr lang="en-US" sz="8000" i="1" dirty="0" smtClean="0"/>
          </a:p>
          <a:p>
            <a:endParaRPr lang="en-US" sz="8000" dirty="0" smtClean="0"/>
          </a:p>
          <a:p>
            <a:endParaRPr lang="en-US" dirty="0"/>
          </a:p>
        </p:txBody>
      </p:sp>
    </p:spTree>
    <p:extLst>
      <p:ext uri="{BB962C8B-B14F-4D97-AF65-F5344CB8AC3E}">
        <p14:creationId xmlns:p14="http://schemas.microsoft.com/office/powerpoint/2010/main" val="4121668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hlinkClick r:id="rId2"/>
              </a:rPr>
              <a:t>Proposal for Democratic Constitutional Reform in Cuba</a:t>
            </a:r>
            <a:endParaRPr lang="en-US" dirty="0"/>
          </a:p>
        </p:txBody>
      </p:sp>
      <p:sp>
        <p:nvSpPr>
          <p:cNvPr id="3" name="Content Placeholder 2"/>
          <p:cNvSpPr>
            <a:spLocks noGrp="1"/>
          </p:cNvSpPr>
          <p:nvPr>
            <p:ph idx="1"/>
          </p:nvPr>
        </p:nvSpPr>
        <p:spPr>
          <a:xfrm>
            <a:off x="457200" y="1371600"/>
            <a:ext cx="8229600" cy="5257800"/>
          </a:xfrm>
        </p:spPr>
        <p:txBody>
          <a:bodyPr>
            <a:normAutofit/>
          </a:bodyPr>
          <a:lstStyle/>
          <a:p>
            <a:r>
              <a:rPr lang="en-US" dirty="0" smtClean="0"/>
              <a:t>Socialist Property Rights</a:t>
            </a:r>
          </a:p>
          <a:p>
            <a:r>
              <a:rPr lang="en-US" dirty="0" smtClean="0"/>
              <a:t>Socialist Free Speech Rights</a:t>
            </a:r>
          </a:p>
          <a:p>
            <a:r>
              <a:rPr lang="en-US" dirty="0" smtClean="0"/>
              <a:t>Socialist Free and Fair Election Rights</a:t>
            </a:r>
          </a:p>
          <a:p>
            <a:r>
              <a:rPr lang="en-US" dirty="0" smtClean="0"/>
              <a:t>Socialist Rights to Equal Economic and Social Opportunity</a:t>
            </a:r>
          </a:p>
          <a:p>
            <a:r>
              <a:rPr lang="en-US" dirty="0" smtClean="0"/>
              <a:t>Socialist Right to and Independent and Non-Commercial Cultural Environment</a:t>
            </a:r>
          </a:p>
          <a:p>
            <a:r>
              <a:rPr lang="en-US" dirty="0" smtClean="0"/>
              <a:t>Socialist Right to a Sustainable and Life Supporting Natural Environment</a:t>
            </a:r>
            <a:endParaRPr lang="en-US" dirty="0"/>
          </a:p>
        </p:txBody>
      </p:sp>
    </p:spTree>
    <p:extLst>
      <p:ext uri="{BB962C8B-B14F-4D97-AF65-F5344CB8AC3E}">
        <p14:creationId xmlns:p14="http://schemas.microsoft.com/office/powerpoint/2010/main" val="1910603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fontScale="90000"/>
          </a:bodyPr>
          <a:lstStyle/>
          <a:p>
            <a:r>
              <a:rPr lang="en-US" dirty="0" smtClean="0"/>
              <a:t>Capitalism is Incompatible with Democracy</a:t>
            </a:r>
            <a:endParaRPr lang="en-US" dirty="0"/>
          </a:p>
        </p:txBody>
      </p:sp>
      <p:sp>
        <p:nvSpPr>
          <p:cNvPr id="3" name="Content Placeholder 2"/>
          <p:cNvSpPr>
            <a:spLocks noGrp="1"/>
          </p:cNvSpPr>
          <p:nvPr>
            <p:ph idx="1"/>
          </p:nvPr>
        </p:nvSpPr>
        <p:spPr>
          <a:xfrm>
            <a:off x="533400" y="1219200"/>
            <a:ext cx="8229600" cy="5486400"/>
          </a:xfrm>
        </p:spPr>
        <p:txBody>
          <a:bodyPr>
            <a:normAutofit fontScale="85000" lnSpcReduction="20000"/>
          </a:bodyPr>
          <a:lstStyle/>
          <a:p>
            <a:r>
              <a:rPr lang="en-US" dirty="0" smtClean="0"/>
              <a:t>Through ownership consolidation by friends and </a:t>
            </a:r>
            <a:r>
              <a:rPr lang="en-US" dirty="0" smtClean="0"/>
              <a:t>allies, without any direct coercion, </a:t>
            </a:r>
            <a:r>
              <a:rPr lang="en-US" dirty="0" smtClean="0">
                <a:hlinkClick r:id="rId2"/>
              </a:rPr>
              <a:t>Hungarian </a:t>
            </a:r>
            <a:r>
              <a:rPr lang="en-US" dirty="0" smtClean="0">
                <a:hlinkClick r:id="rId2"/>
              </a:rPr>
              <a:t>media under </a:t>
            </a:r>
            <a:r>
              <a:rPr lang="en-US" dirty="0" err="1" smtClean="0">
                <a:hlinkClick r:id="rId2"/>
              </a:rPr>
              <a:t>Orban</a:t>
            </a:r>
            <a:r>
              <a:rPr lang="en-US" dirty="0" smtClean="0">
                <a:hlinkClick r:id="rId2"/>
              </a:rPr>
              <a:t> now resembles Communist controlled state media</a:t>
            </a:r>
            <a:r>
              <a:rPr lang="en-US" dirty="0" smtClean="0"/>
              <a:t>. </a:t>
            </a:r>
          </a:p>
          <a:p>
            <a:r>
              <a:rPr lang="en-US" dirty="0" smtClean="0"/>
              <a:t>Similarly one media mogul, Rupert Murdoch, has been able to </a:t>
            </a:r>
            <a:r>
              <a:rPr lang="en-US" dirty="0" smtClean="0">
                <a:hlinkClick r:id="rId3"/>
              </a:rPr>
              <a:t>savage politics first in Australia, </a:t>
            </a:r>
            <a:r>
              <a:rPr lang="en-US" dirty="0" smtClean="0">
                <a:hlinkClick r:id="rId3"/>
              </a:rPr>
              <a:t>then the </a:t>
            </a:r>
            <a:r>
              <a:rPr lang="en-US" dirty="0" smtClean="0">
                <a:hlinkClick r:id="rId3"/>
              </a:rPr>
              <a:t>U.K. </a:t>
            </a:r>
            <a:r>
              <a:rPr lang="en-US" dirty="0" smtClean="0">
                <a:hlinkClick r:id="rId3"/>
              </a:rPr>
              <a:t>and </a:t>
            </a:r>
            <a:r>
              <a:rPr lang="en-US" dirty="0" smtClean="0">
                <a:hlinkClick r:id="rId3"/>
              </a:rPr>
              <a:t>the </a:t>
            </a:r>
            <a:r>
              <a:rPr lang="en-US" dirty="0" smtClean="0">
                <a:hlinkClick r:id="rId3"/>
              </a:rPr>
              <a:t>U.S. </a:t>
            </a:r>
            <a:r>
              <a:rPr lang="en-US" dirty="0" smtClean="0"/>
              <a:t>leading to Brexit and Trump. </a:t>
            </a:r>
          </a:p>
          <a:p>
            <a:r>
              <a:rPr lang="en-US" dirty="0" smtClean="0"/>
              <a:t>Even more contradictory is the way in which </a:t>
            </a:r>
            <a:r>
              <a:rPr lang="en-US" dirty="0" smtClean="0">
                <a:hlinkClick r:id="rId4"/>
              </a:rPr>
              <a:t>“private” companies can force workers to attend anti-union meetings as they “own” their time</a:t>
            </a:r>
            <a:r>
              <a:rPr lang="en-US" dirty="0" smtClean="0"/>
              <a:t>.</a:t>
            </a:r>
          </a:p>
          <a:p>
            <a:r>
              <a:rPr lang="en-US" dirty="0" smtClean="0"/>
              <a:t>Not to mention </a:t>
            </a:r>
            <a:r>
              <a:rPr lang="en-US" dirty="0" smtClean="0">
                <a:hlinkClick r:id="rId5"/>
              </a:rPr>
              <a:t>the complete subversion of the first and fourth amendments by “corporate persons” </a:t>
            </a:r>
            <a:r>
              <a:rPr lang="en-US" dirty="0" smtClean="0"/>
              <a:t>who are able to now buy politicians and avoid health and safety oversight due to “their” fourth amendment right against unreasonable search and seizure.  </a:t>
            </a:r>
          </a:p>
          <a:p>
            <a:endParaRPr lang="en-US" dirty="0"/>
          </a:p>
        </p:txBody>
      </p:sp>
    </p:spTree>
    <p:extLst>
      <p:ext uri="{BB962C8B-B14F-4D97-AF65-F5344CB8AC3E}">
        <p14:creationId xmlns:p14="http://schemas.microsoft.com/office/powerpoint/2010/main" val="1122081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hlinkClick r:id="rId2"/>
              </a:rPr>
              <a:t>Democratic Socialism and Neo-Feudalist Rentierism</a:t>
            </a:r>
            <a:endParaRPr lang="en-US" dirty="0"/>
          </a:p>
        </p:txBody>
      </p:sp>
      <p:sp>
        <p:nvSpPr>
          <p:cNvPr id="3" name="Content Placeholder 2"/>
          <p:cNvSpPr>
            <a:spLocks noGrp="1"/>
          </p:cNvSpPr>
          <p:nvPr>
            <p:ph idx="1"/>
          </p:nvPr>
        </p:nvSpPr>
        <p:spPr>
          <a:xfrm>
            <a:off x="304800" y="1295400"/>
            <a:ext cx="8610600" cy="5486400"/>
          </a:xfrm>
        </p:spPr>
        <p:txBody>
          <a:bodyPr>
            <a:normAutofit fontScale="85000" lnSpcReduction="20000"/>
          </a:bodyPr>
          <a:lstStyle/>
          <a:p>
            <a:r>
              <a:rPr lang="en-US" dirty="0" smtClean="0">
                <a:hlinkClick r:id="rId3"/>
              </a:rPr>
              <a:t>At the macro level the biggest threat to human society and existence is  financial rentierism,  dominant platform monopolies, and other forms of extracting unearned wealth and income</a:t>
            </a:r>
            <a:endParaRPr lang="en-US" dirty="0" smtClean="0"/>
          </a:p>
          <a:p>
            <a:pPr marL="342900" lvl="1" indent="-342900">
              <a:buFont typeface="Arial" panose="020B0604020202020204" pitchFamily="34" charset="0"/>
              <a:buChar char="•"/>
            </a:pPr>
            <a:r>
              <a:rPr lang="en-US" sz="3200" dirty="0" smtClean="0"/>
              <a:t>These trends are leading to ever more extreme concentrations of wealth and power undermining the possibility of viable democracy and public policy, and human well-being for almost all humans</a:t>
            </a:r>
          </a:p>
          <a:p>
            <a:pPr marL="342900" lvl="1" indent="-342900">
              <a:buFont typeface="Arial" panose="020B0604020202020204" pitchFamily="34" charset="0"/>
              <a:buChar char="•"/>
            </a:pPr>
            <a:r>
              <a:rPr lang="en-US" sz="3200" dirty="0" smtClean="0"/>
              <a:t>The economy is best viewed as means for trading and allocating present and past human labor.</a:t>
            </a:r>
          </a:p>
          <a:p>
            <a:pPr marL="342900" lvl="1" indent="-342900">
              <a:buFont typeface="Arial" panose="020B0604020202020204" pitchFamily="34" charset="0"/>
              <a:buChar char="•"/>
            </a:pPr>
            <a:r>
              <a:rPr lang="en-US" sz="3200" dirty="0" smtClean="0"/>
              <a:t>Private finance needs to be socialized and unpayable debts written off</a:t>
            </a:r>
          </a:p>
          <a:p>
            <a:pPr marL="342900" lvl="1" indent="-342900">
              <a:buFont typeface="Arial" panose="020B0604020202020204" pitchFamily="34" charset="0"/>
              <a:buChar char="•"/>
            </a:pPr>
            <a:r>
              <a:rPr lang="en-US" sz="3200" dirty="0" smtClean="0"/>
              <a:t>Monopolistic companies with extreme market and political power need to be socialized, regulated, or broken up. </a:t>
            </a:r>
            <a:endParaRPr lang="en-US" sz="3200" dirty="0"/>
          </a:p>
        </p:txBody>
      </p:sp>
    </p:spTree>
    <p:extLst>
      <p:ext uri="{BB962C8B-B14F-4D97-AF65-F5344CB8AC3E}">
        <p14:creationId xmlns:p14="http://schemas.microsoft.com/office/powerpoint/2010/main" val="3464722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Democracy</a:t>
            </a:r>
            <a:endParaRPr lang="en-US" dirty="0"/>
          </a:p>
        </p:txBody>
      </p:sp>
      <p:sp>
        <p:nvSpPr>
          <p:cNvPr id="3" name="Content Placeholder 2"/>
          <p:cNvSpPr>
            <a:spLocks noGrp="1"/>
          </p:cNvSpPr>
          <p:nvPr>
            <p:ph idx="1"/>
          </p:nvPr>
        </p:nvSpPr>
        <p:spPr>
          <a:xfrm>
            <a:off x="457200" y="1295400"/>
            <a:ext cx="8229600" cy="5257800"/>
          </a:xfrm>
        </p:spPr>
        <p:txBody>
          <a:bodyPr>
            <a:normAutofit fontScale="85000" lnSpcReduction="20000"/>
          </a:bodyPr>
          <a:lstStyle/>
          <a:p>
            <a:r>
              <a:rPr lang="en-US" dirty="0" smtClean="0"/>
              <a:t>Formal Liberal democracy</a:t>
            </a:r>
          </a:p>
          <a:p>
            <a:pPr lvl="1"/>
            <a:r>
              <a:rPr lang="en-US" dirty="0" smtClean="0"/>
              <a:t>Formal democratic “bourgeois democracy” </a:t>
            </a:r>
          </a:p>
          <a:p>
            <a:pPr lvl="1"/>
            <a:r>
              <a:rPr lang="en-US" dirty="0" smtClean="0"/>
              <a:t>Multiple parties and free and fair elections</a:t>
            </a:r>
          </a:p>
          <a:p>
            <a:pPr lvl="1"/>
            <a:r>
              <a:rPr lang="en-US" dirty="0" smtClean="0"/>
              <a:t>Freedom of association and speech</a:t>
            </a:r>
          </a:p>
          <a:p>
            <a:pPr lvl="1"/>
            <a:r>
              <a:rPr lang="en-US" dirty="0" smtClean="0"/>
              <a:t>Equality under the law</a:t>
            </a:r>
          </a:p>
          <a:p>
            <a:pPr lvl="1"/>
            <a:r>
              <a:rPr lang="en-US" dirty="0" smtClean="0"/>
              <a:t>Civil liberties to prevent tyranny of the </a:t>
            </a:r>
            <a:r>
              <a:rPr lang="en-US" dirty="0" smtClean="0"/>
              <a:t>majority</a:t>
            </a:r>
          </a:p>
          <a:p>
            <a:pPr lvl="1"/>
            <a:r>
              <a:rPr lang="en-US" dirty="0" smtClean="0"/>
              <a:t>Independent Judiciary</a:t>
            </a:r>
            <a:endParaRPr lang="en-US" dirty="0" smtClean="0"/>
          </a:p>
          <a:p>
            <a:r>
              <a:rPr lang="en-US" dirty="0" smtClean="0"/>
              <a:t>Negative Liberty</a:t>
            </a:r>
          </a:p>
          <a:p>
            <a:pPr lvl="1"/>
            <a:r>
              <a:rPr lang="en-US" dirty="0" smtClean="0"/>
              <a:t>Limits coercive power of the state</a:t>
            </a:r>
            <a:endParaRPr lang="en-US" dirty="0"/>
          </a:p>
          <a:p>
            <a:pPr lvl="1"/>
            <a:r>
              <a:rPr lang="en-US" dirty="0" smtClean="0"/>
              <a:t>Limits direct individual coercion over other individuals (slavery and feudalism are abolished).</a:t>
            </a:r>
          </a:p>
          <a:p>
            <a:pPr lvl="1"/>
            <a:r>
              <a:rPr lang="en-US" dirty="0" smtClean="0"/>
              <a:t>Strict divide between “public sector” subject to democratic accountability, and “private sector” subject to market accountability.  </a:t>
            </a:r>
          </a:p>
        </p:txBody>
      </p:sp>
    </p:spTree>
    <p:extLst>
      <p:ext uri="{BB962C8B-B14F-4D97-AF65-F5344CB8AC3E}">
        <p14:creationId xmlns:p14="http://schemas.microsoft.com/office/powerpoint/2010/main" val="1728541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Democracy </a:t>
            </a:r>
            <a:endParaRPr lang="en-US" dirty="0"/>
          </a:p>
        </p:txBody>
      </p:sp>
      <p:sp>
        <p:nvSpPr>
          <p:cNvPr id="3" name="Content Placeholder 2"/>
          <p:cNvSpPr>
            <a:spLocks noGrp="1"/>
          </p:cNvSpPr>
          <p:nvPr>
            <p:ph idx="1"/>
          </p:nvPr>
        </p:nvSpPr>
        <p:spPr>
          <a:xfrm>
            <a:off x="457200" y="1219200"/>
            <a:ext cx="8229600" cy="4525963"/>
          </a:xfrm>
        </p:spPr>
        <p:txBody>
          <a:bodyPr>
            <a:normAutofit fontScale="92500" lnSpcReduction="20000"/>
          </a:bodyPr>
          <a:lstStyle/>
          <a:p>
            <a:pPr marL="342900" lvl="1" indent="-342900">
              <a:buFont typeface="Arial" panose="020B0604020202020204" pitchFamily="34" charset="0"/>
              <a:buChar char="•"/>
            </a:pPr>
            <a:r>
              <a:rPr lang="en-US" sz="3200" dirty="0" smtClean="0"/>
              <a:t>Substantive liberal democracy</a:t>
            </a:r>
          </a:p>
          <a:p>
            <a:pPr marL="742950" lvl="3" indent="-280988"/>
            <a:r>
              <a:rPr lang="en-US" sz="2800" dirty="0" smtClean="0"/>
              <a:t>Large “public sector” funding and/or direct provision role</a:t>
            </a:r>
          </a:p>
          <a:p>
            <a:pPr marL="746125" lvl="3" indent="-288925"/>
            <a:r>
              <a:rPr lang="en-US" sz="2800" dirty="0" smtClean="0"/>
              <a:t>Equal ability to participate in political democracy</a:t>
            </a:r>
          </a:p>
          <a:p>
            <a:pPr marL="746125" lvl="3" indent="-288925"/>
            <a:r>
              <a:rPr lang="en-US" sz="2800" dirty="0" smtClean="0"/>
              <a:t>Equal access to education, housing, health care, and other basic goods and services</a:t>
            </a:r>
          </a:p>
          <a:p>
            <a:pPr marL="746125" lvl="3" indent="-288925"/>
            <a:r>
              <a:rPr lang="en-US" sz="2800" dirty="0" smtClean="0"/>
              <a:t>Economic security and leisure </a:t>
            </a:r>
          </a:p>
          <a:p>
            <a:r>
              <a:rPr lang="en-US" dirty="0" smtClean="0"/>
              <a:t>Positive Liberty</a:t>
            </a:r>
          </a:p>
          <a:p>
            <a:pPr lvl="1"/>
            <a:r>
              <a:rPr lang="en-US" dirty="0" smtClean="0"/>
              <a:t>Relative equality of access to resources that enable participation in civil society and liberal democratic state. </a:t>
            </a:r>
          </a:p>
          <a:p>
            <a:pPr marL="457200" lvl="1" indent="0">
              <a:buNone/>
            </a:pPr>
            <a:endParaRPr lang="en-US" dirty="0"/>
          </a:p>
        </p:txBody>
      </p:sp>
    </p:spTree>
    <p:extLst>
      <p:ext uri="{BB962C8B-B14F-4D97-AF65-F5344CB8AC3E}">
        <p14:creationId xmlns:p14="http://schemas.microsoft.com/office/powerpoint/2010/main" val="198159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Economic Democracy</a:t>
            </a:r>
            <a:endParaRPr lang="en-US" dirty="0"/>
          </a:p>
        </p:txBody>
      </p:sp>
      <p:sp>
        <p:nvSpPr>
          <p:cNvPr id="3" name="Content Placeholder 2"/>
          <p:cNvSpPr>
            <a:spLocks noGrp="1"/>
          </p:cNvSpPr>
          <p:nvPr>
            <p:ph idx="1"/>
          </p:nvPr>
        </p:nvSpPr>
        <p:spPr>
          <a:xfrm>
            <a:off x="457200" y="1219200"/>
            <a:ext cx="8458200" cy="5257800"/>
          </a:xfrm>
        </p:spPr>
        <p:txBody>
          <a:bodyPr>
            <a:normAutofit fontScale="77500" lnSpcReduction="20000"/>
          </a:bodyPr>
          <a:lstStyle/>
          <a:p>
            <a:r>
              <a:rPr lang="en-US" dirty="0" smtClean="0"/>
              <a:t>Socialist Democracy</a:t>
            </a:r>
          </a:p>
          <a:p>
            <a:pPr lvl="1"/>
            <a:r>
              <a:rPr lang="en-US" dirty="0" smtClean="0"/>
              <a:t>We are fundamentally social beings who find joy in helping, creating, and stimulating, each other</a:t>
            </a:r>
          </a:p>
          <a:p>
            <a:pPr lvl="1"/>
            <a:r>
              <a:rPr lang="en-US" dirty="0" smtClean="0"/>
              <a:t>We can only fully realize ourselves by working together in sometimes large and complex organizations.</a:t>
            </a:r>
          </a:p>
          <a:p>
            <a:pPr lvl="1"/>
            <a:r>
              <a:rPr lang="en-US" dirty="0" smtClean="0"/>
              <a:t>The wealth or poverty of our lives is dependent on whether the economy nurtures and supports, or represses and exploits us. </a:t>
            </a:r>
          </a:p>
          <a:p>
            <a:r>
              <a:rPr lang="en-US" dirty="0" smtClean="0"/>
              <a:t>Democratic </a:t>
            </a:r>
            <a:r>
              <a:rPr lang="en-US" dirty="0"/>
              <a:t>L</a:t>
            </a:r>
            <a:r>
              <a:rPr lang="en-US" dirty="0" smtClean="0"/>
              <a:t>iberty</a:t>
            </a:r>
          </a:p>
          <a:p>
            <a:pPr lvl="1"/>
            <a:r>
              <a:rPr lang="en-US" dirty="0" smtClean="0"/>
              <a:t>Individual “liberty” means little if we have no power over major social choices that constrain our individual choices. </a:t>
            </a:r>
          </a:p>
          <a:p>
            <a:pPr lvl="1"/>
            <a:r>
              <a:rPr lang="en-US" dirty="0" smtClean="0"/>
              <a:t>Decisions made by rich and powerful corporations and individuals are </a:t>
            </a:r>
            <a:r>
              <a:rPr lang="en-US" i="1" dirty="0" smtClean="0"/>
              <a:t>social</a:t>
            </a:r>
            <a:r>
              <a:rPr lang="en-US" dirty="0" smtClean="0"/>
              <a:t> decisions that affect workers, communities, nations, and the planet. The so-called “private sector” is not private.</a:t>
            </a:r>
          </a:p>
          <a:p>
            <a:pPr lvl="1"/>
            <a:r>
              <a:rPr lang="en-US" dirty="0" smtClean="0"/>
              <a:t>We have a fundamental democratic right to have equal democratic power  over decisions to the degree that we are affected by them. This right  should not disappear at the corporate door. </a:t>
            </a:r>
          </a:p>
          <a:p>
            <a:pPr marL="457200" lvl="1"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2709937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Rosa Luxemburg: </a:t>
            </a:r>
            <a:br>
              <a:rPr lang="en-US" dirty="0" smtClean="0"/>
            </a:br>
            <a:r>
              <a:rPr lang="en-US" u="sng" dirty="0" smtClean="0"/>
              <a:t>The Russian Revolution</a:t>
            </a:r>
            <a:r>
              <a:rPr lang="en-US" dirty="0" smtClean="0"/>
              <a:t> (1918)</a:t>
            </a:r>
            <a:endParaRPr lang="en-US" u="sng"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“We have always distinguished the social content of the politic shape of the bourgeois democracy, we always knew how to disclose the bitter seed of the inequality of the social subjugation that hides inside the sweet shell of equality and of formal freedom, not to reject them, but to incite the working class not to attain just to the package, to conquer political power to fill it with a new social content. The historical mission of the proletariat, once the power is gained, is to create, instead of the bourgeois democracy a socialist democracy and not to abolish all democracy.”</a:t>
            </a:r>
            <a:endParaRPr lang="en-US" dirty="0"/>
          </a:p>
        </p:txBody>
      </p:sp>
    </p:spTree>
    <p:extLst>
      <p:ext uri="{BB962C8B-B14F-4D97-AF65-F5344CB8AC3E}">
        <p14:creationId xmlns:p14="http://schemas.microsoft.com/office/powerpoint/2010/main" val="2828618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fontScale="90000"/>
          </a:bodyPr>
          <a:lstStyle/>
          <a:p>
            <a:r>
              <a:rPr lang="en-US" dirty="0" smtClean="0"/>
              <a:t>Democratic Socialism and Ethical Humanism</a:t>
            </a:r>
            <a:endParaRPr lang="en-US" dirty="0"/>
          </a:p>
        </p:txBody>
      </p:sp>
      <p:sp>
        <p:nvSpPr>
          <p:cNvPr id="3" name="Content Placeholder 2"/>
          <p:cNvSpPr>
            <a:spLocks noGrp="1"/>
          </p:cNvSpPr>
          <p:nvPr>
            <p:ph idx="1"/>
          </p:nvPr>
        </p:nvSpPr>
        <p:spPr>
          <a:xfrm>
            <a:off x="457200" y="1219200"/>
            <a:ext cx="8229600" cy="5486400"/>
          </a:xfrm>
        </p:spPr>
        <p:txBody>
          <a:bodyPr>
            <a:normAutofit fontScale="92500" lnSpcReduction="20000"/>
          </a:bodyPr>
          <a:lstStyle/>
          <a:p>
            <a:pPr lvl="1"/>
            <a:r>
              <a:rPr lang="en-US" dirty="0" smtClean="0"/>
              <a:t>The economy is not a “private sector” realm of voluntary free and equal exchange but a realm of class power, domination, and exploitation.  </a:t>
            </a:r>
          </a:p>
          <a:p>
            <a:pPr lvl="1"/>
            <a:r>
              <a:rPr lang="en-US" dirty="0" smtClean="0"/>
              <a:t>Rawls was wrong to think that a capitalist economy does not violate the “liberty principle” of “maximum individual liberty consistent with equal liberty for all”</a:t>
            </a:r>
          </a:p>
          <a:p>
            <a:pPr lvl="1"/>
            <a:r>
              <a:rPr lang="en-US" dirty="0" smtClean="0"/>
              <a:t>Kant was wrong to think that a capitalist economy does not violate the “second categorical imperative” to “treat people as ends not means”.</a:t>
            </a:r>
          </a:p>
          <a:p>
            <a:pPr lvl="1"/>
            <a:r>
              <a:rPr lang="en-US" dirty="0" smtClean="0"/>
              <a:t> Rather than trying to deriving morality from a religious or philosophic system, I think David Hume, Adam Smith, and Sam Harris’ point that morality </a:t>
            </a:r>
            <a:r>
              <a:rPr lang="en-US" dirty="0" smtClean="0"/>
              <a:t>or “human </a:t>
            </a:r>
            <a:r>
              <a:rPr lang="en-US" dirty="0" smtClean="0"/>
              <a:t>well-being” is based on human empathy, </a:t>
            </a:r>
            <a:r>
              <a:rPr lang="en-US" dirty="0" smtClean="0"/>
              <a:t>that like </a:t>
            </a:r>
            <a:r>
              <a:rPr lang="en-US" dirty="0" smtClean="0"/>
              <a:t>“human health” evolves over time, and increasingly should be informed scientifically  by evidence and reason, makes sense. </a:t>
            </a:r>
            <a:endParaRPr lang="en-US" dirty="0"/>
          </a:p>
        </p:txBody>
      </p:sp>
    </p:spTree>
    <p:extLst>
      <p:ext uri="{BB962C8B-B14F-4D97-AF65-F5344CB8AC3E}">
        <p14:creationId xmlns:p14="http://schemas.microsoft.com/office/powerpoint/2010/main" val="3558032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Democratic Socialism and Social Choice </a:t>
            </a:r>
            <a:endParaRPr lang="en-US" dirty="0"/>
          </a:p>
        </p:txBody>
      </p:sp>
      <p:sp>
        <p:nvSpPr>
          <p:cNvPr id="3" name="Content Placeholder 2"/>
          <p:cNvSpPr>
            <a:spLocks noGrp="1"/>
          </p:cNvSpPr>
          <p:nvPr>
            <p:ph idx="1"/>
          </p:nvPr>
        </p:nvSpPr>
        <p:spPr>
          <a:xfrm>
            <a:off x="304800" y="1371600"/>
            <a:ext cx="8229600" cy="5410200"/>
          </a:xfrm>
        </p:spPr>
        <p:txBody>
          <a:bodyPr>
            <a:normAutofit fontScale="77500" lnSpcReduction="20000"/>
          </a:bodyPr>
          <a:lstStyle/>
          <a:p>
            <a:r>
              <a:rPr lang="en-US" dirty="0" smtClean="0"/>
              <a:t>Democratic socialism is best viewed as a continuation of the unfinished democratic (and ethical humanist) project of the enlightenment. </a:t>
            </a:r>
          </a:p>
          <a:p>
            <a:r>
              <a:rPr lang="en-US" dirty="0" smtClean="0"/>
              <a:t>Why stop at the economy? </a:t>
            </a:r>
          </a:p>
          <a:p>
            <a:r>
              <a:rPr lang="en-US" dirty="0" smtClean="0"/>
              <a:t>Hirschman’s “voice” (or democracy) is necessary in the economy, as “exit” (the </a:t>
            </a:r>
            <a:r>
              <a:rPr lang="en-US" dirty="0" smtClean="0"/>
              <a:t>market) is </a:t>
            </a:r>
            <a:r>
              <a:rPr lang="en-US" dirty="0" smtClean="0"/>
              <a:t>inadequate. </a:t>
            </a:r>
          </a:p>
          <a:p>
            <a:r>
              <a:rPr lang="en-US" dirty="0" smtClean="0"/>
              <a:t>“Vertical” Class and monopoly power is as much a part of the economy as “horizontal” competition. </a:t>
            </a:r>
          </a:p>
          <a:p>
            <a:r>
              <a:rPr lang="en-US" dirty="0" smtClean="0"/>
              <a:t>Market based “individual choices” in the economy will  only serve the pubic good if they are embedded within, and constrained and guided </a:t>
            </a:r>
            <a:r>
              <a:rPr lang="en-US" dirty="0" smtClean="0"/>
              <a:t>by, </a:t>
            </a:r>
            <a:r>
              <a:rPr lang="en-US" dirty="0" smtClean="0"/>
              <a:t>democratic “social choices”.</a:t>
            </a:r>
          </a:p>
          <a:p>
            <a:r>
              <a:rPr lang="en-US" dirty="0" smtClean="0"/>
              <a:t>The economy is best viewed as a hierarchy of increasingly less important social choices, with the least important (for the overall economy) purely individual choices at the very bottom.  </a:t>
            </a:r>
          </a:p>
        </p:txBody>
      </p:sp>
    </p:spTree>
    <p:extLst>
      <p:ext uri="{BB962C8B-B14F-4D97-AF65-F5344CB8AC3E}">
        <p14:creationId xmlns:p14="http://schemas.microsoft.com/office/powerpoint/2010/main" val="2030280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Democratic Socialism and Climate Change</a:t>
            </a:r>
            <a:endParaRPr lang="en-US" dirty="0"/>
          </a:p>
        </p:txBody>
      </p:sp>
      <p:sp>
        <p:nvSpPr>
          <p:cNvPr id="3" name="Content Placeholder 2"/>
          <p:cNvSpPr>
            <a:spLocks noGrp="1"/>
          </p:cNvSpPr>
          <p:nvPr>
            <p:ph idx="1"/>
          </p:nvPr>
        </p:nvSpPr>
        <p:spPr>
          <a:xfrm>
            <a:off x="457200" y="1295400"/>
            <a:ext cx="8382000" cy="5410200"/>
          </a:xfrm>
        </p:spPr>
        <p:txBody>
          <a:bodyPr>
            <a:normAutofit fontScale="77500" lnSpcReduction="20000"/>
          </a:bodyPr>
          <a:lstStyle/>
          <a:p>
            <a:r>
              <a:rPr lang="en-US" dirty="0" smtClean="0">
                <a:hlinkClick r:id="rId2"/>
              </a:rPr>
              <a:t>Karl Polanyi’s point that markets need to be embedded in society rather than the other way </a:t>
            </a:r>
            <a:r>
              <a:rPr lang="en-US" dirty="0" smtClean="0"/>
              <a:t>around has become ever more relevant given the existential crisis of climate change. </a:t>
            </a:r>
          </a:p>
          <a:p>
            <a:r>
              <a:rPr lang="en-US" dirty="0" smtClean="0"/>
              <a:t>Our survival requires collective democratic socialist “social choices”.  Individual self-interest and competitive markets will not save us. </a:t>
            </a:r>
          </a:p>
          <a:p>
            <a:r>
              <a:rPr lang="en-US" dirty="0" smtClean="0"/>
              <a:t>We should be constructing a green economy on a “war footing” for our very survival. This requires massive social investment, taxation, public mobilization  and large scale planning just as in a war. </a:t>
            </a:r>
          </a:p>
          <a:p>
            <a:r>
              <a:rPr lang="en-US" b="1" dirty="0" smtClean="0"/>
              <a:t>Urgent Action Request!</a:t>
            </a:r>
            <a:r>
              <a:rPr lang="en-US" dirty="0" smtClean="0"/>
              <a:t>: One week left to call your Congressional Rep and urge them to support Rep. Elect (and DSA member) Ocasio-Cortex’s effort to establish a “House </a:t>
            </a:r>
            <a:r>
              <a:rPr lang="en-US" dirty="0"/>
              <a:t>Select Committee for a Green New Deal: </a:t>
            </a:r>
            <a:r>
              <a:rPr lang="en-US" dirty="0">
                <a:hlinkClick r:id="rId3"/>
              </a:rPr>
              <a:t>https://act.350.org/call/house-dems-support-a-green-new-deal</a:t>
            </a:r>
            <a:r>
              <a:rPr lang="en-US" dirty="0" smtClean="0">
                <a:hlinkClick r:id="rId3"/>
              </a:rPr>
              <a:t>/</a:t>
            </a:r>
            <a:r>
              <a:rPr lang="en-US" dirty="0" smtClean="0"/>
              <a:t> </a:t>
            </a:r>
          </a:p>
          <a:p>
            <a:endParaRPr lang="en-US" dirty="0"/>
          </a:p>
        </p:txBody>
      </p:sp>
    </p:spTree>
    <p:extLst>
      <p:ext uri="{BB962C8B-B14F-4D97-AF65-F5344CB8AC3E}">
        <p14:creationId xmlns:p14="http://schemas.microsoft.com/office/powerpoint/2010/main" val="344587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smtClean="0"/>
              <a:t>Democratic Socialist Politics</a:t>
            </a:r>
            <a:endParaRPr lang="en-US" dirty="0"/>
          </a:p>
        </p:txBody>
      </p:sp>
      <p:sp>
        <p:nvSpPr>
          <p:cNvPr id="3" name="Content Placeholder 2"/>
          <p:cNvSpPr>
            <a:spLocks noGrp="1"/>
          </p:cNvSpPr>
          <p:nvPr>
            <p:ph idx="1"/>
          </p:nvPr>
        </p:nvSpPr>
        <p:spPr>
          <a:xfrm>
            <a:off x="457200" y="762000"/>
            <a:ext cx="8229600" cy="6019800"/>
          </a:xfrm>
        </p:spPr>
        <p:txBody>
          <a:bodyPr>
            <a:normAutofit fontScale="85000" lnSpcReduction="10000"/>
          </a:bodyPr>
          <a:lstStyle/>
          <a:p>
            <a:r>
              <a:rPr lang="en-US" dirty="0"/>
              <a:t>Capitalists think of the northern European countries as capitalist though leftists in the U.S. think of them as democratic socialist. </a:t>
            </a:r>
            <a:endParaRPr lang="en-US" dirty="0" smtClean="0"/>
          </a:p>
          <a:p>
            <a:r>
              <a:rPr lang="en-US" dirty="0" smtClean="0"/>
              <a:t>For-profit </a:t>
            </a:r>
            <a:r>
              <a:rPr lang="en-US" dirty="0"/>
              <a:t>markets can be a very powerful incentive but it's very hard to make them serve society instead of the other way around as they currently do in the U.S</a:t>
            </a:r>
            <a:r>
              <a:rPr lang="en-US" dirty="0" smtClean="0"/>
              <a:t>.</a:t>
            </a:r>
          </a:p>
          <a:p>
            <a:r>
              <a:rPr lang="en-US" dirty="0" smtClean="0"/>
              <a:t>Though </a:t>
            </a:r>
            <a:r>
              <a:rPr lang="en-US" dirty="0"/>
              <a:t>even in the </a:t>
            </a:r>
            <a:r>
              <a:rPr lang="en-US" dirty="0" smtClean="0"/>
              <a:t>U.S, </a:t>
            </a:r>
            <a:r>
              <a:rPr lang="en-US" dirty="0"/>
              <a:t>during the post-war period when "New Deal" based politics were stronger, equality and democracy were increasing. </a:t>
            </a:r>
            <a:endParaRPr lang="en-US" dirty="0" smtClean="0"/>
          </a:p>
          <a:p>
            <a:r>
              <a:rPr lang="en-US" dirty="0" smtClean="0"/>
              <a:t>I </a:t>
            </a:r>
            <a:r>
              <a:rPr lang="en-US" dirty="0"/>
              <a:t>think what we've learned </a:t>
            </a:r>
            <a:r>
              <a:rPr lang="en-US" dirty="0" smtClean="0"/>
              <a:t>therefore </a:t>
            </a:r>
            <a:r>
              <a:rPr lang="en-US" dirty="0" smtClean="0"/>
              <a:t>is </a:t>
            </a:r>
            <a:r>
              <a:rPr lang="en-US" dirty="0" smtClean="0"/>
              <a:t>that:</a:t>
            </a:r>
          </a:p>
          <a:p>
            <a:pPr lvl="1"/>
            <a:r>
              <a:rPr lang="en-US" dirty="0" smtClean="0"/>
              <a:t>The post-war period was an exception </a:t>
            </a:r>
          </a:p>
          <a:p>
            <a:pPr lvl="1"/>
            <a:r>
              <a:rPr lang="en-US" dirty="0"/>
              <a:t>C</a:t>
            </a:r>
            <a:r>
              <a:rPr lang="en-US" dirty="0" smtClean="0"/>
              <a:t>apitalism and democracy are fundamentally incompatible </a:t>
            </a:r>
          </a:p>
          <a:p>
            <a:pPr lvl="1"/>
            <a:r>
              <a:rPr lang="en-US" dirty="0" smtClean="0"/>
              <a:t>Capitalism will </a:t>
            </a:r>
            <a:r>
              <a:rPr lang="en-US" dirty="0"/>
              <a:t>rear it's ugly head again </a:t>
            </a:r>
            <a:r>
              <a:rPr lang="en-US" dirty="0" smtClean="0"/>
              <a:t>and again if </a:t>
            </a:r>
            <a:r>
              <a:rPr lang="en-US" dirty="0"/>
              <a:t>the </a:t>
            </a:r>
            <a:r>
              <a:rPr lang="en-US" dirty="0" smtClean="0"/>
              <a:t>economy is not democratized, perhaps </a:t>
            </a:r>
            <a:r>
              <a:rPr lang="en-US" dirty="0"/>
              <a:t>through a </a:t>
            </a:r>
            <a:r>
              <a:rPr lang="en-US" dirty="0" smtClean="0"/>
              <a:t>“Democratic Socialist Constitution”</a:t>
            </a:r>
            <a:endParaRPr lang="en-US" dirty="0">
              <a:hlinkClick r:id="rId2"/>
            </a:endParaRPr>
          </a:p>
        </p:txBody>
      </p:sp>
    </p:spTree>
    <p:extLst>
      <p:ext uri="{BB962C8B-B14F-4D97-AF65-F5344CB8AC3E}">
        <p14:creationId xmlns:p14="http://schemas.microsoft.com/office/powerpoint/2010/main" val="2250194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25002</TotalTime>
  <Words>1316</Words>
  <Application>Microsoft Office PowerPoint</Application>
  <PresentationFormat>On-screen Show (4:3)</PresentationFormat>
  <Paragraphs>89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Democratic Socialism:  Is There Really Any Alternative?</vt:lpstr>
      <vt:lpstr>Political Democracy</vt:lpstr>
      <vt:lpstr>Social Democracy </vt:lpstr>
      <vt:lpstr>Economic Democracy</vt:lpstr>
      <vt:lpstr>Rosa Luxemburg:  The Russian Revolution (1918)</vt:lpstr>
      <vt:lpstr>Democratic Socialism and Ethical Humanism</vt:lpstr>
      <vt:lpstr>Democratic Socialism and Social Choice </vt:lpstr>
      <vt:lpstr>Democratic Socialism and Climate Change</vt:lpstr>
      <vt:lpstr>Democratic Socialist Politics</vt:lpstr>
      <vt:lpstr>Proposal for Democratic Constitutional Reform in Cuba</vt:lpstr>
      <vt:lpstr>Capitalism is Incompatible with Democracy</vt:lpstr>
      <vt:lpstr>Democratic Socialism and Neo-Feudalist Rentierism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Democratic Socialism:  Is There Really Any Alternative?</dc:title>
  <dc:creator>Benedictine University</dc:creator>
  <cp:lastModifiedBy>Benedictine University</cp:lastModifiedBy>
  <cp:revision>69</cp:revision>
  <dcterms:created xsi:type="dcterms:W3CDTF">2018-12-06T00:31:14Z</dcterms:created>
  <dcterms:modified xsi:type="dcterms:W3CDTF">2019-01-12T23:17:30Z</dcterms:modified>
</cp:coreProperties>
</file>