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84" r:id="rId2"/>
    <p:sldId id="299" r:id="rId3"/>
    <p:sldId id="300" r:id="rId4"/>
    <p:sldId id="298" r:id="rId5"/>
    <p:sldId id="305" r:id="rId6"/>
    <p:sldId id="306" r:id="rId7"/>
    <p:sldId id="314" r:id="rId8"/>
    <p:sldId id="313" r:id="rId9"/>
    <p:sldId id="302" r:id="rId10"/>
    <p:sldId id="303" r:id="rId11"/>
    <p:sldId id="268" r:id="rId12"/>
    <p:sldId id="283" r:id="rId13"/>
    <p:sldId id="304" r:id="rId14"/>
    <p:sldId id="307" r:id="rId15"/>
    <p:sldId id="309" r:id="rId16"/>
    <p:sldId id="310" r:id="rId17"/>
    <p:sldId id="312" r:id="rId18"/>
    <p:sldId id="311" r:id="rId1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2" autoAdjust="0"/>
    <p:restoredTop sz="94660" autoAdjust="0"/>
  </p:normalViewPr>
  <p:slideViewPr>
    <p:cSldViewPr snapToGrid="0">
      <p:cViewPr>
        <p:scale>
          <a:sx n="99" d="100"/>
          <a:sy n="99" d="100"/>
        </p:scale>
        <p:origin x="-126" y="-210"/>
      </p:cViewPr>
      <p:guideLst>
        <p:guide orient="horz" pos="2160"/>
        <p:guide pos="3840"/>
      </p:guideLst>
    </p:cSldViewPr>
  </p:slideViewPr>
  <p:outlineViewPr>
    <p:cViewPr>
      <p:scale>
        <a:sx n="33" d="100"/>
        <a:sy n="33" d="100"/>
      </p:scale>
      <p:origin x="0" y="1807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D6AAD8F6-FE1D-46FA-BDE9-EEE1052A0C03}" type="datetimeFigureOut">
              <a:rPr lang="en-US" smtClean="0"/>
              <a:t>9/20/2018</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065EF5CE-7D2E-4BEF-905B-5C34DC16D55B}" type="slidenum">
              <a:rPr lang="en-US" smtClean="0"/>
              <a:t>‹#›</a:t>
            </a:fld>
            <a:endParaRPr lang="en-US"/>
          </a:p>
        </p:txBody>
      </p:sp>
    </p:spTree>
    <p:extLst>
      <p:ext uri="{BB962C8B-B14F-4D97-AF65-F5344CB8AC3E}">
        <p14:creationId xmlns:p14="http://schemas.microsoft.com/office/powerpoint/2010/main" val="1653942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6658385-93F8-434F-AF27-4C6BFF697356}" type="datetime1">
              <a:rPr lang="en-US" smtClean="0"/>
              <a:t>9/20/2018</a:t>
            </a:fld>
            <a:endParaRPr lang="en-US"/>
          </a:p>
        </p:txBody>
      </p:sp>
      <p:sp>
        <p:nvSpPr>
          <p:cNvPr id="8" name="Slide Number Placeholder 7"/>
          <p:cNvSpPr>
            <a:spLocks noGrp="1"/>
          </p:cNvSpPr>
          <p:nvPr>
            <p:ph type="sldNum" sz="quarter" idx="11"/>
          </p:nvPr>
        </p:nvSpPr>
        <p:spPr/>
        <p:txBody>
          <a:bodyPr/>
          <a:lstStyle/>
          <a:p>
            <a:fld id="{2A311531-011D-4B22-820E-C1C0B4AAF17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86DE40-44AB-4EE0-BCC2-AE4DE7F04D8E}" type="datetime1">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311531-011D-4B22-820E-C1C0B4AAF1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46AF09-C720-4F2B-963E-BD66019DDB37}" type="datetime1">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311531-011D-4B22-820E-C1C0B4AAF1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0A0790AF-CC22-4BF8-9758-313BF5DECADB}" type="datetime1">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311531-011D-4B22-820E-C1C0B4AAF1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F1B91-2F43-45B3-A5FA-B2612B8157F2}" type="datetime1">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311531-011D-4B22-820E-C1C0B4AAF179}" type="slidenum">
              <a:rPr lang="en-US" smtClean="0"/>
              <a:t>‹#›</a:t>
            </a:fld>
            <a:endParaRPr lang="en-US"/>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15A41AD-73DA-4156-90A6-DE668320E1D0}" type="datetime1">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311531-011D-4B22-820E-C1C0B4AAF179}" type="slidenum">
              <a:rPr lang="en-US" smtClean="0"/>
              <a:t>‹#›</a:t>
            </a:fld>
            <a:endParaRPr lang="en-US"/>
          </a:p>
        </p:txBody>
      </p:sp>
      <p:sp>
        <p:nvSpPr>
          <p:cNvPr id="9" name="Content Placeholder 8"/>
          <p:cNvSpPr>
            <a:spLocks noGrp="1"/>
          </p:cNvSpPr>
          <p:nvPr>
            <p:ph sz="quarter" idx="13"/>
          </p:nvPr>
        </p:nvSpPr>
        <p:spPr>
          <a:xfrm>
            <a:off x="487680" y="1600200"/>
            <a:ext cx="5388864"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1A1D223-7EE3-4063-8033-A053A8381275}" type="datetime1">
              <a:rPr lang="en-US" smtClean="0"/>
              <a:t>9/20/2018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311531-011D-4B22-820E-C1C0B4AAF179}" type="slidenum">
              <a:rPr lang="en-US" smtClean="0"/>
              <a:t>‹#›</a:t>
            </a:fld>
            <a:endParaRPr lang="en-US"/>
          </a:p>
        </p:txBody>
      </p:sp>
      <p:sp>
        <p:nvSpPr>
          <p:cNvPr id="11" name="Content Placeholder 10"/>
          <p:cNvSpPr>
            <a:spLocks noGrp="1"/>
          </p:cNvSpPr>
          <p:nvPr>
            <p:ph sz="quarter" idx="13"/>
          </p:nvPr>
        </p:nvSpPr>
        <p:spPr>
          <a:xfrm>
            <a:off x="609600" y="2212848"/>
            <a:ext cx="5388864"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7784BAE-936E-477C-98B4-F660190B5D30}" type="datetime1">
              <a:rPr lang="en-US" smtClean="0"/>
              <a:t>9/20/2018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311531-011D-4B22-820E-C1C0B4AAF1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A1BF7-1ABF-4607-9983-EBF4614D7196}" type="datetime1">
              <a:rPr lang="en-US" smtClean="0"/>
              <a:t>9/20/2018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311531-011D-4B22-820E-C1C0B4AAF1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F9F3C-B976-47B9-8192-8B17C30C5A2A}" type="datetime1">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311531-011D-4B22-820E-C1C0B4AAF17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4BFC99-2722-4A46-A5A7-5DB182F0F134}" type="datetime1">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311531-011D-4B22-820E-C1C0B4AAF17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BD24912-4697-4640-9E05-0F006FCFC60C}" type="datetime1">
              <a:rPr lang="en-US" smtClean="0"/>
              <a:t>9/20/2018</a:t>
            </a:fld>
            <a:endParaRPr lang="en-US"/>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2A311531-011D-4B22-820E-C1C0B4AAF179}" type="slidenum">
              <a:rPr lang="en-US" smtClean="0"/>
              <a:t>‹#›</a:t>
            </a:fld>
            <a:endParaRPr lang="en-US"/>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baiman@cpegonline.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thegrassrootscollaborative.org/sites/default/files/ThePeoplesAgenda.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tbaonline.org/sites/default/files/reports/ctba.limeredstaging.com/node/add/repository-report/1385495360/R_2010.10.29_FINAL%20Funding%20Our%20Future-CTBA%20Report%20.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articles.chicagotribune.com/2011-12-16/business/chi-quinn-signs-searscme-tax-breaks-into-law-20111216_1_cme-and-cboe-sears-cme-employee-income-tax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faculty.chicagobooth.edu/john.cochrane/teaching/35150_advanced_investments/baron_brogaard_kirilenko.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pegonline.org/wp-content/uploads/2015/06/Chicago-Doesnt-Need-Another-Casino_Final_2.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B67FFB2-0D82-49F2-B6B4-21D1628D919C}" type="slidenum">
              <a:rPr lang="en-US" altLang="en-US"/>
              <a:pPr/>
              <a:t>1</a:t>
            </a:fld>
            <a:endParaRPr lang="en-US" altLang="en-US"/>
          </a:p>
        </p:txBody>
      </p:sp>
      <p:sp>
        <p:nvSpPr>
          <p:cNvPr id="3075" name="Rectangle 2"/>
          <p:cNvSpPr>
            <a:spLocks noGrp="1" noChangeArrowheads="1"/>
          </p:cNvSpPr>
          <p:nvPr>
            <p:ph type="ctrTitle"/>
          </p:nvPr>
        </p:nvSpPr>
        <p:spPr>
          <a:xfrm>
            <a:off x="2067340" y="1046923"/>
            <a:ext cx="7772400" cy="1470025"/>
          </a:xfrm>
        </p:spPr>
        <p:txBody>
          <a:bodyPr anchor="ctr"/>
          <a:lstStyle/>
          <a:p>
            <a:pPr eaLnBrk="1" hangingPunct="1"/>
            <a:r>
              <a:rPr lang="en-US" altLang="en-US" sz="4000" b="1" dirty="0" smtClean="0"/>
              <a:t>Three Simple Reasons Why Illinois should Enact a LaSalle Street Tax Now!</a:t>
            </a:r>
            <a:br>
              <a:rPr lang="en-US" altLang="en-US" sz="4000" b="1" dirty="0" smtClean="0"/>
            </a:br>
            <a:endParaRPr lang="en-US" altLang="en-US" sz="4000" dirty="0"/>
          </a:p>
        </p:txBody>
      </p:sp>
      <p:sp>
        <p:nvSpPr>
          <p:cNvPr id="3076" name="Rectangle 3"/>
          <p:cNvSpPr>
            <a:spLocks noGrp="1" noChangeArrowheads="1"/>
          </p:cNvSpPr>
          <p:nvPr>
            <p:ph type="subTitle" idx="1"/>
          </p:nvPr>
        </p:nvSpPr>
        <p:spPr>
          <a:xfrm>
            <a:off x="2753140" y="3305382"/>
            <a:ext cx="6400800" cy="2743200"/>
          </a:xfrm>
        </p:spPr>
        <p:txBody>
          <a:bodyPr>
            <a:normAutofit fontScale="92500" lnSpcReduction="20000"/>
          </a:bodyPr>
          <a:lstStyle/>
          <a:p>
            <a:r>
              <a:rPr lang="en-US" sz="1800" dirty="0" smtClean="0"/>
              <a:t>Testimony to: </a:t>
            </a:r>
          </a:p>
          <a:p>
            <a:r>
              <a:rPr lang="en-US" sz="1800" dirty="0" smtClean="0"/>
              <a:t>HB106 Subject Matter Hearing</a:t>
            </a:r>
          </a:p>
          <a:p>
            <a:r>
              <a:rPr lang="en-US" sz="1800" dirty="0" smtClean="0"/>
              <a:t>Illinois House of Representatives 99</a:t>
            </a:r>
            <a:r>
              <a:rPr lang="en-US" sz="1800" baseline="30000" dirty="0" smtClean="0"/>
              <a:t>th</a:t>
            </a:r>
            <a:r>
              <a:rPr lang="en-US" sz="1800" dirty="0" smtClean="0"/>
              <a:t> General Assembly </a:t>
            </a:r>
            <a:endParaRPr lang="en-US" sz="1800" dirty="0"/>
          </a:p>
          <a:p>
            <a:r>
              <a:rPr lang="en-US" sz="1800" dirty="0" smtClean="0"/>
              <a:t>June 7, 2016</a:t>
            </a:r>
          </a:p>
          <a:p>
            <a:r>
              <a:rPr lang="en-US" sz="1800" dirty="0" smtClean="0"/>
              <a:t>Chicago, Illinois</a:t>
            </a:r>
            <a:endParaRPr lang="en-US" sz="1800" dirty="0"/>
          </a:p>
          <a:p>
            <a:endParaRPr lang="en-US" altLang="en-US" sz="1800" dirty="0"/>
          </a:p>
          <a:p>
            <a:pPr eaLnBrk="1" hangingPunct="1">
              <a:lnSpc>
                <a:spcPct val="90000"/>
              </a:lnSpc>
            </a:pPr>
            <a:r>
              <a:rPr lang="en-US" altLang="en-US" sz="1800" dirty="0" smtClean="0"/>
              <a:t>Dr. Ron Baiman</a:t>
            </a:r>
          </a:p>
          <a:p>
            <a:pPr eaLnBrk="1" hangingPunct="1">
              <a:lnSpc>
                <a:spcPct val="90000"/>
              </a:lnSpc>
            </a:pPr>
            <a:r>
              <a:rPr lang="en-US" altLang="en-US" sz="1800" dirty="0" smtClean="0"/>
              <a:t>Benedictine University and </a:t>
            </a:r>
          </a:p>
          <a:p>
            <a:pPr eaLnBrk="1" hangingPunct="1">
              <a:lnSpc>
                <a:spcPct val="90000"/>
              </a:lnSpc>
            </a:pPr>
            <a:r>
              <a:rPr lang="en-US" altLang="en-US" sz="1800" dirty="0" smtClean="0"/>
              <a:t>Chicago </a:t>
            </a:r>
            <a:r>
              <a:rPr lang="en-US" altLang="en-US" sz="1800" dirty="0"/>
              <a:t>Political Economy Group</a:t>
            </a:r>
          </a:p>
          <a:p>
            <a:pPr eaLnBrk="1" hangingPunct="1">
              <a:lnSpc>
                <a:spcPct val="90000"/>
              </a:lnSpc>
            </a:pPr>
            <a:r>
              <a:rPr lang="en-US" altLang="en-US" sz="1800" dirty="0" smtClean="0">
                <a:hlinkClick r:id="rId2"/>
              </a:rPr>
              <a:t>rbaiman@cpegonline.org</a:t>
            </a:r>
            <a:endParaRPr lang="en-US" altLang="en-US" sz="1800" dirty="0" smtClean="0"/>
          </a:p>
          <a:p>
            <a:pPr eaLnBrk="1" hangingPunct="1">
              <a:lnSpc>
                <a:spcPct val="90000"/>
              </a:lnSpc>
            </a:pPr>
            <a:endParaRPr lang="en-US" altLang="en-US" sz="1800" dirty="0"/>
          </a:p>
          <a:p>
            <a:pPr eaLnBrk="1" hangingPunct="1">
              <a:lnSpc>
                <a:spcPct val="90000"/>
              </a:lnSpc>
            </a:pPr>
            <a:endParaRPr lang="en-US" altLang="en-US" sz="1800" dirty="0"/>
          </a:p>
        </p:txBody>
      </p:sp>
    </p:spTree>
    <p:extLst>
      <p:ext uri="{BB962C8B-B14F-4D97-AF65-F5344CB8AC3E}">
        <p14:creationId xmlns:p14="http://schemas.microsoft.com/office/powerpoint/2010/main" val="3416598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7338"/>
            <a:ext cx="12192000" cy="873369"/>
          </a:xfrm>
        </p:spPr>
        <p:txBody>
          <a:bodyPr>
            <a:noAutofit/>
          </a:bodyPr>
          <a:lstStyle/>
          <a:p>
            <a:pPr algn="ctr"/>
            <a:r>
              <a:rPr lang="en-US" sz="3200" i="1" dirty="0" smtClean="0"/>
              <a:t>Traders</a:t>
            </a:r>
            <a:r>
              <a:rPr lang="en-US" sz="3200" b="1" dirty="0" smtClean="0"/>
              <a:t> </a:t>
            </a:r>
            <a:r>
              <a:rPr lang="en-US" sz="3200" dirty="0" smtClean="0"/>
              <a:t>Cannot Move Because of “Collective Action” Problem</a:t>
            </a:r>
            <a:endParaRPr lang="en-US" sz="3200" dirty="0"/>
          </a:p>
        </p:txBody>
      </p:sp>
      <p:sp>
        <p:nvSpPr>
          <p:cNvPr id="3" name="Content Placeholder 2"/>
          <p:cNvSpPr>
            <a:spLocks noGrp="1"/>
          </p:cNvSpPr>
          <p:nvPr>
            <p:ph idx="1"/>
          </p:nvPr>
        </p:nvSpPr>
        <p:spPr>
          <a:xfrm>
            <a:off x="1056053" y="1173285"/>
            <a:ext cx="10362583" cy="5333532"/>
          </a:xfrm>
        </p:spPr>
        <p:txBody>
          <a:bodyPr>
            <a:normAutofit lnSpcReduction="10000"/>
          </a:bodyPr>
          <a:lstStyle/>
          <a:p>
            <a:pPr lvl="0"/>
            <a:r>
              <a:rPr lang="en-US" dirty="0"/>
              <a:t>Moving trading liquidity from one market to another would be a difficult achievement, defying the classic </a:t>
            </a:r>
            <a:r>
              <a:rPr lang="en-US" i="1" dirty="0"/>
              <a:t>collective action problem</a:t>
            </a:r>
            <a:r>
              <a:rPr lang="en-US" dirty="0" smtClean="0"/>
              <a:t>.</a:t>
            </a:r>
          </a:p>
          <a:p>
            <a:pPr lvl="0"/>
            <a:r>
              <a:rPr lang="en-US" dirty="0" smtClean="0"/>
              <a:t> </a:t>
            </a:r>
            <a:r>
              <a:rPr lang="en-US" dirty="0"/>
              <a:t>To induce an individual trader to move, there must be a critical mass of other traders to trade with. A large number of traders must move together for there to be adequate “liquidity” at the new exchange to support trading.  </a:t>
            </a:r>
            <a:r>
              <a:rPr lang="en-US" dirty="0" smtClean="0"/>
              <a:t> </a:t>
            </a:r>
          </a:p>
          <a:p>
            <a:pPr lvl="0"/>
            <a:r>
              <a:rPr lang="en-US" i="1" dirty="0" smtClean="0"/>
              <a:t>Once </a:t>
            </a:r>
            <a:r>
              <a:rPr lang="en-US" i="1" dirty="0"/>
              <a:t>one exchange has captured </a:t>
            </a:r>
            <a:r>
              <a:rPr lang="en-US" i="1" dirty="0" smtClean="0"/>
              <a:t>all, or most of, the </a:t>
            </a:r>
            <a:r>
              <a:rPr lang="en-US" i="1" dirty="0"/>
              <a:t>volume in a product, later </a:t>
            </a:r>
            <a:r>
              <a:rPr lang="en-US" i="1" dirty="0" smtClean="0"/>
              <a:t>entry of another Exchange </a:t>
            </a:r>
            <a:r>
              <a:rPr lang="en-US" i="1" dirty="0"/>
              <a:t>is extremely difficult even when such an effort is backed by major financial institutions. </a:t>
            </a:r>
            <a:r>
              <a:rPr lang="en-US" i="1" dirty="0" smtClean="0"/>
              <a:t>An LST can be designed to apply only to products traded exclusively, or almost exclusively, in Chicago.</a:t>
            </a:r>
          </a:p>
          <a:p>
            <a:pPr lvl="0"/>
            <a:r>
              <a:rPr lang="en-US" dirty="0" smtClean="0"/>
              <a:t>The </a:t>
            </a:r>
            <a:r>
              <a:rPr lang="en-US" dirty="0"/>
              <a:t>2011 failure of the </a:t>
            </a:r>
            <a:r>
              <a:rPr lang="en-US" dirty="0" smtClean="0"/>
              <a:t>Atlanta based Electronic </a:t>
            </a:r>
            <a:r>
              <a:rPr lang="en-US" dirty="0"/>
              <a:t>Liquidity Exchange (ELX) that charged $ 1.25 - $2.00 less in transactions fees than the </a:t>
            </a:r>
            <a:r>
              <a:rPr lang="en-US" dirty="0" smtClean="0"/>
              <a:t>CME/ CBOT and CBOE is </a:t>
            </a:r>
            <a:r>
              <a:rPr lang="en-US" dirty="0"/>
              <a:t>an example of this.  </a:t>
            </a:r>
          </a:p>
        </p:txBody>
      </p:sp>
      <p:sp>
        <p:nvSpPr>
          <p:cNvPr id="4" name="Slide Number Placeholder 3"/>
          <p:cNvSpPr>
            <a:spLocks noGrp="1"/>
          </p:cNvSpPr>
          <p:nvPr>
            <p:ph type="sldNum" sz="quarter" idx="12"/>
          </p:nvPr>
        </p:nvSpPr>
        <p:spPr/>
        <p:txBody>
          <a:bodyPr/>
          <a:lstStyle/>
          <a:p>
            <a:fld id="{2A311531-011D-4B22-820E-C1C0B4AAF179}" type="slidenum">
              <a:rPr lang="en-US" smtClean="0"/>
              <a:t>10</a:t>
            </a:fld>
            <a:endParaRPr lang="en-US"/>
          </a:p>
        </p:txBody>
      </p:sp>
    </p:spTree>
    <p:extLst>
      <p:ext uri="{BB962C8B-B14F-4D97-AF65-F5344CB8AC3E}">
        <p14:creationId xmlns:p14="http://schemas.microsoft.com/office/powerpoint/2010/main" val="577302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392" y="152400"/>
            <a:ext cx="11547231" cy="670169"/>
          </a:xfrm>
        </p:spPr>
        <p:txBody>
          <a:bodyPr>
            <a:noAutofit/>
          </a:bodyPr>
          <a:lstStyle/>
          <a:p>
            <a:r>
              <a:rPr lang="en-US" sz="3600" i="1" dirty="0" smtClean="0"/>
              <a:t>Exchanges</a:t>
            </a:r>
            <a:r>
              <a:rPr lang="en-US" sz="3600" dirty="0" smtClean="0"/>
              <a:t> Cannot Move Because of “Co-Location” </a:t>
            </a:r>
            <a:endParaRPr lang="en-US" sz="3600" dirty="0"/>
          </a:p>
        </p:txBody>
      </p:sp>
      <p:sp>
        <p:nvSpPr>
          <p:cNvPr id="3" name="Content Placeholder 2"/>
          <p:cNvSpPr>
            <a:spLocks noGrp="1"/>
          </p:cNvSpPr>
          <p:nvPr>
            <p:ph idx="1"/>
          </p:nvPr>
        </p:nvSpPr>
        <p:spPr>
          <a:xfrm>
            <a:off x="364392" y="787400"/>
            <a:ext cx="11547231" cy="5930900"/>
          </a:xfrm>
        </p:spPr>
        <p:txBody>
          <a:bodyPr>
            <a:normAutofit fontScale="92500" lnSpcReduction="10000"/>
          </a:bodyPr>
          <a:lstStyle/>
          <a:p>
            <a:pPr lvl="0"/>
            <a:r>
              <a:rPr lang="en-US" dirty="0" smtClean="0"/>
              <a:t>The </a:t>
            </a:r>
            <a:r>
              <a:rPr lang="en-US" dirty="0"/>
              <a:t>expense of relocating all the hard-wired trading infrastructure would have to be justified economically, and a critical mass of affected traders, especially “High Frequency Trading” (HFT) firms </a:t>
            </a:r>
            <a:r>
              <a:rPr lang="en-US" dirty="0" smtClean="0"/>
              <a:t>and </a:t>
            </a:r>
            <a:r>
              <a:rPr lang="en-US" dirty="0"/>
              <a:t>the exchanges would have to collectively</a:t>
            </a:r>
            <a:r>
              <a:rPr lang="en-US" u="sng" dirty="0"/>
              <a:t> </a:t>
            </a:r>
            <a:r>
              <a:rPr lang="en-US" dirty="0"/>
              <a:t>organize to move all their switches and lines </a:t>
            </a:r>
            <a:r>
              <a:rPr lang="en-US" dirty="0" smtClean="0"/>
              <a:t>together. </a:t>
            </a:r>
          </a:p>
          <a:p>
            <a:pPr lvl="0"/>
            <a:r>
              <a:rPr lang="en-US" dirty="0" smtClean="0"/>
              <a:t>For example, the CME facility in Aurora is the size of 7.5 football fields. The CME and other exchanges rent out space to HFT “co-Locators” to place their serves as close as possible to the “matching engine”. If the CME moved its matching engine it would violate its contracts with HFT co-Locators</a:t>
            </a:r>
            <a:r>
              <a:rPr lang="en-US" dirty="0"/>
              <a:t> </a:t>
            </a:r>
            <a:r>
              <a:rPr lang="en-US" dirty="0" smtClean="0"/>
              <a:t>unless it </a:t>
            </a:r>
            <a:r>
              <a:rPr lang="en-US" i="1" dirty="0" smtClean="0"/>
              <a:t>moved and rewired </a:t>
            </a:r>
            <a:r>
              <a:rPr lang="en-US" dirty="0" smtClean="0"/>
              <a:t>all of the co-locators as well. </a:t>
            </a:r>
          </a:p>
          <a:p>
            <a:r>
              <a:rPr lang="en-US" dirty="0" smtClean="0"/>
              <a:t>Other “co-location” facilities” are used throughout the Chicago Metro area, as are Exchange clearing house operations and necessary financial institutions and infrastructure. </a:t>
            </a:r>
            <a:r>
              <a:rPr lang="en-US" dirty="0"/>
              <a:t>For example, another CME facility on </a:t>
            </a:r>
            <a:r>
              <a:rPr lang="en-US" dirty="0" err="1"/>
              <a:t>Cermack</a:t>
            </a:r>
            <a:r>
              <a:rPr lang="en-US" dirty="0"/>
              <a:t> in Chicago advertises that it has over 170 miles of fiber optic cable. </a:t>
            </a:r>
            <a:endParaRPr lang="en-US" dirty="0" smtClean="0"/>
          </a:p>
          <a:p>
            <a:r>
              <a:rPr lang="en-US" dirty="0" smtClean="0"/>
              <a:t>But even this would not offset the cost, as such a move would </a:t>
            </a:r>
            <a:r>
              <a:rPr lang="en-US" dirty="0"/>
              <a:t>also create a major disruption in </a:t>
            </a:r>
            <a:r>
              <a:rPr lang="en-US" i="1" dirty="0"/>
              <a:t>straight-line</a:t>
            </a:r>
            <a:r>
              <a:rPr lang="en-US" dirty="0"/>
              <a:t> fiber-optic </a:t>
            </a:r>
            <a:r>
              <a:rPr lang="en-US" dirty="0" smtClean="0"/>
              <a:t>and micro-wave transmission </a:t>
            </a:r>
            <a:r>
              <a:rPr lang="en-US" dirty="0"/>
              <a:t>trades from NYC and NJ matching engines that process directly through Chicago exchange matching engines leading to losses of tremendous value to traders (see </a:t>
            </a:r>
            <a:r>
              <a:rPr lang="en-US" i="1" dirty="0"/>
              <a:t>Flash Boys </a:t>
            </a:r>
            <a:r>
              <a:rPr lang="en-US" dirty="0"/>
              <a:t>by Michael Lewis</a:t>
            </a:r>
            <a:r>
              <a:rPr lang="en-US" dirty="0" smtClean="0"/>
              <a:t>).</a:t>
            </a:r>
          </a:p>
        </p:txBody>
      </p:sp>
      <p:sp>
        <p:nvSpPr>
          <p:cNvPr id="4" name="Slide Number Placeholder 3"/>
          <p:cNvSpPr>
            <a:spLocks noGrp="1"/>
          </p:cNvSpPr>
          <p:nvPr>
            <p:ph type="sldNum" sz="quarter" idx="12"/>
          </p:nvPr>
        </p:nvSpPr>
        <p:spPr/>
        <p:txBody>
          <a:bodyPr/>
          <a:lstStyle/>
          <a:p>
            <a:fld id="{2A311531-011D-4B22-820E-C1C0B4AAF179}" type="slidenum">
              <a:rPr lang="en-US" smtClean="0"/>
              <a:t>11</a:t>
            </a:fld>
            <a:endParaRPr lang="en-US"/>
          </a:p>
        </p:txBody>
      </p:sp>
    </p:spTree>
    <p:extLst>
      <p:ext uri="{BB962C8B-B14F-4D97-AF65-F5344CB8AC3E}">
        <p14:creationId xmlns:p14="http://schemas.microsoft.com/office/powerpoint/2010/main" val="1253989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225" y="211756"/>
            <a:ext cx="10972800" cy="834887"/>
          </a:xfrm>
        </p:spPr>
        <p:txBody>
          <a:bodyPr/>
          <a:lstStyle/>
          <a:p>
            <a:r>
              <a:rPr lang="en-US" sz="4400" dirty="0" smtClean="0"/>
              <a:t>The State </a:t>
            </a:r>
            <a:r>
              <a:rPr lang="en-US" sz="4400" i="1" dirty="0" smtClean="0"/>
              <a:t>Can</a:t>
            </a:r>
            <a:r>
              <a:rPr lang="en-US" sz="4400" dirty="0" smtClean="0"/>
              <a:t> Negotiate a Reasonable LST</a:t>
            </a:r>
            <a:endParaRPr lang="en-US" sz="4400" dirty="0"/>
          </a:p>
        </p:txBody>
      </p:sp>
      <p:sp>
        <p:nvSpPr>
          <p:cNvPr id="3" name="Content Placeholder 2"/>
          <p:cNvSpPr>
            <a:spLocks noGrp="1"/>
          </p:cNvSpPr>
          <p:nvPr>
            <p:ph idx="1"/>
          </p:nvPr>
        </p:nvSpPr>
        <p:spPr>
          <a:xfrm>
            <a:off x="590350" y="1141124"/>
            <a:ext cx="10972800" cy="6023113"/>
          </a:xfrm>
        </p:spPr>
        <p:txBody>
          <a:bodyPr>
            <a:normAutofit/>
          </a:bodyPr>
          <a:lstStyle/>
          <a:p>
            <a:r>
              <a:rPr lang="en-US" dirty="0" smtClean="0"/>
              <a:t>Our policy preference, like that of many other Financial Transactions Tax (FTT) advocates would be use the LST to </a:t>
            </a:r>
            <a:r>
              <a:rPr lang="en-US" i="1" dirty="0" smtClean="0"/>
              <a:t>repress</a:t>
            </a:r>
            <a:r>
              <a:rPr lang="en-US" dirty="0" smtClean="0"/>
              <a:t> HFT trading. </a:t>
            </a:r>
          </a:p>
          <a:p>
            <a:r>
              <a:rPr lang="en-US" dirty="0" smtClean="0"/>
              <a:t>However, if the CME/ CBOT and CBOE, were willing to provide detailed trading data (not currently publicly available), an LST could be </a:t>
            </a:r>
            <a:r>
              <a:rPr lang="en-US" i="1" dirty="0" smtClean="0"/>
              <a:t>tiered against holding time </a:t>
            </a:r>
            <a:r>
              <a:rPr lang="en-US" dirty="0" smtClean="0"/>
              <a:t>to </a:t>
            </a:r>
            <a:r>
              <a:rPr lang="en-US" i="1" dirty="0" smtClean="0"/>
              <a:t>reduce </a:t>
            </a:r>
            <a:r>
              <a:rPr lang="en-US" dirty="0" smtClean="0"/>
              <a:t>volume suppression and profit loss to the exchanges and HFTs. </a:t>
            </a:r>
            <a:endParaRPr lang="en-US" dirty="0"/>
          </a:p>
          <a:p>
            <a:r>
              <a:rPr lang="en-US" dirty="0" smtClean="0"/>
              <a:t>For example contracts held for less than a minute could be assessed a fee of $ 0.10 or less.   This loss of revenue could be made up with slightly higher fees for contracts held for over a minute, while still encouraging longer term trading by rebating all or part of the LST fee for contracts held for longer periods of time. </a:t>
            </a:r>
          </a:p>
          <a:p>
            <a:r>
              <a:rPr lang="en-US" dirty="0" smtClean="0"/>
              <a:t>Such a modified LST rate structure could still generate billions in revenue for Illinois and Chicago. </a:t>
            </a:r>
            <a:endParaRPr lang="en-US" dirty="0"/>
          </a:p>
        </p:txBody>
      </p:sp>
      <p:sp>
        <p:nvSpPr>
          <p:cNvPr id="4" name="Slide Number Placeholder 3"/>
          <p:cNvSpPr>
            <a:spLocks noGrp="1"/>
          </p:cNvSpPr>
          <p:nvPr>
            <p:ph type="sldNum" sz="quarter" idx="12"/>
          </p:nvPr>
        </p:nvSpPr>
        <p:spPr/>
        <p:txBody>
          <a:bodyPr/>
          <a:lstStyle/>
          <a:p>
            <a:fld id="{2A311531-011D-4B22-820E-C1C0B4AAF179}" type="slidenum">
              <a:rPr lang="en-US" smtClean="0"/>
              <a:t>12</a:t>
            </a:fld>
            <a:endParaRPr lang="en-US"/>
          </a:p>
        </p:txBody>
      </p:sp>
    </p:spTree>
    <p:extLst>
      <p:ext uri="{BB962C8B-B14F-4D97-AF65-F5344CB8AC3E}">
        <p14:creationId xmlns:p14="http://schemas.microsoft.com/office/powerpoint/2010/main" val="719534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Beneficial</a:t>
            </a:r>
            <a:endParaRPr lang="en-US" dirty="0"/>
          </a:p>
        </p:txBody>
      </p:sp>
      <p:sp>
        <p:nvSpPr>
          <p:cNvPr id="3" name="Slide Number Placeholder 2"/>
          <p:cNvSpPr>
            <a:spLocks noGrp="1"/>
          </p:cNvSpPr>
          <p:nvPr>
            <p:ph type="sldNum" sz="quarter" idx="12"/>
          </p:nvPr>
        </p:nvSpPr>
        <p:spPr/>
        <p:txBody>
          <a:bodyPr/>
          <a:lstStyle/>
          <a:p>
            <a:fld id="{2A311531-011D-4B22-820E-C1C0B4AAF179}" type="slidenum">
              <a:rPr lang="en-US" smtClean="0"/>
              <a:t>13</a:t>
            </a:fld>
            <a:endParaRPr lang="en-US"/>
          </a:p>
        </p:txBody>
      </p:sp>
    </p:spTree>
    <p:extLst>
      <p:ext uri="{BB962C8B-B14F-4D97-AF65-F5344CB8AC3E}">
        <p14:creationId xmlns:p14="http://schemas.microsoft.com/office/powerpoint/2010/main" val="1635654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58" y="0"/>
            <a:ext cx="11687342" cy="876300"/>
          </a:xfrm>
        </p:spPr>
        <p:txBody>
          <a:bodyPr/>
          <a:lstStyle/>
          <a:p>
            <a:r>
              <a:rPr lang="en-US" dirty="0" smtClean="0"/>
              <a:t>LST Would Benefit Non-HFT Traders</a:t>
            </a:r>
            <a:endParaRPr lang="en-US" dirty="0"/>
          </a:p>
        </p:txBody>
      </p:sp>
      <p:sp>
        <p:nvSpPr>
          <p:cNvPr id="3" name="Content Placeholder 2"/>
          <p:cNvSpPr>
            <a:spLocks noGrp="1"/>
          </p:cNvSpPr>
          <p:nvPr>
            <p:ph idx="1"/>
          </p:nvPr>
        </p:nvSpPr>
        <p:spPr>
          <a:xfrm>
            <a:off x="593825" y="957448"/>
            <a:ext cx="10972800" cy="5224464"/>
          </a:xfrm>
        </p:spPr>
        <p:txBody>
          <a:bodyPr>
            <a:normAutofit fontScale="92500"/>
          </a:bodyPr>
          <a:lstStyle/>
          <a:p>
            <a:pPr marL="0" indent="0">
              <a:buNone/>
            </a:pPr>
            <a:r>
              <a:rPr lang="en-US" dirty="0" smtClean="0"/>
              <a:t>Baron et. al. (2012), referenced above, finds that:</a:t>
            </a:r>
          </a:p>
          <a:p>
            <a:r>
              <a:rPr lang="en-US" dirty="0" smtClean="0"/>
              <a:t>HFT </a:t>
            </a:r>
            <a:r>
              <a:rPr lang="en-US" dirty="0"/>
              <a:t>firms don't trade much with each other, such HFT-HFT trades represented only 18% of total HFT trading </a:t>
            </a:r>
            <a:r>
              <a:rPr lang="en-US" dirty="0" smtClean="0"/>
              <a:t>volume.</a:t>
            </a:r>
            <a:endParaRPr lang="en-US" dirty="0"/>
          </a:p>
          <a:p>
            <a:r>
              <a:rPr lang="en-US" dirty="0" smtClean="0"/>
              <a:t>HFT </a:t>
            </a:r>
            <a:r>
              <a:rPr lang="en-US" dirty="0"/>
              <a:t>firms make profits from other market </a:t>
            </a:r>
            <a:r>
              <a:rPr lang="en-US" dirty="0" smtClean="0"/>
              <a:t>participants so an LST that reduced HFT Trading would lead to increased profits for non-HFT traders. </a:t>
            </a:r>
            <a:endParaRPr lang="en-US" dirty="0"/>
          </a:p>
          <a:p>
            <a:r>
              <a:rPr lang="en-US" dirty="0" smtClean="0"/>
              <a:t>On </a:t>
            </a:r>
            <a:r>
              <a:rPr lang="en-US" dirty="0"/>
              <a:t>balance </a:t>
            </a:r>
            <a:r>
              <a:rPr lang="en-US" i="1" dirty="0"/>
              <a:t>HFT firms take rather than provide liquidity</a:t>
            </a:r>
            <a:r>
              <a:rPr lang="en-US" dirty="0"/>
              <a:t>. The latter point suggests that HFT - non-HFT trading would simply be replaced by non-HFT – non-HFT trading if HFT traders were not </a:t>
            </a:r>
            <a:r>
              <a:rPr lang="en-US" dirty="0" smtClean="0"/>
              <a:t>available.  HFT traders do not “hold positions” but mostly close their books at the end of the day.</a:t>
            </a:r>
          </a:p>
          <a:p>
            <a:pPr marL="0" indent="0">
              <a:buNone/>
            </a:pPr>
            <a:r>
              <a:rPr lang="en-US" dirty="0" smtClean="0"/>
              <a:t>Also, numerous law suits, including one currently pending against CME, accuse HFT traders of engaging in illegal “spoof” or “wash” trading, and there is no question that HFT’s use location and speed advantage to take advantage of other traders, including non-speculative traders hedging economic  risks, the presumed “real” benefit of derivative trading. </a:t>
            </a:r>
          </a:p>
          <a:p>
            <a:endParaRPr lang="en-US" dirty="0"/>
          </a:p>
        </p:txBody>
      </p:sp>
      <p:sp>
        <p:nvSpPr>
          <p:cNvPr id="4" name="Slide Number Placeholder 3"/>
          <p:cNvSpPr>
            <a:spLocks noGrp="1"/>
          </p:cNvSpPr>
          <p:nvPr>
            <p:ph type="sldNum" sz="quarter" idx="12"/>
          </p:nvPr>
        </p:nvSpPr>
        <p:spPr/>
        <p:txBody>
          <a:bodyPr/>
          <a:lstStyle/>
          <a:p>
            <a:fld id="{2A311531-011D-4B22-820E-C1C0B4AAF179}" type="slidenum">
              <a:rPr lang="en-US" smtClean="0"/>
              <a:t>14</a:t>
            </a:fld>
            <a:endParaRPr lang="en-US"/>
          </a:p>
        </p:txBody>
      </p:sp>
    </p:spTree>
    <p:extLst>
      <p:ext uri="{BB962C8B-B14F-4D97-AF65-F5344CB8AC3E}">
        <p14:creationId xmlns:p14="http://schemas.microsoft.com/office/powerpoint/2010/main" val="3401573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846" y="163630"/>
            <a:ext cx="10972800" cy="1155031"/>
          </a:xfrm>
        </p:spPr>
        <p:txBody>
          <a:bodyPr/>
          <a:lstStyle/>
          <a:p>
            <a:pPr>
              <a:lnSpc>
                <a:spcPct val="100000"/>
              </a:lnSpc>
            </a:pPr>
            <a:r>
              <a:rPr lang="en-US" sz="3200" dirty="0"/>
              <a:t>Illinois Absolute and Relative Expenditure Shortfalls </a:t>
            </a:r>
            <a:r>
              <a:rPr lang="en-US" sz="3200" dirty="0" smtClean="0"/>
              <a:t>by Category </a:t>
            </a:r>
            <a:r>
              <a:rPr lang="en-US" sz="3200" dirty="0"/>
              <a:t>of </a:t>
            </a:r>
            <a:r>
              <a:rPr lang="en-US" sz="3200" dirty="0" smtClean="0"/>
              <a:t>Expenditure (FY 2013)</a:t>
            </a:r>
            <a:endParaRPr lang="en-US" sz="3200" dirty="0"/>
          </a:p>
        </p:txBody>
      </p:sp>
      <p:sp>
        <p:nvSpPr>
          <p:cNvPr id="4" name="Slide Number Placeholder 3"/>
          <p:cNvSpPr>
            <a:spLocks noGrp="1"/>
          </p:cNvSpPr>
          <p:nvPr>
            <p:ph type="sldNum" sz="quarter" idx="12"/>
          </p:nvPr>
        </p:nvSpPr>
        <p:spPr/>
        <p:txBody>
          <a:bodyPr/>
          <a:lstStyle/>
          <a:p>
            <a:fld id="{2A311531-011D-4B22-820E-C1C0B4AAF179}" type="slidenum">
              <a:rPr lang="en-US" smtClean="0"/>
              <a:t>15</a:t>
            </a:fld>
            <a:endParaRPr lang="en-US"/>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475" y="1265239"/>
            <a:ext cx="11706225" cy="5193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7693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351" y="510139"/>
            <a:ext cx="10972800" cy="693019"/>
          </a:xfrm>
        </p:spPr>
        <p:txBody>
          <a:bodyPr/>
          <a:lstStyle/>
          <a:p>
            <a:pPr>
              <a:lnSpc>
                <a:spcPct val="100000"/>
              </a:lnSpc>
            </a:pPr>
            <a:r>
              <a:rPr lang="en-US" sz="3200" b="1" dirty="0"/>
              <a:t>Compared to our Midwestern </a:t>
            </a:r>
            <a:r>
              <a:rPr lang="en-US" sz="3200" b="1" dirty="0" smtClean="0"/>
              <a:t>Neighbors</a:t>
            </a:r>
            <a:br>
              <a:rPr lang="en-US" sz="3200" b="1" dirty="0" smtClean="0"/>
            </a:br>
            <a:r>
              <a:rPr lang="en-US" sz="3200" b="1" dirty="0" smtClean="0"/>
              <a:t> </a:t>
            </a:r>
            <a:r>
              <a:rPr lang="en-US" sz="3200" b="1" dirty="0"/>
              <a:t>% </a:t>
            </a:r>
            <a:r>
              <a:rPr lang="en-US" sz="3200" b="1" dirty="0" smtClean="0"/>
              <a:t>GSP/capita Spent </a:t>
            </a:r>
            <a:r>
              <a:rPr lang="en-US" sz="3200" b="1" dirty="0"/>
              <a:t>on </a:t>
            </a:r>
            <a:r>
              <a:rPr lang="en-US" sz="3200" b="1" dirty="0" smtClean="0"/>
              <a:t>Core Public Services </a:t>
            </a:r>
            <a:endParaRPr lang="en-US" sz="3200" dirty="0"/>
          </a:p>
        </p:txBody>
      </p:sp>
      <p:sp>
        <p:nvSpPr>
          <p:cNvPr id="3" name="Content Placeholder 2"/>
          <p:cNvSpPr>
            <a:spLocks noGrp="1"/>
          </p:cNvSpPr>
          <p:nvPr>
            <p:ph idx="1"/>
          </p:nvPr>
        </p:nvSpPr>
        <p:spPr>
          <a:xfrm>
            <a:off x="628850" y="1193533"/>
            <a:ext cx="10972800" cy="5497553"/>
          </a:xfrm>
        </p:spPr>
        <p:txBody>
          <a:bodyPr>
            <a:normAutofit fontScale="92500" lnSpcReduction="10000"/>
          </a:bodyPr>
          <a:lstStyle/>
          <a:p>
            <a:endParaRPr lang="en-US" dirty="0"/>
          </a:p>
          <a:p>
            <a:r>
              <a:rPr lang="en-US" dirty="0" smtClean="0"/>
              <a:t>Minnesota </a:t>
            </a:r>
            <a:r>
              <a:rPr lang="en-US" dirty="0"/>
              <a:t>4.84% </a:t>
            </a:r>
          </a:p>
          <a:p>
            <a:r>
              <a:rPr lang="en-US" dirty="0"/>
              <a:t>Wisconsin 3.78% </a:t>
            </a:r>
          </a:p>
          <a:p>
            <a:r>
              <a:rPr lang="en-US" dirty="0"/>
              <a:t>Indiana 3.80% </a:t>
            </a:r>
          </a:p>
          <a:p>
            <a:r>
              <a:rPr lang="en-US" dirty="0"/>
              <a:t>Iowa 2.96% </a:t>
            </a:r>
          </a:p>
          <a:p>
            <a:r>
              <a:rPr lang="en-US" dirty="0"/>
              <a:t>Ohio 2.91% </a:t>
            </a:r>
          </a:p>
          <a:p>
            <a:r>
              <a:rPr lang="en-US" dirty="0"/>
              <a:t>Missouri 2.18% </a:t>
            </a:r>
          </a:p>
          <a:p>
            <a:r>
              <a:rPr lang="en-US" b="1" dirty="0"/>
              <a:t>Illinois 2.04% </a:t>
            </a:r>
            <a:endParaRPr lang="en-US" dirty="0"/>
          </a:p>
          <a:p>
            <a:r>
              <a:rPr lang="en-US" dirty="0"/>
              <a:t>Michigan 1.43</a:t>
            </a:r>
            <a:r>
              <a:rPr lang="en-US" dirty="0" smtClean="0"/>
              <a:t>%</a:t>
            </a:r>
          </a:p>
          <a:p>
            <a:endParaRPr lang="en-US" dirty="0"/>
          </a:p>
          <a:p>
            <a:pPr marL="0" indent="0">
              <a:buNone/>
            </a:pPr>
            <a:r>
              <a:rPr lang="en-US" dirty="0"/>
              <a:t>Source (slides </a:t>
            </a:r>
            <a:r>
              <a:rPr lang="en-US" dirty="0" smtClean="0"/>
              <a:t>15 and 17): </a:t>
            </a:r>
            <a:r>
              <a:rPr lang="en-US" dirty="0"/>
              <a:t>“The People’s Agenda: A Path Towards Economic Prosperity for Illinois’ Families,” Grassroots Collaborative, Chicago Illinois, 2016: </a:t>
            </a:r>
            <a:r>
              <a:rPr lang="en-US" dirty="0">
                <a:hlinkClick r:id="rId2"/>
              </a:rPr>
              <a:t>http://thegrassrootscollaborative.org/sites/default/files/ThePeoplesAgenda.pdf</a:t>
            </a:r>
            <a:r>
              <a:rPr lang="en-US" dirty="0"/>
              <a:t> </a:t>
            </a:r>
          </a:p>
          <a:p>
            <a:pPr marL="0" indent="0">
              <a:buNone/>
            </a:pPr>
            <a:r>
              <a:rPr lang="en-US" dirty="0"/>
              <a:t> </a:t>
            </a: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2A311531-011D-4B22-820E-C1C0B4AAF179}" type="slidenum">
              <a:rPr lang="en-US" smtClean="0"/>
              <a:t>16</a:t>
            </a:fld>
            <a:endParaRPr lang="en-US"/>
          </a:p>
        </p:txBody>
      </p:sp>
    </p:spTree>
    <p:extLst>
      <p:ext uri="{BB962C8B-B14F-4D97-AF65-F5344CB8AC3E}">
        <p14:creationId xmlns:p14="http://schemas.microsoft.com/office/powerpoint/2010/main" val="1707527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
            <a:ext cx="10972800" cy="856648"/>
          </a:xfrm>
        </p:spPr>
        <p:txBody>
          <a:bodyPr/>
          <a:lstStyle/>
          <a:p>
            <a:r>
              <a:rPr lang="en-US" sz="4400" dirty="0" smtClean="0"/>
              <a:t>Illinois’ Structural Deficit</a:t>
            </a:r>
            <a:endParaRPr lang="en-US" sz="4400" dirty="0"/>
          </a:p>
        </p:txBody>
      </p:sp>
      <p:sp>
        <p:nvSpPr>
          <p:cNvPr id="3" name="Content Placeholder 2"/>
          <p:cNvSpPr>
            <a:spLocks noGrp="1"/>
          </p:cNvSpPr>
          <p:nvPr>
            <p:ph idx="1"/>
          </p:nvPr>
        </p:nvSpPr>
        <p:spPr>
          <a:xfrm>
            <a:off x="1886551" y="5671687"/>
            <a:ext cx="9464841" cy="690613"/>
          </a:xfrm>
        </p:spPr>
        <p:txBody>
          <a:bodyPr>
            <a:normAutofit lnSpcReduction="10000"/>
          </a:bodyPr>
          <a:lstStyle/>
          <a:p>
            <a:pPr marL="0" indent="0">
              <a:buNone/>
            </a:pPr>
            <a:r>
              <a:rPr lang="en-US" sz="1400" dirty="0" smtClean="0"/>
              <a:t>Source: </a:t>
            </a:r>
            <a:r>
              <a:rPr lang="en-US" sz="1400" dirty="0">
                <a:hlinkClick r:id="rId2"/>
              </a:rPr>
              <a:t>http://</a:t>
            </a:r>
            <a:r>
              <a:rPr lang="en-US" sz="1400" dirty="0" smtClean="0">
                <a:hlinkClick r:id="rId2"/>
              </a:rPr>
              <a:t>www.ctbaonline.org/sites/default/files/reports/ctba.limeredstaging.com/node/add/repository-report/1385495360/R_2010.10.29_FINAL%20Funding%20Our%20Future-CTBA%20Report%20.pdf</a:t>
            </a:r>
            <a:r>
              <a:rPr lang="en-US" sz="1400" dirty="0" smtClean="0"/>
              <a:t> </a:t>
            </a:r>
            <a:endParaRPr lang="en-US" sz="1400" dirty="0"/>
          </a:p>
        </p:txBody>
      </p:sp>
      <p:sp>
        <p:nvSpPr>
          <p:cNvPr id="4" name="Slide Number Placeholder 3"/>
          <p:cNvSpPr>
            <a:spLocks noGrp="1"/>
          </p:cNvSpPr>
          <p:nvPr>
            <p:ph type="sldNum" sz="quarter" idx="12"/>
          </p:nvPr>
        </p:nvSpPr>
        <p:spPr/>
        <p:txBody>
          <a:bodyPr/>
          <a:lstStyle/>
          <a:p>
            <a:fld id="{2A311531-011D-4B22-820E-C1C0B4AAF179}" type="slidenum">
              <a:rPr lang="en-US" smtClean="0"/>
              <a:t>17</a:t>
            </a:fld>
            <a:endParaRPr lang="en-US"/>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1474" y="1179513"/>
            <a:ext cx="6745123" cy="4460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0081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489" y="293341"/>
            <a:ext cx="10972800" cy="644893"/>
          </a:xfrm>
        </p:spPr>
        <p:txBody>
          <a:bodyPr/>
          <a:lstStyle/>
          <a:p>
            <a:pPr>
              <a:lnSpc>
                <a:spcPct val="100000"/>
              </a:lnSpc>
            </a:pPr>
            <a:r>
              <a:rPr lang="en-US" sz="4400" b="1" dirty="0"/>
              <a:t>Minnesota’s High Road </a:t>
            </a:r>
            <a:endParaRPr lang="en-US" sz="4400" dirty="0"/>
          </a:p>
        </p:txBody>
      </p:sp>
      <p:sp>
        <p:nvSpPr>
          <p:cNvPr id="3" name="Content Placeholder 2"/>
          <p:cNvSpPr>
            <a:spLocks noGrp="1"/>
          </p:cNvSpPr>
          <p:nvPr>
            <p:ph idx="1"/>
          </p:nvPr>
        </p:nvSpPr>
        <p:spPr>
          <a:xfrm>
            <a:off x="599975" y="624114"/>
            <a:ext cx="10972800" cy="5965371"/>
          </a:xfrm>
        </p:spPr>
        <p:txBody>
          <a:bodyPr>
            <a:normAutofit/>
          </a:bodyPr>
          <a:lstStyle/>
          <a:p>
            <a:endParaRPr lang="en-US" dirty="0"/>
          </a:p>
          <a:p>
            <a:r>
              <a:rPr lang="en-US" dirty="0" smtClean="0"/>
              <a:t>A </a:t>
            </a:r>
            <a:r>
              <a:rPr lang="en-US" dirty="0"/>
              <a:t>good example of how forwarding a people’s agenda has revitalized a state’s economy is Minnesota. </a:t>
            </a:r>
            <a:endParaRPr lang="en-US" dirty="0" smtClean="0"/>
          </a:p>
          <a:p>
            <a:r>
              <a:rPr lang="en-US" dirty="0" smtClean="0"/>
              <a:t>Under </a:t>
            </a:r>
            <a:r>
              <a:rPr lang="en-US" dirty="0"/>
              <a:t>Governor Mark Dayton, Minnesota passed several key policy reforms, and has steadily grown their economy since 2010. </a:t>
            </a:r>
            <a:endParaRPr lang="en-US" dirty="0" smtClean="0"/>
          </a:p>
          <a:p>
            <a:r>
              <a:rPr lang="en-US" dirty="0" smtClean="0"/>
              <a:t>They </a:t>
            </a:r>
            <a:r>
              <a:rPr lang="en-US" dirty="0"/>
              <a:t>raised taxes on the wealthiest 2%, generating $1.13 billion in new revenue, </a:t>
            </a:r>
            <a:r>
              <a:rPr lang="en-US" dirty="0" smtClean="0"/>
              <a:t>increased </a:t>
            </a:r>
            <a:r>
              <a:rPr lang="en-US" dirty="0"/>
              <a:t>state funding to education by $485 million, and increased renter and childcare tax credits. </a:t>
            </a:r>
            <a:endParaRPr lang="en-US" dirty="0" smtClean="0"/>
          </a:p>
          <a:p>
            <a:r>
              <a:rPr lang="en-US" dirty="0" smtClean="0"/>
              <a:t>Minnesota’s </a:t>
            </a:r>
            <a:r>
              <a:rPr lang="en-US" dirty="0"/>
              <a:t>employment growth increased by 4.8%, and their unemployment rate decreased by 3.1</a:t>
            </a:r>
            <a:r>
              <a:rPr lang="en-US" dirty="0" smtClean="0"/>
              <a:t>%. </a:t>
            </a:r>
            <a:r>
              <a:rPr lang="en-US" dirty="0"/>
              <a:t>And </a:t>
            </a:r>
            <a:r>
              <a:rPr lang="en-US" dirty="0" smtClean="0"/>
              <a:t>in 2016, </a:t>
            </a:r>
            <a:r>
              <a:rPr lang="en-US" dirty="0"/>
              <a:t>they expect a $1.9 billion surplus. </a:t>
            </a:r>
            <a:endParaRPr lang="en-US" dirty="0" smtClean="0"/>
          </a:p>
          <a:p>
            <a:r>
              <a:rPr lang="en-US" dirty="0" smtClean="0"/>
              <a:t>Others </a:t>
            </a:r>
            <a:r>
              <a:rPr lang="en-US" dirty="0"/>
              <a:t>agree that Minnesota is on the right track, and that high-road economics are sound economics. CNBC voted Minnesota America’s Top State for Business in </a:t>
            </a:r>
            <a:r>
              <a:rPr lang="en-US" dirty="0" smtClean="0"/>
              <a:t>2015.</a:t>
            </a: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2A311531-011D-4B22-820E-C1C0B4AAF179}" type="slidenum">
              <a:rPr lang="en-US" smtClean="0"/>
              <a:t>18</a:t>
            </a:fld>
            <a:endParaRPr lang="en-US"/>
          </a:p>
        </p:txBody>
      </p:sp>
    </p:spTree>
    <p:extLst>
      <p:ext uri="{BB962C8B-B14F-4D97-AF65-F5344CB8AC3E}">
        <p14:creationId xmlns:p14="http://schemas.microsoft.com/office/powerpoint/2010/main" val="285290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
            <a:ext cx="10972800" cy="635266"/>
          </a:xfrm>
        </p:spPr>
        <p:txBody>
          <a:bodyPr/>
          <a:lstStyle/>
          <a:p>
            <a:r>
              <a:rPr lang="en-US" sz="3600" dirty="0" smtClean="0"/>
              <a:t>An LST would be Fair, Feasible, and Beneficial  </a:t>
            </a:r>
            <a:endParaRPr lang="en-US" sz="3600" dirty="0"/>
          </a:p>
        </p:txBody>
      </p:sp>
      <p:sp>
        <p:nvSpPr>
          <p:cNvPr id="3" name="Content Placeholder 2"/>
          <p:cNvSpPr>
            <a:spLocks noGrp="1"/>
          </p:cNvSpPr>
          <p:nvPr>
            <p:ph idx="1"/>
          </p:nvPr>
        </p:nvSpPr>
        <p:spPr>
          <a:xfrm>
            <a:off x="522972" y="683392"/>
            <a:ext cx="10972800" cy="6174607"/>
          </a:xfrm>
        </p:spPr>
        <p:txBody>
          <a:bodyPr>
            <a:normAutofit fontScale="92500" lnSpcReduction="10000"/>
          </a:bodyPr>
          <a:lstStyle/>
          <a:p>
            <a:pPr marL="0" indent="0">
              <a:buNone/>
            </a:pPr>
            <a:r>
              <a:rPr lang="en-US" dirty="0" smtClean="0"/>
              <a:t>1) </a:t>
            </a:r>
            <a:r>
              <a:rPr lang="en-US" b="1" dirty="0" smtClean="0"/>
              <a:t>Fair: </a:t>
            </a:r>
            <a:r>
              <a:rPr lang="en-US" dirty="0" smtClean="0"/>
              <a:t>The state needs </a:t>
            </a:r>
            <a:r>
              <a:rPr lang="en-US" dirty="0"/>
              <a:t>far </a:t>
            </a:r>
            <a:r>
              <a:rPr lang="en-US" dirty="0" smtClean="0"/>
              <a:t>more revenue </a:t>
            </a:r>
            <a:r>
              <a:rPr lang="en-US" dirty="0"/>
              <a:t>than is </a:t>
            </a:r>
            <a:r>
              <a:rPr lang="en-US" dirty="0" smtClean="0"/>
              <a:t>generally acknowledged.  </a:t>
            </a:r>
          </a:p>
          <a:p>
            <a:pPr marL="0" indent="0">
              <a:buNone/>
            </a:pPr>
            <a:r>
              <a:rPr lang="en-US" dirty="0" smtClean="0"/>
              <a:t>All Illinois stakeholders, and especially the state’s wealthiest and most privileged industries (CME had a 37.5% profit margin and  $1.25 B net income in 2015) need to contribute a fair share of public revenue.  An LST is one of the largest, fairest, and most politically popular revenue raising options available to the state.</a:t>
            </a:r>
          </a:p>
          <a:p>
            <a:pPr marL="0" indent="0">
              <a:buNone/>
            </a:pPr>
            <a:r>
              <a:rPr lang="en-US" dirty="0" smtClean="0"/>
              <a:t>2) </a:t>
            </a:r>
            <a:r>
              <a:rPr lang="en-US" b="1" dirty="0" smtClean="0"/>
              <a:t>Feasible:</a:t>
            </a:r>
            <a:r>
              <a:rPr lang="en-US" dirty="0" smtClean="0"/>
              <a:t> The Chicago Exchange’s claim that they can easily move their operations out of state is demonstrably not true. The Exchanges and their customers are actually more, not less, place-bound than most industries due the phenomenon of “co-location” and “trading liquidity”.  Illinois has the leverage to negotiate a fair and reasonable LST. </a:t>
            </a:r>
          </a:p>
          <a:p>
            <a:pPr marL="0" indent="0">
              <a:buNone/>
            </a:pPr>
            <a:r>
              <a:rPr lang="en-US" dirty="0" smtClean="0"/>
              <a:t>3) </a:t>
            </a:r>
            <a:r>
              <a:rPr lang="en-US" b="1" dirty="0" smtClean="0"/>
              <a:t>Beneficial: </a:t>
            </a:r>
            <a:r>
              <a:rPr lang="en-US" dirty="0" smtClean="0"/>
              <a:t>Relative to its over a billion dollars in net earnings, CME’s state income tax rate is already (unfairly) low, and in any case an LST would be a very modest sales tax on traders not on the Exchanges.  Though an LST might reduce the most speculative kinds of high speed trading (HFT) and result in some loss of fees for the Exchanges, it would reduce rigged HFT trading and benefit non-speculative, economically useful, traders and overall trading integrity in the Chicago Exchanges. </a:t>
            </a:r>
          </a:p>
          <a:p>
            <a:pPr marL="0" indent="0">
              <a:buNone/>
            </a:pPr>
            <a:r>
              <a:rPr lang="en-US" dirty="0" smtClean="0"/>
              <a:t> </a:t>
            </a:r>
          </a:p>
        </p:txBody>
      </p:sp>
      <p:sp>
        <p:nvSpPr>
          <p:cNvPr id="4" name="Slide Number Placeholder 3"/>
          <p:cNvSpPr>
            <a:spLocks noGrp="1"/>
          </p:cNvSpPr>
          <p:nvPr>
            <p:ph type="sldNum" sz="quarter" idx="12"/>
          </p:nvPr>
        </p:nvSpPr>
        <p:spPr/>
        <p:txBody>
          <a:bodyPr/>
          <a:lstStyle/>
          <a:p>
            <a:fld id="{2A311531-011D-4B22-820E-C1C0B4AAF179}" type="slidenum">
              <a:rPr lang="en-US" smtClean="0"/>
              <a:t>2</a:t>
            </a:fld>
            <a:endParaRPr lang="en-US"/>
          </a:p>
        </p:txBody>
      </p:sp>
    </p:spTree>
    <p:extLst>
      <p:ext uri="{BB962C8B-B14F-4D97-AF65-F5344CB8AC3E}">
        <p14:creationId xmlns:p14="http://schemas.microsoft.com/office/powerpoint/2010/main" val="4216636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a:t>
            </a:r>
            <a:endParaRPr lang="en-US" dirty="0"/>
          </a:p>
        </p:txBody>
      </p:sp>
      <p:sp>
        <p:nvSpPr>
          <p:cNvPr id="3" name="Slide Number Placeholder 2"/>
          <p:cNvSpPr>
            <a:spLocks noGrp="1"/>
          </p:cNvSpPr>
          <p:nvPr>
            <p:ph type="sldNum" sz="quarter" idx="12"/>
          </p:nvPr>
        </p:nvSpPr>
        <p:spPr/>
        <p:txBody>
          <a:bodyPr/>
          <a:lstStyle/>
          <a:p>
            <a:fld id="{2A311531-011D-4B22-820E-C1C0B4AAF179}" type="slidenum">
              <a:rPr lang="en-US" smtClean="0"/>
              <a:t>3</a:t>
            </a:fld>
            <a:endParaRPr lang="en-US"/>
          </a:p>
        </p:txBody>
      </p:sp>
    </p:spTree>
    <p:extLst>
      <p:ext uri="{BB962C8B-B14F-4D97-AF65-F5344CB8AC3E}">
        <p14:creationId xmlns:p14="http://schemas.microsoft.com/office/powerpoint/2010/main" val="2997575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837398"/>
          </a:xfrm>
        </p:spPr>
        <p:txBody>
          <a:bodyPr/>
          <a:lstStyle/>
          <a:p>
            <a:r>
              <a:rPr lang="en-US" sz="4400" dirty="0" smtClean="0"/>
              <a:t>CME’s 2011 Tax Break</a:t>
            </a:r>
            <a:endParaRPr lang="en-US" sz="4400" dirty="0"/>
          </a:p>
        </p:txBody>
      </p:sp>
      <p:sp>
        <p:nvSpPr>
          <p:cNvPr id="3" name="Content Placeholder 2"/>
          <p:cNvSpPr>
            <a:spLocks noGrp="1"/>
          </p:cNvSpPr>
          <p:nvPr>
            <p:ph idx="1"/>
          </p:nvPr>
        </p:nvSpPr>
        <p:spPr>
          <a:xfrm>
            <a:off x="571100" y="854243"/>
            <a:ext cx="10972800" cy="6003757"/>
          </a:xfrm>
        </p:spPr>
        <p:txBody>
          <a:bodyPr>
            <a:normAutofit fontScale="92500" lnSpcReduction="20000"/>
          </a:bodyPr>
          <a:lstStyle/>
          <a:p>
            <a:r>
              <a:rPr lang="en-US" dirty="0" smtClean="0"/>
              <a:t>In 2011 Gov. Quinn and Illinois Democrats made the politically tough but responsible decision to raise corporate (and individual) income taxes.</a:t>
            </a:r>
          </a:p>
          <a:p>
            <a:r>
              <a:rPr lang="en-US" dirty="0" smtClean="0"/>
              <a:t>CME, one </a:t>
            </a:r>
            <a:r>
              <a:rPr lang="en-US" dirty="0"/>
              <a:t>of the most, if not the most, profitable corporations in Illinois </a:t>
            </a:r>
            <a:r>
              <a:rPr lang="en-US" dirty="0" smtClean="0"/>
              <a:t>with </a:t>
            </a:r>
            <a:r>
              <a:rPr lang="en-US" dirty="0"/>
              <a:t>a 2011 net income of $1.812 B </a:t>
            </a:r>
            <a:r>
              <a:rPr lang="en-US" dirty="0" smtClean="0"/>
              <a:t>and </a:t>
            </a:r>
            <a:r>
              <a:rPr lang="en-US" dirty="0"/>
              <a:t>a 55.2% profit </a:t>
            </a:r>
            <a:r>
              <a:rPr lang="en-US" dirty="0" smtClean="0"/>
              <a:t>margin (even as the state and its residents were  </a:t>
            </a:r>
            <a:r>
              <a:rPr lang="en-US" dirty="0"/>
              <a:t>still suffering from the horrendous affects of the 2008 </a:t>
            </a:r>
            <a:r>
              <a:rPr lang="en-US" dirty="0" smtClean="0"/>
              <a:t>economic collapse caused by irresponsible financial trading) complained that its state income taxes were too high and that if it didn’t get a tax break it would leave the state. </a:t>
            </a:r>
          </a:p>
          <a:p>
            <a:r>
              <a:rPr lang="en-US" dirty="0" smtClean="0"/>
              <a:t>Illinois,, succumbed to CME’s threat and gave the company a tax cut that when fully implemented in 2014, was estimated to reduce its 2011 tax bill of $ 158 M, by $ 85 M, or 54%.</a:t>
            </a:r>
          </a:p>
          <a:p>
            <a:r>
              <a:rPr lang="en-US" dirty="0" smtClean="0"/>
              <a:t>The justification used for this massive tax break, was that only 27.54% of CME’s electronic trades were executed, and thus taxable, in Illinois, under the state’s “single sales factor” corporate income tax law. </a:t>
            </a:r>
          </a:p>
          <a:p>
            <a:r>
              <a:rPr lang="en-US" dirty="0" smtClean="0"/>
              <a:t>Even as CTBA Budget Director I was unable to find any data to back up this 27.54% figure, which I suspect was simply provided by CME.  As estimates of HFT trading are typically around 50% (see </a:t>
            </a:r>
            <a:r>
              <a:rPr lang="en-US" dirty="0" err="1" smtClean="0"/>
              <a:t>NYTimes</a:t>
            </a:r>
            <a:r>
              <a:rPr lang="en-US" dirty="0" smtClean="0"/>
              <a:t> 7/72014), and these traders use on-site servers based in Illinois that meet the “single sales tax criteria” of within state service provision, it appears that CME effectively bluffed its way to a roughly 22% tax break.</a:t>
            </a:r>
          </a:p>
          <a:p>
            <a:endParaRPr lang="en-US" dirty="0" smtClean="0"/>
          </a:p>
          <a:p>
            <a:endParaRPr lang="en-US" dirty="0" smtClean="0"/>
          </a:p>
          <a:p>
            <a:endParaRPr lang="en-US" dirty="0"/>
          </a:p>
          <a:p>
            <a:endParaRPr lang="en-US" dirty="0" smtClean="0"/>
          </a:p>
          <a:p>
            <a:endParaRPr lang="en-US" dirty="0"/>
          </a:p>
          <a:p>
            <a:endParaRPr lang="en-US" dirty="0" smtClean="0">
              <a:hlinkClick r:id="rId2"/>
            </a:endParaRPr>
          </a:p>
          <a:p>
            <a:endParaRPr lang="en-US" dirty="0">
              <a:hlinkClick r:id="rId2"/>
            </a:endParaRPr>
          </a:p>
        </p:txBody>
      </p:sp>
      <p:sp>
        <p:nvSpPr>
          <p:cNvPr id="4" name="Slide Number Placeholder 3"/>
          <p:cNvSpPr>
            <a:spLocks noGrp="1"/>
          </p:cNvSpPr>
          <p:nvPr>
            <p:ph type="sldNum" sz="quarter" idx="12"/>
          </p:nvPr>
        </p:nvSpPr>
        <p:spPr/>
        <p:txBody>
          <a:bodyPr/>
          <a:lstStyle/>
          <a:p>
            <a:fld id="{2A311531-011D-4B22-820E-C1C0B4AAF179}" type="slidenum">
              <a:rPr lang="en-US" smtClean="0"/>
              <a:t>4</a:t>
            </a:fld>
            <a:endParaRPr lang="en-US"/>
          </a:p>
        </p:txBody>
      </p:sp>
    </p:spTree>
    <p:extLst>
      <p:ext uri="{BB962C8B-B14F-4D97-AF65-F5344CB8AC3E}">
        <p14:creationId xmlns:p14="http://schemas.microsoft.com/office/powerpoint/2010/main" val="148645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627"/>
            <a:ext cx="12192000" cy="1078029"/>
          </a:xfrm>
        </p:spPr>
        <p:txBody>
          <a:bodyPr/>
          <a:lstStyle/>
          <a:p>
            <a:pPr>
              <a:lnSpc>
                <a:spcPct val="100000"/>
              </a:lnSpc>
            </a:pPr>
            <a:r>
              <a:rPr lang="en-US" sz="3600" dirty="0" smtClean="0"/>
              <a:t>LST Fee is Very Low Compared to State Sales Tax and Other Financial Transactions Taxes</a:t>
            </a:r>
            <a:endParaRPr lang="en-US" sz="3600" dirty="0"/>
          </a:p>
        </p:txBody>
      </p:sp>
      <p:sp>
        <p:nvSpPr>
          <p:cNvPr id="3" name="Content Placeholder 2"/>
          <p:cNvSpPr>
            <a:spLocks noGrp="1"/>
          </p:cNvSpPr>
          <p:nvPr>
            <p:ph idx="1"/>
          </p:nvPr>
        </p:nvSpPr>
        <p:spPr>
          <a:xfrm>
            <a:off x="291548" y="1128564"/>
            <a:ext cx="11726281" cy="5627836"/>
          </a:xfrm>
        </p:spPr>
        <p:txBody>
          <a:bodyPr>
            <a:normAutofit lnSpcReduction="10000"/>
          </a:bodyPr>
          <a:lstStyle/>
          <a:p>
            <a:r>
              <a:rPr lang="en-US" dirty="0" smtClean="0"/>
              <a:t>The LST is not a Gross Receipts tax as it is not a </a:t>
            </a:r>
            <a:r>
              <a:rPr lang="en-US" i="1" dirty="0" smtClean="0"/>
              <a:t>business</a:t>
            </a:r>
            <a:r>
              <a:rPr lang="en-US" dirty="0" smtClean="0"/>
              <a:t> tax on gross revenue  received from a </a:t>
            </a:r>
            <a:r>
              <a:rPr lang="en-US" i="1" dirty="0" smtClean="0"/>
              <a:t>produced</a:t>
            </a:r>
            <a:r>
              <a:rPr lang="en-US" dirty="0" smtClean="0"/>
              <a:t> good or service. </a:t>
            </a:r>
          </a:p>
          <a:p>
            <a:r>
              <a:rPr lang="en-US" dirty="0" smtClean="0"/>
              <a:t>It is rather a </a:t>
            </a:r>
            <a:r>
              <a:rPr lang="en-US" i="1" dirty="0" smtClean="0"/>
              <a:t>consumer</a:t>
            </a:r>
            <a:r>
              <a:rPr lang="en-US" dirty="0" smtClean="0"/>
              <a:t> tax like the 6.25% Illinois state sales tax. </a:t>
            </a:r>
          </a:p>
          <a:p>
            <a:r>
              <a:rPr lang="en-US" dirty="0" smtClean="0"/>
              <a:t>6.25% of the quadrillion dollars in notional value traded on the CME (based on CME CEO Terrence Duffy 5/26/2016 presentation at Springfield hearing) would be $65 Trillion. </a:t>
            </a:r>
          </a:p>
          <a:p>
            <a:r>
              <a:rPr lang="en-US" dirty="0" smtClean="0"/>
              <a:t>Mr. Duffy testified that somewhere around 0.5% of CME volume “goes to delivery” and that he would accept an LST on these contracts. As 0.5% of a quadrillion is $ 5 trillion, a 6.25% state sales tax on this would be $ 325 billion.</a:t>
            </a:r>
          </a:p>
          <a:p>
            <a:r>
              <a:rPr lang="en-US" dirty="0" smtClean="0"/>
              <a:t>The $12 billion in revenue raised by HB106 is equal to a 0.024% LST on CME volume “brought to delivery” (assuming </a:t>
            </a:r>
            <a:r>
              <a:rPr lang="en-US" smtClean="0"/>
              <a:t>revenue proportionality). </a:t>
            </a:r>
            <a:endParaRPr lang="en-US" dirty="0" smtClean="0"/>
          </a:p>
          <a:p>
            <a:r>
              <a:rPr lang="en-US" dirty="0" smtClean="0"/>
              <a:t>The LST fee is much lower than financial transactions taxes in place around the world and proposed for the U.S. (0.01% to 0.5% of notional value). </a:t>
            </a:r>
          </a:p>
          <a:p>
            <a:r>
              <a:rPr lang="en-US" dirty="0" smtClean="0"/>
              <a:t>For example, 0.01% of a quadrillion would equal $100 B dollars in (unrepressed) revenue.</a:t>
            </a:r>
          </a:p>
          <a:p>
            <a:endParaRPr lang="en-US" dirty="0" smtClean="0"/>
          </a:p>
          <a:p>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2A311531-011D-4B22-820E-C1C0B4AAF179}" type="slidenum">
              <a:rPr lang="en-US" smtClean="0"/>
              <a:t>5</a:t>
            </a:fld>
            <a:endParaRPr lang="en-US" dirty="0"/>
          </a:p>
        </p:txBody>
      </p:sp>
    </p:spTree>
    <p:extLst>
      <p:ext uri="{BB962C8B-B14F-4D97-AF65-F5344CB8AC3E}">
        <p14:creationId xmlns:p14="http://schemas.microsoft.com/office/powerpoint/2010/main" val="722512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89000"/>
          </a:xfrm>
        </p:spPr>
        <p:txBody>
          <a:bodyPr/>
          <a:lstStyle/>
          <a:p>
            <a:r>
              <a:rPr lang="en-US" sz="4000" dirty="0" smtClean="0"/>
              <a:t>LST Fee Would Be Negligible for Non-HFT Traders </a:t>
            </a:r>
            <a:endParaRPr lang="en-US" sz="4000" dirty="0"/>
          </a:p>
        </p:txBody>
      </p:sp>
      <p:sp>
        <p:nvSpPr>
          <p:cNvPr id="3" name="Content Placeholder 2"/>
          <p:cNvSpPr>
            <a:spLocks noGrp="1"/>
          </p:cNvSpPr>
          <p:nvPr>
            <p:ph idx="1"/>
          </p:nvPr>
        </p:nvSpPr>
        <p:spPr>
          <a:xfrm>
            <a:off x="396427" y="828676"/>
            <a:ext cx="11369261" cy="5587999"/>
          </a:xfrm>
        </p:spPr>
        <p:txBody>
          <a:bodyPr>
            <a:normAutofit/>
          </a:bodyPr>
          <a:lstStyle/>
          <a:p>
            <a:r>
              <a:rPr lang="en-US" dirty="0" smtClean="0"/>
              <a:t>Mr. Duffy testified that “The average trader on the CME group, his average profit or loss is 30 dollars.” Applying the standard 6.25% state sales tax to 30 dollars gives $1.95, right in the $1 or $2 LST excise fee range. </a:t>
            </a:r>
          </a:p>
          <a:p>
            <a:r>
              <a:rPr lang="en-US" dirty="0" smtClean="0"/>
              <a:t>But the $30 average includes HFTs. For non-HFT traders hedging or speculating on contracts worth tens or hundreds of thousands of dollars, the $1 or $2 LST fee would be negligible (see next slide). The only traders who might be significantly impacted by an LST would be HFT’s, as a 2012 academic study of median per contract HFT profits reports them to be from $0.37 to $0.75: (</a:t>
            </a:r>
            <a:r>
              <a:rPr lang="en-US" dirty="0" smtClean="0">
                <a:hlinkClick r:id="rId2"/>
              </a:rPr>
              <a:t>http</a:t>
            </a:r>
            <a:r>
              <a:rPr lang="en-US" dirty="0">
                <a:hlinkClick r:id="rId2"/>
              </a:rPr>
              <a:t>://</a:t>
            </a:r>
            <a:r>
              <a:rPr lang="en-US" dirty="0" smtClean="0">
                <a:hlinkClick r:id="rId2"/>
              </a:rPr>
              <a:t>faculty.chicagobooth.edu/john.cochrane/teaching/35150_advanced_investments/baron_brogaard_kirilenko.pdf</a:t>
            </a:r>
            <a:r>
              <a:rPr lang="en-US" dirty="0" smtClean="0"/>
              <a:t> )</a:t>
            </a:r>
          </a:p>
          <a:p>
            <a:r>
              <a:rPr lang="en-US" dirty="0" smtClean="0"/>
              <a:t>LST fees can be negotiated to minimize Exchange loss from HFT volume suppression though this would not be good policy as suppressing HFT trading would benefit economically useful non-HFT trading (see below).  </a:t>
            </a:r>
            <a:endParaRPr lang="en-US" dirty="0"/>
          </a:p>
        </p:txBody>
      </p:sp>
      <p:sp>
        <p:nvSpPr>
          <p:cNvPr id="4" name="Slide Number Placeholder 3"/>
          <p:cNvSpPr>
            <a:spLocks noGrp="1"/>
          </p:cNvSpPr>
          <p:nvPr>
            <p:ph type="sldNum" sz="quarter" idx="12"/>
          </p:nvPr>
        </p:nvSpPr>
        <p:spPr/>
        <p:txBody>
          <a:bodyPr/>
          <a:lstStyle/>
          <a:p>
            <a:fld id="{2A311531-011D-4B22-820E-C1C0B4AAF179}" type="slidenum">
              <a:rPr lang="en-US" smtClean="0"/>
              <a:t>6</a:t>
            </a:fld>
            <a:endParaRPr lang="en-US"/>
          </a:p>
        </p:txBody>
      </p:sp>
    </p:spTree>
    <p:extLst>
      <p:ext uri="{BB962C8B-B14F-4D97-AF65-F5344CB8AC3E}">
        <p14:creationId xmlns:p14="http://schemas.microsoft.com/office/powerpoint/2010/main" val="1397521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2506"/>
            <a:ext cx="10972800" cy="673768"/>
          </a:xfrm>
        </p:spPr>
        <p:txBody>
          <a:bodyPr/>
          <a:lstStyle/>
          <a:p>
            <a:r>
              <a:rPr lang="en-US" sz="4000" dirty="0" smtClean="0"/>
              <a:t>A $1 or $2 LST Fee is not an 800% or 150% Tax </a:t>
            </a:r>
            <a:endParaRPr lang="en-US" sz="4000" dirty="0"/>
          </a:p>
        </p:txBody>
      </p:sp>
      <p:sp>
        <p:nvSpPr>
          <p:cNvPr id="3" name="Content Placeholder 2"/>
          <p:cNvSpPr>
            <a:spLocks noGrp="1"/>
          </p:cNvSpPr>
          <p:nvPr>
            <p:ph idx="1"/>
          </p:nvPr>
        </p:nvSpPr>
        <p:spPr>
          <a:xfrm>
            <a:off x="638475" y="892744"/>
            <a:ext cx="10972800" cy="5965256"/>
          </a:xfrm>
        </p:spPr>
        <p:txBody>
          <a:bodyPr>
            <a:normAutofit fontScale="92500" lnSpcReduction="20000"/>
          </a:bodyPr>
          <a:lstStyle/>
          <a:p>
            <a:r>
              <a:rPr lang="en-US" dirty="0" smtClean="0"/>
              <a:t>Derivatives are bets that can </a:t>
            </a:r>
            <a:r>
              <a:rPr lang="en-US" i="1" dirty="0" smtClean="0"/>
              <a:t>only</a:t>
            </a:r>
            <a:r>
              <a:rPr lang="en-US" dirty="0" smtClean="0"/>
              <a:t> be placed in very large dollar values. On average $73,725 for Ag contracts and $376,848 for Non-Ag contracts – See Table in next slide. </a:t>
            </a:r>
          </a:p>
          <a:p>
            <a:r>
              <a:rPr lang="en-US" dirty="0" smtClean="0"/>
              <a:t>Traders put up a 2%-5% “margin” of these notional values (2% of the above averages is $148 - $671) to borrow the funds to place their bet. </a:t>
            </a:r>
          </a:p>
          <a:p>
            <a:r>
              <a:rPr lang="en-US" dirty="0" smtClean="0"/>
              <a:t>As Traders are betting against each other the average of gains and losses of all derivative bets at any point in time is </a:t>
            </a:r>
            <a:r>
              <a:rPr lang="en-US" i="1" dirty="0" smtClean="0"/>
              <a:t>zero </a:t>
            </a:r>
            <a:r>
              <a:rPr lang="en-US" dirty="0" smtClean="0"/>
              <a:t>(minus transaction fees paid the exchanges).</a:t>
            </a:r>
          </a:p>
          <a:p>
            <a:r>
              <a:rPr lang="en-US" dirty="0" smtClean="0"/>
              <a:t>Non-speculative  traders who use derivatives to hedge risks are not going to care about a $1 or $2 fee on a tens or hundreds of thousands of dollars hedge.</a:t>
            </a:r>
          </a:p>
          <a:p>
            <a:r>
              <a:rPr lang="en-US" dirty="0" smtClean="0"/>
              <a:t>The small average $0.37 to $0.75 profit per contract estimate for HFT traders in previous slide is </a:t>
            </a:r>
            <a:r>
              <a:rPr lang="en-US" i="1" dirty="0" smtClean="0"/>
              <a:t>an average of wins and losses </a:t>
            </a:r>
            <a:r>
              <a:rPr lang="en-US" dirty="0" smtClean="0"/>
              <a:t>of changes (minimum “tick” $ 6.25 – see Barclay presentation) in the notional values above. </a:t>
            </a:r>
          </a:p>
          <a:p>
            <a:r>
              <a:rPr lang="en-US" i="1" dirty="0" smtClean="0"/>
              <a:t>An LST cannot be applied to average HFT profits </a:t>
            </a:r>
            <a:r>
              <a:rPr lang="en-US" dirty="0" smtClean="0"/>
              <a:t>(or corresponding negative non-HFT average losses).</a:t>
            </a:r>
          </a:p>
          <a:p>
            <a:r>
              <a:rPr lang="en-US" dirty="0"/>
              <a:t>C</a:t>
            </a:r>
            <a:r>
              <a:rPr lang="en-US" dirty="0" smtClean="0"/>
              <a:t>oncerns about an LST repressing HFT trading can best be addressed by linking the fee level to contract holding time (see below) </a:t>
            </a:r>
            <a:r>
              <a:rPr lang="en-US" i="1" dirty="0" smtClean="0"/>
              <a:t>not by reducing the fee.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2A311531-011D-4B22-820E-C1C0B4AAF179}" type="slidenum">
              <a:rPr lang="en-US" smtClean="0"/>
              <a:t>7</a:t>
            </a:fld>
            <a:endParaRPr lang="en-US"/>
          </a:p>
        </p:txBody>
      </p:sp>
    </p:spTree>
    <p:extLst>
      <p:ext uri="{BB962C8B-B14F-4D97-AF65-F5344CB8AC3E}">
        <p14:creationId xmlns:p14="http://schemas.microsoft.com/office/powerpoint/2010/main" val="4109549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3076"/>
            <a:ext cx="10515600" cy="688195"/>
          </a:xfrm>
        </p:spPr>
        <p:txBody>
          <a:bodyPr>
            <a:noAutofit/>
          </a:bodyPr>
          <a:lstStyle/>
          <a:p>
            <a:pPr algn="ctr"/>
            <a:r>
              <a:rPr lang="en-US" sz="2800" dirty="0" smtClean="0"/>
              <a:t>La Salle Street Tax Revenue Estimates  2010 </a:t>
            </a:r>
            <a:r>
              <a:rPr lang="en-US" sz="2800" dirty="0"/>
              <a:t>– </a:t>
            </a:r>
            <a:r>
              <a:rPr lang="en-US" sz="2800" dirty="0" smtClean="0"/>
              <a:t>2013</a:t>
            </a:r>
            <a:endParaRPr lang="en-US" sz="2800" dirty="0"/>
          </a:p>
        </p:txBody>
      </p:sp>
      <p:sp>
        <p:nvSpPr>
          <p:cNvPr id="6" name="Slide Number Placeholder 5"/>
          <p:cNvSpPr>
            <a:spLocks noGrp="1"/>
          </p:cNvSpPr>
          <p:nvPr>
            <p:ph type="sldNum" sz="quarter" idx="12"/>
          </p:nvPr>
        </p:nvSpPr>
        <p:spPr/>
        <p:txBody>
          <a:bodyPr/>
          <a:lstStyle/>
          <a:p>
            <a:fld id="{2A311531-011D-4B22-820E-C1C0B4AAF179}" type="slidenum">
              <a:rPr lang="en-US" smtClean="0"/>
              <a:t>8</a:t>
            </a:fld>
            <a:endParaRPr lang="en-US"/>
          </a:p>
        </p:txBody>
      </p:sp>
      <p:pic>
        <p:nvPicPr>
          <p:cNvPr id="4" name="Picture 3"/>
          <p:cNvPicPr>
            <a:picLocks noChangeAspect="1"/>
          </p:cNvPicPr>
          <p:nvPr/>
        </p:nvPicPr>
        <p:blipFill>
          <a:blip r:embed="rId2"/>
          <a:stretch>
            <a:fillRect/>
          </a:stretch>
        </p:blipFill>
        <p:spPr>
          <a:xfrm>
            <a:off x="304800" y="1148862"/>
            <a:ext cx="11594123" cy="4431323"/>
          </a:xfrm>
          <a:prstGeom prst="rect">
            <a:avLst/>
          </a:prstGeom>
        </p:spPr>
      </p:pic>
      <p:sp>
        <p:nvSpPr>
          <p:cNvPr id="5" name="Rectangle 4"/>
          <p:cNvSpPr/>
          <p:nvPr/>
        </p:nvSpPr>
        <p:spPr>
          <a:xfrm>
            <a:off x="973014" y="5683635"/>
            <a:ext cx="10222523" cy="738664"/>
          </a:xfrm>
          <a:prstGeom prst="rect">
            <a:avLst/>
          </a:prstGeom>
        </p:spPr>
        <p:txBody>
          <a:bodyPr wrap="square">
            <a:spAutoFit/>
          </a:bodyPr>
          <a:lstStyle/>
          <a:p>
            <a:r>
              <a:rPr lang="en-US" sz="1400" dirty="0" smtClean="0"/>
              <a:t>Source: Figure 1, “Chicago </a:t>
            </a:r>
            <a:r>
              <a:rPr lang="en-US" sz="1400" dirty="0"/>
              <a:t>and Illinois already have one of the Largest Casinos in the World:  We don’t need another Casino, We need to Tax the One We Have</a:t>
            </a:r>
            <a:r>
              <a:rPr lang="en-US" sz="1400" dirty="0" smtClean="0"/>
              <a:t>!,” June 15, 2015, Ron Baiman and Bill Barclay, CPEG</a:t>
            </a:r>
            <a:r>
              <a:rPr lang="en-US" sz="1400" dirty="0"/>
              <a:t>: </a:t>
            </a:r>
            <a:r>
              <a:rPr lang="en-US" sz="1400" dirty="0">
                <a:hlinkClick r:id="rId3"/>
              </a:rPr>
              <a:t>http://</a:t>
            </a:r>
            <a:r>
              <a:rPr lang="en-US" sz="1400" dirty="0" smtClean="0">
                <a:hlinkClick r:id="rId3"/>
              </a:rPr>
              <a:t>www.cpegonline.org/wp-content/uploads/2015/06/Chicago-Doesnt-Need-Another-Casino_Final_2.pdf</a:t>
            </a:r>
            <a:r>
              <a:rPr lang="en-US" sz="1400" dirty="0" smtClean="0"/>
              <a:t> </a:t>
            </a:r>
            <a:endParaRPr lang="en-US" sz="1400" dirty="0"/>
          </a:p>
        </p:txBody>
      </p:sp>
    </p:spTree>
    <p:extLst>
      <p:ext uri="{BB962C8B-B14F-4D97-AF65-F5344CB8AC3E}">
        <p14:creationId xmlns:p14="http://schemas.microsoft.com/office/powerpoint/2010/main" val="3207056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Feasible</a:t>
            </a:r>
            <a:endParaRPr lang="en-US" dirty="0"/>
          </a:p>
        </p:txBody>
      </p:sp>
      <p:sp>
        <p:nvSpPr>
          <p:cNvPr id="3" name="Slide Number Placeholder 2"/>
          <p:cNvSpPr>
            <a:spLocks noGrp="1"/>
          </p:cNvSpPr>
          <p:nvPr>
            <p:ph type="sldNum" sz="quarter" idx="12"/>
          </p:nvPr>
        </p:nvSpPr>
        <p:spPr/>
        <p:txBody>
          <a:bodyPr/>
          <a:lstStyle/>
          <a:p>
            <a:fld id="{2A311531-011D-4B22-820E-C1C0B4AAF179}" type="slidenum">
              <a:rPr lang="en-US" smtClean="0"/>
              <a:t>9</a:t>
            </a:fld>
            <a:endParaRPr lang="en-US"/>
          </a:p>
        </p:txBody>
      </p:sp>
    </p:spTree>
    <p:extLst>
      <p:ext uri="{BB962C8B-B14F-4D97-AF65-F5344CB8AC3E}">
        <p14:creationId xmlns:p14="http://schemas.microsoft.com/office/powerpoint/2010/main" val="26468004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4275</TotalTime>
  <Words>2258</Words>
  <Application>Microsoft Office PowerPoint</Application>
  <PresentationFormat>Custom</PresentationFormat>
  <Paragraphs>116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Executive</vt:lpstr>
      <vt:lpstr>Three Simple Reasons Why Illinois should Enact a LaSalle Street Tax Now! </vt:lpstr>
      <vt:lpstr>An LST would be Fair, Feasible, and Beneficial  </vt:lpstr>
      <vt:lpstr>FAIR</vt:lpstr>
      <vt:lpstr>CME’s 2011 Tax Break</vt:lpstr>
      <vt:lpstr>LST Fee is Very Low Compared to State Sales Tax and Other Financial Transactions Taxes</vt:lpstr>
      <vt:lpstr>LST Fee Would Be Negligible for Non-HFT Traders </vt:lpstr>
      <vt:lpstr>A $1 or $2 LST Fee is not an 800% or 150% Tax </vt:lpstr>
      <vt:lpstr>La Salle Street Tax Revenue Estimates  2010 – 2013</vt:lpstr>
      <vt:lpstr>Feasible</vt:lpstr>
      <vt:lpstr>Traders Cannot Move Because of “Collective Action” Problem</vt:lpstr>
      <vt:lpstr>Exchanges Cannot Move Because of “Co-Location” </vt:lpstr>
      <vt:lpstr>The State Can Negotiate a Reasonable LST</vt:lpstr>
      <vt:lpstr>Beneficial</vt:lpstr>
      <vt:lpstr>LST Would Benefit Non-HFT Traders</vt:lpstr>
      <vt:lpstr>Illinois Absolute and Relative Expenditure Shortfalls by Category of Expenditure (FY 2013)</vt:lpstr>
      <vt:lpstr>Compared to our Midwestern Neighbors  % GSP/capita Spent on Core Public Services </vt:lpstr>
      <vt:lpstr>Illinois’ Structural Deficit</vt:lpstr>
      <vt:lpstr>Minnesota’s High Road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Illinois’ 2015 Budget Crises 10.0  Community Forum on Illinois State Budget Crisis and the Attacks on Working Families Prisco Center, 150 W.  Illinois Avenue, Aurora, IL  60506,   Room 103 Sunday July 19th 2 – 4 PM</dc:title>
  <dc:creator>baiman</dc:creator>
  <cp:lastModifiedBy>Benedictine University</cp:lastModifiedBy>
  <cp:revision>182</cp:revision>
  <cp:lastPrinted>2016-06-07T14:34:52Z</cp:lastPrinted>
  <dcterms:created xsi:type="dcterms:W3CDTF">2015-07-18T18:01:00Z</dcterms:created>
  <dcterms:modified xsi:type="dcterms:W3CDTF">2018-09-20T21:01:09Z</dcterms:modified>
</cp:coreProperties>
</file>