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4" r:id="rId2"/>
    <p:sldId id="261" r:id="rId3"/>
    <p:sldId id="262" r:id="rId4"/>
    <p:sldId id="257" r:id="rId5"/>
    <p:sldId id="258" r:id="rId6"/>
    <p:sldId id="259" r:id="rId7"/>
    <p:sldId id="260" r:id="rId8"/>
    <p:sldId id="263" r:id="rId9"/>
    <p:sldId id="264" r:id="rId10"/>
    <p:sldId id="285" r:id="rId11"/>
    <p:sldId id="265" r:id="rId12"/>
    <p:sldId id="266" r:id="rId13"/>
    <p:sldId id="268" r:id="rId14"/>
    <p:sldId id="270" r:id="rId15"/>
    <p:sldId id="271" r:id="rId16"/>
    <p:sldId id="2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autoAdjust="0"/>
  </p:normalViewPr>
  <p:slideViewPr>
    <p:cSldViewPr snapToGrid="0">
      <p:cViewPr varScale="1">
        <p:scale>
          <a:sx n="72" d="100"/>
          <a:sy n="72" d="100"/>
        </p:scale>
        <p:origin x="78" y="120"/>
      </p:cViewPr>
      <p:guideLst>
        <p:guide orient="horz" pos="2160"/>
        <p:guide pos="3840"/>
      </p:guideLst>
    </p:cSldViewPr>
  </p:slideViewPr>
  <p:outlineViewPr>
    <p:cViewPr>
      <p:scale>
        <a:sx n="33" d="100"/>
        <a:sy n="33" d="100"/>
      </p:scale>
      <p:origin x="0" y="180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AD8F6-FE1D-46FA-BDE9-EEE1052A0C03}" type="datetimeFigureOut">
              <a:rPr lang="en-US" smtClean="0"/>
              <a:t>8/6/2015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EF5CE-7D2E-4BEF-905B-5C34DC16D55B}" type="slidenum">
              <a:rPr lang="en-US" smtClean="0"/>
              <a:t>‹#›</a:t>
            </a:fld>
            <a:endParaRPr lang="en-US"/>
          </a:p>
        </p:txBody>
      </p:sp>
    </p:spTree>
    <p:extLst>
      <p:ext uri="{BB962C8B-B14F-4D97-AF65-F5344CB8AC3E}">
        <p14:creationId xmlns:p14="http://schemas.microsoft.com/office/powerpoint/2010/main" val="165394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6658385-93F8-434F-AF27-4C6BFF697356}" type="datetime1">
              <a:rPr lang="en-US" smtClean="0"/>
              <a:t>8/6/2015</a:t>
            </a:fld>
            <a:endParaRPr lang="en-US"/>
          </a:p>
        </p:txBody>
      </p:sp>
      <p:sp>
        <p:nvSpPr>
          <p:cNvPr id="8" name="Slide Number Placeholder 7"/>
          <p:cNvSpPr>
            <a:spLocks noGrp="1"/>
          </p:cNvSpPr>
          <p:nvPr>
            <p:ph type="sldNum" sz="quarter" idx="11"/>
          </p:nvPr>
        </p:nvSpPr>
        <p:spPr/>
        <p:txBody>
          <a:bodyPr/>
          <a:lstStyle/>
          <a:p>
            <a:fld id="{2A311531-011D-4B22-820E-C1C0B4AAF17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6DE40-44AB-4EE0-BCC2-AE4DE7F04D8E}" type="datetime1">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46AF09-C720-4F2B-963E-BD66019DDB37}" type="datetime1">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A0790AF-CC22-4BF8-9758-313BF5DECADB}" type="datetime1">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F1B91-2F43-45B3-A5FA-B2612B8157F2}" type="datetime1">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11531-011D-4B22-820E-C1C0B4AAF179}" type="slidenum">
              <a:rPr lang="en-US" smtClean="0"/>
              <a:t>‹#›</a:t>
            </a:fld>
            <a:endParaRPr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15A41AD-73DA-4156-90A6-DE668320E1D0}" type="datetime1">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11531-011D-4B22-820E-C1C0B4AAF179}" type="slidenum">
              <a:rPr lang="en-US" smtClean="0"/>
              <a:t>‹#›</a:t>
            </a:fld>
            <a:endParaRPr lang="en-US"/>
          </a:p>
        </p:txBody>
      </p:sp>
      <p:sp>
        <p:nvSpPr>
          <p:cNvPr id="9" name="Content Placeholder 8"/>
          <p:cNvSpPr>
            <a:spLocks noGrp="1"/>
          </p:cNvSpPr>
          <p:nvPr>
            <p:ph sz="quarter" idx="13"/>
          </p:nvPr>
        </p:nvSpPr>
        <p:spPr>
          <a:xfrm>
            <a:off x="487680" y="1600200"/>
            <a:ext cx="5388864"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1A1D223-7EE3-4063-8033-A053A8381275}" type="datetime1">
              <a:rPr lang="en-US" smtClean="0"/>
              <a:t>8/6/2015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311531-011D-4B22-820E-C1C0B4AAF179}" type="slidenum">
              <a:rPr lang="en-US" smtClean="0"/>
              <a:t>‹#›</a:t>
            </a:fld>
            <a:endParaRPr lang="en-US"/>
          </a:p>
        </p:txBody>
      </p:sp>
      <p:sp>
        <p:nvSpPr>
          <p:cNvPr id="11" name="Content Placeholder 10"/>
          <p:cNvSpPr>
            <a:spLocks noGrp="1"/>
          </p:cNvSpPr>
          <p:nvPr>
            <p:ph sz="quarter" idx="13"/>
          </p:nvPr>
        </p:nvSpPr>
        <p:spPr>
          <a:xfrm>
            <a:off x="609600" y="2212848"/>
            <a:ext cx="5388864"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784BAE-936E-477C-98B4-F660190B5D30}" type="datetime1">
              <a:rPr lang="en-US" smtClean="0"/>
              <a:t>8/6/2015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A1BF7-1ABF-4607-9983-EBF4614D7196}" type="datetime1">
              <a:rPr lang="en-US" smtClean="0"/>
              <a:t>8/6/2015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F9F3C-B976-47B9-8192-8B17C30C5A2A}" type="datetime1">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4BFC99-2722-4A46-A5A7-5DB182F0F134}" type="datetime1">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BD24912-4697-4640-9E05-0F006FCFC60C}" type="datetime1">
              <a:rPr lang="en-US" smtClean="0"/>
              <a:t>8/6/2015</a:t>
            </a:fld>
            <a:endParaRPr lang="en-US"/>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A311531-011D-4B22-820E-C1C0B4AAF179}" type="slidenum">
              <a:rPr lang="en-US" smtClean="0"/>
              <a:t>‹#›</a:t>
            </a:fld>
            <a:endParaRPr lang="en-US"/>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baiman@cpegonlin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pegonline.org/wp-content/uploads/2015/06/Chicago-Doesnt-Need-Another-Casino_Final_2.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pegonline.org/wp-content/uploads/2015/06/Chicago-Doesnt-Need-Another-Casino_Final_2.pdf" TargetMode="External"/><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ytimes.com/2015/07/22/opinion/the-case-for-a-tax-on-financial-transactions.html?_r=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jsonline.com/blogs/purple-wisconsin/280089862.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67FFB2-0D82-49F2-B6B4-21D1628D919C}" type="slidenum">
              <a:rPr lang="en-US" altLang="en-US"/>
              <a:pPr/>
              <a:t>1</a:t>
            </a:fld>
            <a:endParaRPr lang="en-US" altLang="en-US"/>
          </a:p>
        </p:txBody>
      </p:sp>
      <p:sp>
        <p:nvSpPr>
          <p:cNvPr id="3075" name="Rectangle 2"/>
          <p:cNvSpPr>
            <a:spLocks noGrp="1" noChangeArrowheads="1"/>
          </p:cNvSpPr>
          <p:nvPr>
            <p:ph type="ctrTitle"/>
          </p:nvPr>
        </p:nvSpPr>
        <p:spPr>
          <a:xfrm>
            <a:off x="2067340" y="1046923"/>
            <a:ext cx="7772400" cy="1470025"/>
          </a:xfrm>
        </p:spPr>
        <p:txBody>
          <a:bodyPr anchor="ctr"/>
          <a:lstStyle/>
          <a:p>
            <a:pPr eaLnBrk="1" hangingPunct="1"/>
            <a:r>
              <a:rPr lang="en-US" altLang="en-US" sz="4000" b="1" dirty="0" smtClean="0"/>
              <a:t>A LaSalle Street Tax Could Save Illinois and Chicago Budgets, and Clean Up the Exchanges</a:t>
            </a:r>
            <a:endParaRPr lang="en-US" altLang="en-US" sz="4000" dirty="0"/>
          </a:p>
        </p:txBody>
      </p:sp>
      <p:sp>
        <p:nvSpPr>
          <p:cNvPr id="3076" name="Rectangle 3"/>
          <p:cNvSpPr>
            <a:spLocks noGrp="1" noChangeArrowheads="1"/>
          </p:cNvSpPr>
          <p:nvPr>
            <p:ph type="subTitle" idx="1"/>
          </p:nvPr>
        </p:nvSpPr>
        <p:spPr>
          <a:xfrm>
            <a:off x="2753140" y="3305382"/>
            <a:ext cx="6400800" cy="2743200"/>
          </a:xfrm>
        </p:spPr>
        <p:txBody>
          <a:bodyPr>
            <a:normAutofit fontScale="92500" lnSpcReduction="20000"/>
          </a:bodyPr>
          <a:lstStyle/>
          <a:p>
            <a:r>
              <a:rPr lang="en-US" sz="1800" dirty="0" smtClean="0"/>
              <a:t>Presentation to: </a:t>
            </a:r>
          </a:p>
          <a:p>
            <a:r>
              <a:rPr lang="en-US" sz="1800" dirty="0" smtClean="0"/>
              <a:t>Community </a:t>
            </a:r>
            <a:r>
              <a:rPr lang="en-US" sz="1800" dirty="0"/>
              <a:t>Forum: The Illinois Budget Crisis, Workers’ Rights and Revenue</a:t>
            </a:r>
          </a:p>
          <a:p>
            <a:endParaRPr lang="en-US" sz="1800" dirty="0"/>
          </a:p>
          <a:p>
            <a:r>
              <a:rPr lang="en-US" sz="1800" dirty="0"/>
              <a:t>July 19, 2015</a:t>
            </a:r>
          </a:p>
          <a:p>
            <a:r>
              <a:rPr lang="en-US" sz="1800" dirty="0" err="1"/>
              <a:t>Prisco</a:t>
            </a:r>
            <a:r>
              <a:rPr lang="en-US" sz="1800" dirty="0"/>
              <a:t> Center, Aurora, IL</a:t>
            </a:r>
          </a:p>
          <a:p>
            <a:pPr eaLnBrk="1" hangingPunct="1">
              <a:lnSpc>
                <a:spcPct val="90000"/>
              </a:lnSpc>
            </a:pPr>
            <a:endParaRPr lang="en-US" altLang="en-US" sz="1800" dirty="0"/>
          </a:p>
          <a:p>
            <a:pPr eaLnBrk="1" hangingPunct="1">
              <a:lnSpc>
                <a:spcPct val="90000"/>
              </a:lnSpc>
            </a:pPr>
            <a:r>
              <a:rPr lang="en-US" altLang="en-US" sz="1800" dirty="0" smtClean="0"/>
              <a:t>Dr. </a:t>
            </a:r>
            <a:r>
              <a:rPr lang="en-US" altLang="en-US" sz="1800" dirty="0" smtClean="0"/>
              <a:t>Ron </a:t>
            </a:r>
            <a:r>
              <a:rPr lang="en-US" altLang="en-US" sz="1800" dirty="0" smtClean="0"/>
              <a:t>Baiman</a:t>
            </a:r>
          </a:p>
          <a:p>
            <a:pPr eaLnBrk="1" hangingPunct="1">
              <a:lnSpc>
                <a:spcPct val="90000"/>
              </a:lnSpc>
            </a:pPr>
            <a:r>
              <a:rPr lang="en-US" altLang="en-US" sz="1800" dirty="0" smtClean="0"/>
              <a:t>Benedictine University and </a:t>
            </a:r>
          </a:p>
          <a:p>
            <a:pPr eaLnBrk="1" hangingPunct="1">
              <a:lnSpc>
                <a:spcPct val="90000"/>
              </a:lnSpc>
            </a:pPr>
            <a:r>
              <a:rPr lang="en-US" altLang="en-US" sz="1800" dirty="0" smtClean="0"/>
              <a:t>Chicago </a:t>
            </a:r>
            <a:r>
              <a:rPr lang="en-US" altLang="en-US" sz="1800" dirty="0"/>
              <a:t>Political Economy Group</a:t>
            </a:r>
          </a:p>
          <a:p>
            <a:pPr eaLnBrk="1" hangingPunct="1">
              <a:lnSpc>
                <a:spcPct val="90000"/>
              </a:lnSpc>
            </a:pPr>
            <a:r>
              <a:rPr lang="en-US" altLang="en-US" sz="1800" dirty="0" smtClean="0">
                <a:hlinkClick r:id="rId2"/>
              </a:rPr>
              <a:t>rbaiman@cpegonline.org</a:t>
            </a:r>
            <a:endParaRPr lang="en-US" altLang="en-US" sz="1800" dirty="0" smtClean="0"/>
          </a:p>
          <a:p>
            <a:pPr eaLnBrk="1" hangingPunct="1">
              <a:lnSpc>
                <a:spcPct val="90000"/>
              </a:lnSpc>
            </a:pPr>
            <a:endParaRPr lang="en-US" altLang="en-US" sz="1800" dirty="0"/>
          </a:p>
          <a:p>
            <a:pPr eaLnBrk="1" hangingPunct="1">
              <a:lnSpc>
                <a:spcPct val="90000"/>
              </a:lnSpc>
            </a:pPr>
            <a:endParaRPr lang="en-US" altLang="en-US" sz="1800" dirty="0"/>
          </a:p>
        </p:txBody>
      </p:sp>
    </p:spTree>
    <p:extLst>
      <p:ext uri="{BB962C8B-B14F-4D97-AF65-F5344CB8AC3E}">
        <p14:creationId xmlns:p14="http://schemas.microsoft.com/office/powerpoint/2010/main" val="3416598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076"/>
            <a:ext cx="10515600" cy="688195"/>
          </a:xfrm>
        </p:spPr>
        <p:txBody>
          <a:bodyPr>
            <a:noAutofit/>
          </a:bodyPr>
          <a:lstStyle/>
          <a:p>
            <a:pPr algn="ctr"/>
            <a:r>
              <a:rPr lang="en-US" sz="2800" dirty="0" smtClean="0"/>
              <a:t>La Salle Street Tax Revenue Estimates  2010 </a:t>
            </a:r>
            <a:r>
              <a:rPr lang="en-US" sz="2800" dirty="0"/>
              <a:t>– </a:t>
            </a:r>
            <a:r>
              <a:rPr lang="en-US" sz="2800" dirty="0" smtClean="0"/>
              <a:t>2013</a:t>
            </a:r>
            <a:endParaRPr lang="en-US" sz="2800" dirty="0"/>
          </a:p>
        </p:txBody>
      </p:sp>
      <p:sp>
        <p:nvSpPr>
          <p:cNvPr id="6" name="Slide Number Placeholder 5"/>
          <p:cNvSpPr>
            <a:spLocks noGrp="1"/>
          </p:cNvSpPr>
          <p:nvPr>
            <p:ph type="sldNum" sz="quarter" idx="12"/>
          </p:nvPr>
        </p:nvSpPr>
        <p:spPr/>
        <p:txBody>
          <a:bodyPr/>
          <a:lstStyle/>
          <a:p>
            <a:fld id="{2A311531-011D-4B22-820E-C1C0B4AAF179}" type="slidenum">
              <a:rPr lang="en-US" smtClean="0"/>
              <a:t>10</a:t>
            </a:fld>
            <a:endParaRPr lang="en-US"/>
          </a:p>
        </p:txBody>
      </p:sp>
      <p:pic>
        <p:nvPicPr>
          <p:cNvPr id="4" name="Picture 3"/>
          <p:cNvPicPr>
            <a:picLocks noChangeAspect="1"/>
          </p:cNvPicPr>
          <p:nvPr/>
        </p:nvPicPr>
        <p:blipFill>
          <a:blip r:embed="rId2"/>
          <a:stretch>
            <a:fillRect/>
          </a:stretch>
        </p:blipFill>
        <p:spPr>
          <a:xfrm>
            <a:off x="304800" y="1148862"/>
            <a:ext cx="11594123" cy="4431323"/>
          </a:xfrm>
          <a:prstGeom prst="rect">
            <a:avLst/>
          </a:prstGeom>
        </p:spPr>
      </p:pic>
      <p:sp>
        <p:nvSpPr>
          <p:cNvPr id="5" name="Rectangle 4"/>
          <p:cNvSpPr/>
          <p:nvPr/>
        </p:nvSpPr>
        <p:spPr>
          <a:xfrm>
            <a:off x="973014" y="5683635"/>
            <a:ext cx="10222523" cy="738664"/>
          </a:xfrm>
          <a:prstGeom prst="rect">
            <a:avLst/>
          </a:prstGeom>
        </p:spPr>
        <p:txBody>
          <a:bodyPr wrap="square">
            <a:spAutoFit/>
          </a:bodyPr>
          <a:lstStyle/>
          <a:p>
            <a:r>
              <a:rPr lang="en-US" sz="1400" dirty="0" smtClean="0"/>
              <a:t>Source: Figure 1, “Chicago </a:t>
            </a:r>
            <a:r>
              <a:rPr lang="en-US" sz="1400" dirty="0"/>
              <a:t>and Illinois already have one of the Largest Casinos in the World:  We don’t need another Casino, We need to Tax the One We Have</a:t>
            </a:r>
            <a:r>
              <a:rPr lang="en-US" sz="1400" dirty="0" smtClean="0"/>
              <a:t>!,” June 15, 2015, Ron Baiman and Bill Barclay, CPEG</a:t>
            </a:r>
            <a:r>
              <a:rPr lang="en-US" sz="1400" dirty="0"/>
              <a:t>: </a:t>
            </a:r>
            <a:r>
              <a:rPr lang="en-US" sz="1400" dirty="0">
                <a:hlinkClick r:id="rId3"/>
              </a:rPr>
              <a:t>http://</a:t>
            </a:r>
            <a:r>
              <a:rPr lang="en-US" sz="1400" dirty="0" smtClean="0">
                <a:hlinkClick r:id="rId3"/>
              </a:rPr>
              <a:t>www.cpegonline.org/wp-content/uploads/2015/06/Chicago-Doesnt-Need-Another-Casino_Final_2.pdf</a:t>
            </a:r>
            <a:r>
              <a:rPr lang="en-US" sz="1400" dirty="0" smtClean="0"/>
              <a:t> </a:t>
            </a:r>
            <a:endParaRPr lang="en-US" sz="1400" dirty="0"/>
          </a:p>
        </p:txBody>
      </p:sp>
    </p:spTree>
    <p:extLst>
      <p:ext uri="{BB962C8B-B14F-4D97-AF65-F5344CB8AC3E}">
        <p14:creationId xmlns:p14="http://schemas.microsoft.com/office/powerpoint/2010/main" val="720208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445477"/>
            <a:ext cx="10972800" cy="1600200"/>
          </a:xfrm>
        </p:spPr>
        <p:txBody>
          <a:bodyPr/>
          <a:lstStyle/>
          <a:p>
            <a:pPr algn="ctr"/>
            <a:r>
              <a:rPr lang="en-US" sz="4000" dirty="0"/>
              <a:t>T</a:t>
            </a:r>
            <a:r>
              <a:rPr lang="en-US" sz="4000" dirty="0" smtClean="0"/>
              <a:t>he LST Will </a:t>
            </a:r>
            <a:r>
              <a:rPr lang="en-US" sz="4000" u="sng" dirty="0" smtClean="0"/>
              <a:t>Not</a:t>
            </a:r>
            <a:r>
              <a:rPr lang="en-US" sz="4000" dirty="0" smtClean="0"/>
              <a:t> Cause Financial Trading to Move Out of Illinois!</a:t>
            </a:r>
            <a:endParaRPr lang="en-US" sz="4000" dirty="0"/>
          </a:p>
        </p:txBody>
      </p:sp>
      <p:sp>
        <p:nvSpPr>
          <p:cNvPr id="3" name="Content Placeholder 2"/>
          <p:cNvSpPr>
            <a:spLocks noGrp="1"/>
          </p:cNvSpPr>
          <p:nvPr>
            <p:ph idx="1"/>
          </p:nvPr>
        </p:nvSpPr>
        <p:spPr>
          <a:xfrm>
            <a:off x="926123" y="2291858"/>
            <a:ext cx="10328032" cy="4308229"/>
          </a:xfrm>
        </p:spPr>
        <p:txBody>
          <a:bodyPr>
            <a:normAutofit/>
          </a:bodyPr>
          <a:lstStyle/>
          <a:p>
            <a:pPr lvl="0"/>
            <a:r>
              <a:rPr lang="en-US" sz="2200" dirty="0"/>
              <a:t>The CME </a:t>
            </a:r>
            <a:r>
              <a:rPr lang="en-US" sz="2200" dirty="0" smtClean="0"/>
              <a:t>Group, that owns </a:t>
            </a:r>
            <a:r>
              <a:rPr lang="en-US" sz="2200" dirty="0"/>
              <a:t>the CME and </a:t>
            </a:r>
            <a:r>
              <a:rPr lang="en-US" sz="2200" dirty="0" smtClean="0"/>
              <a:t>CBOT exchanges, and the CBOE, </a:t>
            </a:r>
            <a:r>
              <a:rPr lang="en-US" sz="2200" dirty="0"/>
              <a:t>would </a:t>
            </a:r>
            <a:r>
              <a:rPr lang="en-US" sz="2200" i="1" dirty="0"/>
              <a:t>not</a:t>
            </a:r>
            <a:r>
              <a:rPr lang="en-US" sz="2200" dirty="0"/>
              <a:t> pay the LST which is </a:t>
            </a:r>
            <a:r>
              <a:rPr lang="en-US" sz="2200" i="1" dirty="0"/>
              <a:t>assessed on traders, not the Exchanges</a:t>
            </a:r>
            <a:r>
              <a:rPr lang="en-US" sz="2200" dirty="0"/>
              <a:t>. </a:t>
            </a:r>
            <a:endParaRPr lang="en-US" sz="2200" dirty="0" smtClean="0"/>
          </a:p>
          <a:p>
            <a:pPr lvl="0"/>
            <a:r>
              <a:rPr lang="en-US" sz="2200" dirty="0" smtClean="0"/>
              <a:t>The </a:t>
            </a:r>
            <a:r>
              <a:rPr lang="en-US" sz="2200" dirty="0"/>
              <a:t>products that are proposed to be taxed are </a:t>
            </a:r>
            <a:r>
              <a:rPr lang="en-US" sz="2200" i="1" dirty="0"/>
              <a:t>not traded on any other exchange.</a:t>
            </a:r>
            <a:r>
              <a:rPr lang="en-US" sz="2200" dirty="0"/>
              <a:t> Thus traders at the Chicago exchanges cannot currently trade these products anywhere else. Some of the products that would be taxed, such as the S&amp;P 500 index futures and options, are exclusively licensed to these exchanges.  While another exchange could seek regulatory approval to trade some of the other products, doing so would take a lengthy period of time</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2A311531-011D-4B22-820E-C1C0B4AAF179}" type="slidenum">
              <a:rPr lang="en-US" smtClean="0"/>
              <a:t>11</a:t>
            </a:fld>
            <a:endParaRPr lang="en-US"/>
          </a:p>
        </p:txBody>
      </p:sp>
    </p:spTree>
    <p:extLst>
      <p:ext uri="{BB962C8B-B14F-4D97-AF65-F5344CB8AC3E}">
        <p14:creationId xmlns:p14="http://schemas.microsoft.com/office/powerpoint/2010/main" val="163896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375138"/>
            <a:ext cx="10972800" cy="873369"/>
          </a:xfrm>
        </p:spPr>
        <p:txBody>
          <a:bodyPr>
            <a:normAutofit/>
          </a:bodyPr>
          <a:lstStyle/>
          <a:p>
            <a:pPr algn="ctr"/>
            <a:r>
              <a:rPr lang="en-US" sz="3200" dirty="0" smtClean="0"/>
              <a:t>Moving Trading Liquidity Requires “Collective Action”</a:t>
            </a:r>
            <a:endParaRPr lang="en-US" sz="3200" dirty="0"/>
          </a:p>
        </p:txBody>
      </p:sp>
      <p:sp>
        <p:nvSpPr>
          <p:cNvPr id="3" name="Content Placeholder 2"/>
          <p:cNvSpPr>
            <a:spLocks noGrp="1"/>
          </p:cNvSpPr>
          <p:nvPr>
            <p:ph idx="1"/>
          </p:nvPr>
        </p:nvSpPr>
        <p:spPr>
          <a:xfrm>
            <a:off x="1043354" y="1465385"/>
            <a:ext cx="9952894" cy="4957104"/>
          </a:xfrm>
        </p:spPr>
        <p:txBody>
          <a:bodyPr>
            <a:normAutofit lnSpcReduction="10000"/>
          </a:bodyPr>
          <a:lstStyle/>
          <a:p>
            <a:pPr lvl="0"/>
            <a:r>
              <a:rPr lang="en-US" dirty="0"/>
              <a:t>Moving trading liquidity from one market to another would be a difficult achievement, defying the classic </a:t>
            </a:r>
            <a:r>
              <a:rPr lang="en-US" i="1" dirty="0"/>
              <a:t>collective action problem</a:t>
            </a:r>
            <a:r>
              <a:rPr lang="en-US" dirty="0" smtClean="0"/>
              <a:t>.</a:t>
            </a:r>
          </a:p>
          <a:p>
            <a:pPr lvl="0"/>
            <a:r>
              <a:rPr lang="en-US" dirty="0" smtClean="0"/>
              <a:t> </a:t>
            </a:r>
            <a:r>
              <a:rPr lang="en-US" dirty="0"/>
              <a:t>To induce an individual trader to move, there must be a critical mass of other traders to trade with. A large number of traders must move together for there to be adequate “liquidity” at the new exchange to support trading.  </a:t>
            </a:r>
            <a:endParaRPr lang="en-US" dirty="0" smtClean="0"/>
          </a:p>
          <a:p>
            <a:pPr lvl="0"/>
            <a:r>
              <a:rPr lang="en-US" i="1" dirty="0" smtClean="0"/>
              <a:t>Once </a:t>
            </a:r>
            <a:r>
              <a:rPr lang="en-US" i="1" dirty="0"/>
              <a:t>one exchange has captured all the volume in a product, later entry is extremely difficult even when such an effort is backed by major financial institutions. </a:t>
            </a:r>
            <a:endParaRPr lang="en-US" i="1" dirty="0" smtClean="0"/>
          </a:p>
          <a:p>
            <a:pPr lvl="0"/>
            <a:r>
              <a:rPr lang="en-US" dirty="0" smtClean="0"/>
              <a:t>The </a:t>
            </a:r>
            <a:r>
              <a:rPr lang="en-US" dirty="0"/>
              <a:t>2011 failure of the Electronic Liquidity Exchange (ELX) that charged $ 1.25 - $2.00 less in transactions fees than the </a:t>
            </a:r>
            <a:r>
              <a:rPr lang="en-US" dirty="0" smtClean="0"/>
              <a:t>CME/ CBOT and CBOE is </a:t>
            </a:r>
            <a:r>
              <a:rPr lang="en-US" dirty="0"/>
              <a:t>an example of this.  </a:t>
            </a:r>
          </a:p>
        </p:txBody>
      </p:sp>
      <p:sp>
        <p:nvSpPr>
          <p:cNvPr id="4" name="Slide Number Placeholder 3"/>
          <p:cNvSpPr>
            <a:spLocks noGrp="1"/>
          </p:cNvSpPr>
          <p:nvPr>
            <p:ph type="sldNum" sz="quarter" idx="12"/>
          </p:nvPr>
        </p:nvSpPr>
        <p:spPr/>
        <p:txBody>
          <a:bodyPr/>
          <a:lstStyle/>
          <a:p>
            <a:fld id="{2A311531-011D-4B22-820E-C1C0B4AAF179}" type="slidenum">
              <a:rPr lang="en-US" smtClean="0"/>
              <a:t>12</a:t>
            </a:fld>
            <a:endParaRPr lang="en-US"/>
          </a:p>
        </p:txBody>
      </p:sp>
    </p:spTree>
    <p:extLst>
      <p:ext uri="{BB962C8B-B14F-4D97-AF65-F5344CB8AC3E}">
        <p14:creationId xmlns:p14="http://schemas.microsoft.com/office/powerpoint/2010/main" val="3344117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269631"/>
            <a:ext cx="11547231" cy="914401"/>
          </a:xfrm>
        </p:spPr>
        <p:txBody>
          <a:bodyPr>
            <a:normAutofit/>
          </a:bodyPr>
          <a:lstStyle/>
          <a:p>
            <a:r>
              <a:rPr lang="en-US" sz="2200" dirty="0" smtClean="0"/>
              <a:t>The LST Will Not Cause Chicago Exchanges to Move Their “Matching Engines” Out of IL</a:t>
            </a:r>
            <a:endParaRPr lang="en-US" sz="2200" dirty="0"/>
          </a:p>
        </p:txBody>
      </p:sp>
      <p:sp>
        <p:nvSpPr>
          <p:cNvPr id="3" name="Content Placeholder 2"/>
          <p:cNvSpPr>
            <a:spLocks noGrp="1"/>
          </p:cNvSpPr>
          <p:nvPr>
            <p:ph idx="1"/>
          </p:nvPr>
        </p:nvSpPr>
        <p:spPr>
          <a:xfrm>
            <a:off x="973014" y="1277815"/>
            <a:ext cx="10175631" cy="5307494"/>
          </a:xfrm>
        </p:spPr>
        <p:txBody>
          <a:bodyPr>
            <a:normAutofit fontScale="77500" lnSpcReduction="20000"/>
          </a:bodyPr>
          <a:lstStyle/>
          <a:p>
            <a:pPr lvl="0"/>
            <a:r>
              <a:rPr lang="en-US" dirty="0" smtClean="0"/>
              <a:t>The </a:t>
            </a:r>
            <a:r>
              <a:rPr lang="en-US" dirty="0"/>
              <a:t>expense of relocating all the hard-wired trading infrastructure would have to be justified economically, and a critical mass of affected traders, especially “High Frequency Trading” (HFT) firms </a:t>
            </a:r>
            <a:r>
              <a:rPr lang="en-US" dirty="0" smtClean="0"/>
              <a:t>and </a:t>
            </a:r>
            <a:r>
              <a:rPr lang="en-US" dirty="0"/>
              <a:t>the exchanges would have to collectively</a:t>
            </a:r>
            <a:r>
              <a:rPr lang="en-US" u="sng" dirty="0"/>
              <a:t> </a:t>
            </a:r>
            <a:r>
              <a:rPr lang="en-US" dirty="0"/>
              <a:t>organize to move all their switches and lines together </a:t>
            </a:r>
            <a:r>
              <a:rPr lang="en-US" i="1" dirty="0"/>
              <a:t>at the same time </a:t>
            </a:r>
            <a:r>
              <a:rPr lang="en-US" dirty="0"/>
              <a:t>without major disruptions to most of the traders for whom a $1 or $2 fee per trade would be at most an unnoticeable statistical error.  </a:t>
            </a:r>
            <a:endParaRPr lang="en-US" dirty="0" smtClean="0"/>
          </a:p>
          <a:p>
            <a:pPr lvl="0"/>
            <a:r>
              <a:rPr lang="en-US" dirty="0" smtClean="0"/>
              <a:t>For example, the CME facility in Aurora is the size of 7.5 football fields. The CME and other exchanges rent out space to HFT “co-Locators” to place their serves as close as possible to the “matching engine”. If the CME moved its matching engine it would violate its contracts with HFT co-Locators</a:t>
            </a:r>
            <a:r>
              <a:rPr lang="en-US" dirty="0"/>
              <a:t> </a:t>
            </a:r>
            <a:r>
              <a:rPr lang="en-US" dirty="0" smtClean="0"/>
              <a:t>unless it </a:t>
            </a:r>
            <a:r>
              <a:rPr lang="en-US" i="1" dirty="0" smtClean="0"/>
              <a:t>moved and rewired </a:t>
            </a:r>
            <a:r>
              <a:rPr lang="en-US" dirty="0" smtClean="0"/>
              <a:t>all of the co-locators as well. </a:t>
            </a:r>
          </a:p>
          <a:p>
            <a:pPr lvl="0"/>
            <a:r>
              <a:rPr lang="en-US" dirty="0" smtClean="0"/>
              <a:t>But even this would not offset the cost, as such a move could cause the $ billions in investment in </a:t>
            </a:r>
            <a:r>
              <a:rPr lang="en-US" i="1" dirty="0" smtClean="0"/>
              <a:t>straight-line</a:t>
            </a:r>
            <a:r>
              <a:rPr lang="en-US" dirty="0" smtClean="0"/>
              <a:t> fiber-optic and microwave transmission  from NYC and NJ matching engines directly to Chicago exchange matching engines to become </a:t>
            </a:r>
            <a:r>
              <a:rPr lang="en-US" u="sng" dirty="0" smtClean="0"/>
              <a:t>kinked</a:t>
            </a:r>
            <a:r>
              <a:rPr lang="en-US" dirty="0" smtClean="0"/>
              <a:t> leading to </a:t>
            </a:r>
            <a:r>
              <a:rPr lang="en-US" dirty="0" err="1" smtClean="0"/>
              <a:t>milli</a:t>
            </a:r>
            <a:r>
              <a:rPr lang="en-US" dirty="0" smtClean="0"/>
              <a:t> or </a:t>
            </a:r>
            <a:r>
              <a:rPr lang="en-US" dirty="0" err="1" smtClean="0"/>
              <a:t>nano</a:t>
            </a:r>
            <a:r>
              <a:rPr lang="en-US" dirty="0" smtClean="0"/>
              <a:t> second losses of tremendous value to HFT traders (see </a:t>
            </a:r>
            <a:r>
              <a:rPr lang="en-US" i="1" dirty="0" smtClean="0"/>
              <a:t>Flash Boys </a:t>
            </a:r>
            <a:r>
              <a:rPr lang="en-US" dirty="0" smtClean="0"/>
              <a:t>by Michael Lewis).  Alternatively, new transmission lines would have to constructed at great expense. </a:t>
            </a:r>
          </a:p>
          <a:p>
            <a:pPr lvl="0"/>
            <a:r>
              <a:rPr lang="en-US" dirty="0" smtClean="0"/>
              <a:t>Finally, such a move would have to be justified to Non-HFT traders who might welcome getting rid of the HFT traders as in a “zero sum trading casino” they likely </a:t>
            </a:r>
            <a:r>
              <a:rPr lang="en-US" i="1" dirty="0" smtClean="0"/>
              <a:t>lose much more money to HFT traders</a:t>
            </a:r>
            <a:r>
              <a:rPr lang="en-US" dirty="0" smtClean="0"/>
              <a:t> than they would from a negligible (for non-HFT traders) $1 </a:t>
            </a:r>
            <a:r>
              <a:rPr lang="en-US" dirty="0"/>
              <a:t>or $2 </a:t>
            </a:r>
            <a:r>
              <a:rPr lang="en-US" dirty="0" smtClean="0"/>
              <a:t>LST.   </a:t>
            </a: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13</a:t>
            </a:fld>
            <a:endParaRPr lang="en-US"/>
          </a:p>
        </p:txBody>
      </p:sp>
    </p:spTree>
    <p:extLst>
      <p:ext uri="{BB962C8B-B14F-4D97-AF65-F5344CB8AC3E}">
        <p14:creationId xmlns:p14="http://schemas.microsoft.com/office/powerpoint/2010/main" val="1253989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3" y="246184"/>
            <a:ext cx="11418276" cy="769518"/>
          </a:xfrm>
        </p:spPr>
        <p:txBody>
          <a:bodyPr>
            <a:noAutofit/>
          </a:bodyPr>
          <a:lstStyle/>
          <a:p>
            <a:pPr algn="ctr"/>
            <a:r>
              <a:rPr lang="en-US" sz="2400" dirty="0" smtClean="0"/>
              <a:t>Financial Transaction Taxes Have </a:t>
            </a:r>
            <a:r>
              <a:rPr lang="en-US" sz="2400" u="sng" dirty="0" smtClean="0"/>
              <a:t>Not</a:t>
            </a:r>
            <a:r>
              <a:rPr lang="en-US" sz="2400" dirty="0" smtClean="0"/>
              <a:t> Led to Volume Suppression</a:t>
            </a:r>
            <a:endParaRPr lang="en-US" sz="2400" dirty="0"/>
          </a:p>
        </p:txBody>
      </p:sp>
      <p:sp>
        <p:nvSpPr>
          <p:cNvPr id="3" name="Content Placeholder 2"/>
          <p:cNvSpPr>
            <a:spLocks noGrp="1"/>
          </p:cNvSpPr>
          <p:nvPr>
            <p:ph idx="1"/>
          </p:nvPr>
        </p:nvSpPr>
        <p:spPr>
          <a:xfrm>
            <a:off x="879230" y="1113692"/>
            <a:ext cx="10374923" cy="5435711"/>
          </a:xfrm>
        </p:spPr>
        <p:txBody>
          <a:bodyPr>
            <a:normAutofit fontScale="92500" lnSpcReduction="20000"/>
          </a:bodyPr>
          <a:lstStyle/>
          <a:p>
            <a:r>
              <a:rPr lang="en-US" dirty="0"/>
              <a:t>T</a:t>
            </a:r>
            <a:r>
              <a:rPr lang="en-US" dirty="0" smtClean="0"/>
              <a:t>he </a:t>
            </a:r>
            <a:r>
              <a:rPr lang="en-US" dirty="0"/>
              <a:t>amount of the proposed LST is less than the smallest price change or “Tick Size” (the smallest amount a trader could gain or lose on these contracts) so it would provide very little incentive </a:t>
            </a:r>
            <a:r>
              <a:rPr lang="en-US" dirty="0" smtClean="0"/>
              <a:t>for traditional traders to trade </a:t>
            </a:r>
            <a:r>
              <a:rPr lang="en-US" dirty="0"/>
              <a:t>elsewhere even if the same products were available on another </a:t>
            </a:r>
            <a:r>
              <a:rPr lang="en-US" dirty="0" smtClean="0"/>
              <a:t>exchange. The </a:t>
            </a:r>
            <a:r>
              <a:rPr lang="en-US" dirty="0"/>
              <a:t>$ 1 or $ 2 dollar increase in fees for </a:t>
            </a:r>
            <a:r>
              <a:rPr lang="en-US" dirty="0" smtClean="0"/>
              <a:t>traders </a:t>
            </a:r>
            <a:r>
              <a:rPr lang="en-US" dirty="0"/>
              <a:t>would leave the trading commissions charged well below where they were only a decade ago and there is no indication that trading was suppressed at that time.  </a:t>
            </a:r>
            <a:endParaRPr lang="en-US" dirty="0" smtClean="0"/>
          </a:p>
          <a:p>
            <a:pPr marL="0" indent="0">
              <a:buNone/>
            </a:pPr>
            <a:endParaRPr lang="en-US" dirty="0"/>
          </a:p>
          <a:p>
            <a:r>
              <a:rPr lang="en-US" dirty="0" smtClean="0"/>
              <a:t>There </a:t>
            </a:r>
            <a:r>
              <a:rPr lang="en-US" dirty="0"/>
              <a:t>are Financial Transactions Taxes on various financial markets in the United Kingdom, Switzerland, Hong Kong, Brazil, France, Singapore and other countries; in most cases the tax is at a higher rate than proposed under </a:t>
            </a:r>
            <a:r>
              <a:rPr lang="en-US" dirty="0" smtClean="0"/>
              <a:t>the LST (HB 0106). </a:t>
            </a:r>
            <a:r>
              <a:rPr lang="en-US" dirty="0"/>
              <a:t>These are all large markets that have not been hurt by the tax and exchanges have not moved away. </a:t>
            </a:r>
            <a:r>
              <a:rPr lang="en-US" dirty="0" smtClean="0"/>
              <a:t>The one case, often cited by Financial Sector Lobbyists, where the tax was repealed due to volume suppression, is that of Sweden, where a relatively high financial transactions tax was imposed on a small exchange trading in products for which traders had numerous other lower tax exchange options.</a:t>
            </a:r>
          </a:p>
          <a:p>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14</a:t>
            </a:fld>
            <a:endParaRPr lang="en-US"/>
          </a:p>
        </p:txBody>
      </p:sp>
    </p:spTree>
    <p:extLst>
      <p:ext uri="{BB962C8B-B14F-4D97-AF65-F5344CB8AC3E}">
        <p14:creationId xmlns:p14="http://schemas.microsoft.com/office/powerpoint/2010/main" val="3669752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82221" y="1582615"/>
            <a:ext cx="11438717" cy="3610708"/>
          </a:xfrm>
          <a:prstGeom prst="rect">
            <a:avLst/>
          </a:prstGeom>
        </p:spPr>
      </p:pic>
      <p:sp>
        <p:nvSpPr>
          <p:cNvPr id="10" name="Slide Number Placeholder 9"/>
          <p:cNvSpPr>
            <a:spLocks noGrp="1"/>
          </p:cNvSpPr>
          <p:nvPr>
            <p:ph type="sldNum" sz="quarter" idx="12"/>
          </p:nvPr>
        </p:nvSpPr>
        <p:spPr/>
        <p:txBody>
          <a:bodyPr/>
          <a:lstStyle/>
          <a:p>
            <a:fld id="{2A311531-011D-4B22-820E-C1C0B4AAF179}" type="slidenum">
              <a:rPr lang="en-US" smtClean="0"/>
              <a:t>15</a:t>
            </a:fld>
            <a:endParaRPr lang="en-US"/>
          </a:p>
        </p:txBody>
      </p:sp>
      <p:sp>
        <p:nvSpPr>
          <p:cNvPr id="7" name="Rectangle 6"/>
          <p:cNvSpPr/>
          <p:nvPr/>
        </p:nvSpPr>
        <p:spPr>
          <a:xfrm>
            <a:off x="622213" y="900379"/>
            <a:ext cx="10118767" cy="584775"/>
          </a:xfrm>
          <a:prstGeom prst="rect">
            <a:avLst/>
          </a:prstGeom>
        </p:spPr>
        <p:txBody>
          <a:bodyPr wrap="square">
            <a:spAutoFit/>
          </a:bodyPr>
          <a:lstStyle/>
          <a:p>
            <a:r>
              <a:rPr lang="en-US" sz="3200" dirty="0" smtClean="0"/>
              <a:t>Smallest </a:t>
            </a:r>
            <a:r>
              <a:rPr lang="en-US" sz="3200" dirty="0"/>
              <a:t>“Tick Sizes” for LST Taxable Products</a:t>
            </a:r>
          </a:p>
        </p:txBody>
      </p:sp>
      <p:sp>
        <p:nvSpPr>
          <p:cNvPr id="9" name="Rectangle 8"/>
          <p:cNvSpPr/>
          <p:nvPr/>
        </p:nvSpPr>
        <p:spPr>
          <a:xfrm>
            <a:off x="458067" y="5608698"/>
            <a:ext cx="11438717" cy="738664"/>
          </a:xfrm>
          <a:prstGeom prst="rect">
            <a:avLst/>
          </a:prstGeom>
        </p:spPr>
        <p:txBody>
          <a:bodyPr wrap="square">
            <a:spAutoFit/>
          </a:bodyPr>
          <a:lstStyle/>
          <a:p>
            <a:r>
              <a:rPr lang="en-US" sz="1400" dirty="0"/>
              <a:t>Source: Figure </a:t>
            </a:r>
            <a:r>
              <a:rPr lang="en-US" sz="1400" dirty="0" smtClean="0"/>
              <a:t>2, </a:t>
            </a:r>
            <a:r>
              <a:rPr lang="en-US" sz="1400" dirty="0"/>
              <a:t>“Chicago and Illinois already have one of the Largest Casinos in the World:  We don’t need another Casino, We need to Tax the One We Have!,” June 15, 2015, Ron Baiman and Bill Barclay, CPEG: </a:t>
            </a:r>
            <a:r>
              <a:rPr lang="en-US" sz="1400" dirty="0">
                <a:hlinkClick r:id="rId3"/>
              </a:rPr>
              <a:t>http://www.cpegonline.org/wp-content/uploads/2015/06/Chicago-Doesnt-Need-Another-Casino_Final_2.pdf</a:t>
            </a:r>
            <a:r>
              <a:rPr lang="en-US" sz="1400" dirty="0"/>
              <a:t> </a:t>
            </a:r>
          </a:p>
        </p:txBody>
      </p:sp>
    </p:spTree>
    <p:extLst>
      <p:ext uri="{BB962C8B-B14F-4D97-AF65-F5344CB8AC3E}">
        <p14:creationId xmlns:p14="http://schemas.microsoft.com/office/powerpoint/2010/main" val="392144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834887"/>
          </a:xfrm>
        </p:spPr>
        <p:txBody>
          <a:bodyPr/>
          <a:lstStyle/>
          <a:p>
            <a:r>
              <a:rPr lang="en-US" dirty="0" smtClean="0"/>
              <a:t>A Final Point</a:t>
            </a:r>
            <a:endParaRPr lang="en-US" dirty="0"/>
          </a:p>
        </p:txBody>
      </p:sp>
      <p:sp>
        <p:nvSpPr>
          <p:cNvPr id="3" name="Content Placeholder 2"/>
          <p:cNvSpPr>
            <a:spLocks noGrp="1"/>
          </p:cNvSpPr>
          <p:nvPr>
            <p:ph idx="1"/>
          </p:nvPr>
        </p:nvSpPr>
        <p:spPr>
          <a:xfrm>
            <a:off x="609600" y="698363"/>
            <a:ext cx="10972800" cy="6023113"/>
          </a:xfrm>
        </p:spPr>
        <p:txBody>
          <a:bodyPr>
            <a:normAutofit fontScale="92500"/>
          </a:bodyPr>
          <a:lstStyle/>
          <a:p>
            <a:r>
              <a:rPr lang="en-US" dirty="0" smtClean="0"/>
              <a:t>Our policy preference, like that of many other Financial Transactions Tax (FTT) advocates (see </a:t>
            </a:r>
            <a:r>
              <a:rPr lang="en-US" dirty="0"/>
              <a:t>for example: </a:t>
            </a:r>
            <a:r>
              <a:rPr lang="en-US" dirty="0">
                <a:hlinkClick r:id="rId2"/>
              </a:rPr>
              <a:t>http://www.nytimes.com/2015/07/22/opinion/the-case-for-a-tax-on-financial-transactions.html?_</a:t>
            </a:r>
            <a:r>
              <a:rPr lang="en-US" dirty="0" smtClean="0">
                <a:hlinkClick r:id="rId2"/>
              </a:rPr>
              <a:t>r=0</a:t>
            </a:r>
            <a:r>
              <a:rPr lang="en-US" dirty="0" smtClean="0"/>
              <a:t> ), would be use the LST to </a:t>
            </a:r>
            <a:r>
              <a:rPr lang="en-US" i="1" dirty="0" smtClean="0"/>
              <a:t>repress</a:t>
            </a:r>
            <a:r>
              <a:rPr lang="en-US" dirty="0" smtClean="0"/>
              <a:t> HFT trading. </a:t>
            </a:r>
          </a:p>
          <a:p>
            <a:r>
              <a:rPr lang="en-US" dirty="0" smtClean="0"/>
              <a:t>However, if negotiators of a proposed </a:t>
            </a:r>
            <a:r>
              <a:rPr lang="en-US" i="1" dirty="0" smtClean="0"/>
              <a:t>local</a:t>
            </a:r>
            <a:r>
              <a:rPr lang="en-US" dirty="0" smtClean="0"/>
              <a:t> FTT, or LST, believe that the LST might cause HFT repression significant enough to cause the </a:t>
            </a:r>
            <a:r>
              <a:rPr lang="en-US" dirty="0" smtClean="0"/>
              <a:t>CME/ CBOT and CBOE, </a:t>
            </a:r>
            <a:r>
              <a:rPr lang="en-US" dirty="0" smtClean="0"/>
              <a:t>and all of their co-located HFT servers, to relocate their switches out of state, the LST could be </a:t>
            </a:r>
            <a:r>
              <a:rPr lang="en-US" i="1" dirty="0" smtClean="0"/>
              <a:t>tiered against holding time </a:t>
            </a:r>
            <a:r>
              <a:rPr lang="en-US" dirty="0" smtClean="0"/>
              <a:t>to </a:t>
            </a:r>
            <a:r>
              <a:rPr lang="en-US" i="1" dirty="0" smtClean="0"/>
              <a:t>reduce </a:t>
            </a:r>
            <a:r>
              <a:rPr lang="en-US" dirty="0" smtClean="0"/>
              <a:t>volume suppression and profit loss to the exchanges and HFTs. </a:t>
            </a:r>
            <a:endParaRPr lang="en-US" dirty="0"/>
          </a:p>
          <a:p>
            <a:r>
              <a:rPr lang="en-US" dirty="0" smtClean="0"/>
              <a:t>For example contracts held for less than a minute could be assessed a fee of $ 0.10 or less.   This loss of revenue could be made up with slightly higher fee’s for contracts held for over a minute, while still encouraging longer term trading by rebating all or part of the LST fee for contracts held for longer periods of time. </a:t>
            </a:r>
          </a:p>
          <a:p>
            <a:r>
              <a:rPr lang="en-US" dirty="0" smtClean="0"/>
              <a:t>Such a modified LST rate structure could still generate billions in revenue for Illinois and Chicago. </a:t>
            </a: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16</a:t>
            </a:fld>
            <a:endParaRPr lang="en-US"/>
          </a:p>
        </p:txBody>
      </p:sp>
    </p:spTree>
    <p:extLst>
      <p:ext uri="{BB962C8B-B14F-4D97-AF65-F5344CB8AC3E}">
        <p14:creationId xmlns:p14="http://schemas.microsoft.com/office/powerpoint/2010/main" val="71953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54" y="222740"/>
            <a:ext cx="11840307" cy="815304"/>
          </a:xfrm>
        </p:spPr>
        <p:txBody>
          <a:bodyPr>
            <a:noAutofit/>
          </a:bodyPr>
          <a:lstStyle/>
          <a:p>
            <a:pPr algn="ctr"/>
            <a:r>
              <a:rPr lang="en-US" sz="2000" dirty="0" smtClean="0"/>
              <a:t>Employment Impact of the “Lesser Depression”: Post-War Recession Unadjusted </a:t>
            </a:r>
            <a:r>
              <a:rPr lang="en-US" sz="2000" dirty="0" err="1" smtClean="0"/>
              <a:t>Emp</a:t>
            </a:r>
            <a:r>
              <a:rPr lang="en-US" sz="2000" dirty="0" smtClean="0"/>
              <a:t>/Pop Ratios</a:t>
            </a:r>
            <a:endParaRPr lang="en-US" sz="2000" dirty="0"/>
          </a:p>
        </p:txBody>
      </p:sp>
      <p:sp>
        <p:nvSpPr>
          <p:cNvPr id="3" name="Slide Number Placeholder 2"/>
          <p:cNvSpPr>
            <a:spLocks noGrp="1"/>
          </p:cNvSpPr>
          <p:nvPr>
            <p:ph type="sldNum" sz="quarter" idx="12"/>
          </p:nvPr>
        </p:nvSpPr>
        <p:spPr/>
        <p:txBody>
          <a:bodyPr/>
          <a:lstStyle/>
          <a:p>
            <a:fld id="{2A311531-011D-4B22-820E-C1C0B4AAF179}" type="slidenum">
              <a:rPr lang="en-US" smtClean="0"/>
              <a:t>2</a:t>
            </a:fld>
            <a:endParaRPr lang="en-US"/>
          </a:p>
        </p:txBody>
      </p:sp>
      <p:pic>
        <p:nvPicPr>
          <p:cNvPr id="4" name="Picture 3"/>
          <p:cNvPicPr>
            <a:picLocks noChangeAspect="1"/>
          </p:cNvPicPr>
          <p:nvPr/>
        </p:nvPicPr>
        <p:blipFill>
          <a:blip r:embed="rId2"/>
          <a:stretch>
            <a:fillRect/>
          </a:stretch>
        </p:blipFill>
        <p:spPr>
          <a:xfrm>
            <a:off x="956750" y="996462"/>
            <a:ext cx="9733723" cy="5539705"/>
          </a:xfrm>
          <a:prstGeom prst="rect">
            <a:avLst/>
          </a:prstGeom>
        </p:spPr>
      </p:pic>
    </p:spTree>
    <p:extLst>
      <p:ext uri="{BB962C8B-B14F-4D97-AF65-F5344CB8AC3E}">
        <p14:creationId xmlns:p14="http://schemas.microsoft.com/office/powerpoint/2010/main" val="240922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622" y="175845"/>
            <a:ext cx="10515600" cy="764313"/>
          </a:xfrm>
        </p:spPr>
        <p:txBody>
          <a:bodyPr>
            <a:normAutofit fontScale="90000"/>
          </a:bodyPr>
          <a:lstStyle/>
          <a:p>
            <a:pPr algn="ctr"/>
            <a:r>
              <a:rPr lang="en-US" sz="3200" dirty="0" smtClean="0"/>
              <a:t>Private Sector Growth Won’t Lead to Lead to Real Recovery </a:t>
            </a:r>
            <a:endParaRPr lang="en-US" sz="3200" dirty="0"/>
          </a:p>
        </p:txBody>
      </p:sp>
      <p:sp>
        <p:nvSpPr>
          <p:cNvPr id="7" name="Slide Number Placeholder 6"/>
          <p:cNvSpPr>
            <a:spLocks noGrp="1"/>
          </p:cNvSpPr>
          <p:nvPr>
            <p:ph type="sldNum" sz="quarter" idx="12"/>
          </p:nvPr>
        </p:nvSpPr>
        <p:spPr/>
        <p:txBody>
          <a:bodyPr/>
          <a:lstStyle/>
          <a:p>
            <a:fld id="{2A311531-011D-4B22-820E-C1C0B4AAF179}" type="slidenum">
              <a:rPr lang="en-US" smtClean="0"/>
              <a:t>3</a:t>
            </a:fld>
            <a:endParaRPr lang="en-US"/>
          </a:p>
        </p:txBody>
      </p:sp>
      <p:pic>
        <p:nvPicPr>
          <p:cNvPr id="6" name="Picture 5"/>
          <p:cNvPicPr>
            <a:picLocks noChangeAspect="1"/>
          </p:cNvPicPr>
          <p:nvPr/>
        </p:nvPicPr>
        <p:blipFill>
          <a:blip r:embed="rId2"/>
          <a:stretch>
            <a:fillRect/>
          </a:stretch>
        </p:blipFill>
        <p:spPr>
          <a:xfrm>
            <a:off x="867507" y="984738"/>
            <a:ext cx="10163907" cy="5603632"/>
          </a:xfrm>
          <a:prstGeom prst="rect">
            <a:avLst/>
          </a:prstGeom>
        </p:spPr>
      </p:pic>
    </p:spTree>
    <p:extLst>
      <p:ext uri="{BB962C8B-B14F-4D97-AF65-F5344CB8AC3E}">
        <p14:creationId xmlns:p14="http://schemas.microsoft.com/office/powerpoint/2010/main" val="232204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888" y="316523"/>
            <a:ext cx="10013830" cy="630835"/>
          </a:xfrm>
        </p:spPr>
        <p:txBody>
          <a:bodyPr>
            <a:normAutofit fontScale="90000"/>
          </a:bodyPr>
          <a:lstStyle/>
          <a:p>
            <a:pPr algn="ctr"/>
            <a:r>
              <a:rPr lang="en-US" sz="3200" b="1" dirty="0" smtClean="0"/>
              <a:t>Illinois’ Long-Term Structural Deficit</a:t>
            </a:r>
            <a:endParaRPr lang="en-US" sz="3200" b="1" dirty="0"/>
          </a:p>
        </p:txBody>
      </p:sp>
      <p:sp>
        <p:nvSpPr>
          <p:cNvPr id="9" name="Slide Number Placeholder 8"/>
          <p:cNvSpPr>
            <a:spLocks noGrp="1"/>
          </p:cNvSpPr>
          <p:nvPr>
            <p:ph type="sldNum" sz="quarter" idx="12"/>
          </p:nvPr>
        </p:nvSpPr>
        <p:spPr/>
        <p:txBody>
          <a:bodyPr/>
          <a:lstStyle/>
          <a:p>
            <a:fld id="{2A311531-011D-4B22-820E-C1C0B4AAF179}" type="slidenum">
              <a:rPr lang="en-US" smtClean="0"/>
              <a:t>4</a:t>
            </a:fld>
            <a:endParaRPr lang="en-US"/>
          </a:p>
        </p:txBody>
      </p:sp>
      <p:pic>
        <p:nvPicPr>
          <p:cNvPr id="8" name="Picture 7"/>
          <p:cNvPicPr>
            <a:picLocks noChangeAspect="1"/>
          </p:cNvPicPr>
          <p:nvPr/>
        </p:nvPicPr>
        <p:blipFill>
          <a:blip r:embed="rId2"/>
          <a:stretch>
            <a:fillRect/>
          </a:stretch>
        </p:blipFill>
        <p:spPr>
          <a:xfrm>
            <a:off x="252719" y="1125414"/>
            <a:ext cx="11686561" cy="5555585"/>
          </a:xfrm>
          <a:prstGeom prst="rect">
            <a:avLst/>
          </a:prstGeom>
        </p:spPr>
      </p:pic>
    </p:spTree>
    <p:extLst>
      <p:ext uri="{BB962C8B-B14F-4D97-AF65-F5344CB8AC3E}">
        <p14:creationId xmlns:p14="http://schemas.microsoft.com/office/powerpoint/2010/main" val="22401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6184"/>
            <a:ext cx="10515600" cy="748748"/>
          </a:xfrm>
        </p:spPr>
        <p:txBody>
          <a:bodyPr/>
          <a:lstStyle/>
          <a:p>
            <a:pPr algn="ctr"/>
            <a:r>
              <a:rPr lang="en-US" sz="4000" dirty="0" smtClean="0"/>
              <a:t>More Austerity is Not the Answer!</a:t>
            </a:r>
            <a:endParaRPr lang="en-US" sz="4000" dirty="0"/>
          </a:p>
        </p:txBody>
      </p:sp>
      <p:sp>
        <p:nvSpPr>
          <p:cNvPr id="3" name="Content Placeholder 2"/>
          <p:cNvSpPr>
            <a:spLocks noGrp="1"/>
          </p:cNvSpPr>
          <p:nvPr>
            <p:ph idx="1"/>
          </p:nvPr>
        </p:nvSpPr>
        <p:spPr>
          <a:xfrm>
            <a:off x="885092" y="996462"/>
            <a:ext cx="10345615" cy="5560815"/>
          </a:xfrm>
        </p:spPr>
        <p:txBody>
          <a:bodyPr>
            <a:normAutofit fontScale="92500" lnSpcReduction="10000"/>
          </a:bodyPr>
          <a:lstStyle/>
          <a:p>
            <a:r>
              <a:rPr lang="en-US" dirty="0" smtClean="0"/>
              <a:t>For decades Illinois’ inflation and population adjusted revenue growth has fallen short of even </a:t>
            </a:r>
            <a:r>
              <a:rPr lang="en-US" i="1" dirty="0" smtClean="0"/>
              <a:t>flat</a:t>
            </a:r>
            <a:r>
              <a:rPr lang="en-US" dirty="0" smtClean="0"/>
              <a:t> funding of state services.</a:t>
            </a:r>
          </a:p>
          <a:p>
            <a:r>
              <a:rPr lang="en-US" dirty="0" smtClean="0"/>
              <a:t>And even this flat funding of state services is </a:t>
            </a:r>
            <a:r>
              <a:rPr lang="en-US" i="1" dirty="0" smtClean="0"/>
              <a:t>very low </a:t>
            </a:r>
            <a:r>
              <a:rPr lang="en-US" dirty="0" smtClean="0"/>
              <a:t>relative to the state’s capacity.</a:t>
            </a:r>
          </a:p>
          <a:p>
            <a:r>
              <a:rPr lang="en-US" dirty="0"/>
              <a:t>I</a:t>
            </a:r>
            <a:r>
              <a:rPr lang="en-US" dirty="0" smtClean="0"/>
              <a:t>n 2012, Illinois was 12</a:t>
            </a:r>
            <a:r>
              <a:rPr lang="en-US" baseline="30000" dirty="0" smtClean="0"/>
              <a:t>th</a:t>
            </a:r>
            <a:r>
              <a:rPr lang="en-US" dirty="0" smtClean="0"/>
              <a:t> per-capita income but ranked 28</a:t>
            </a:r>
            <a:r>
              <a:rPr lang="en-US" baseline="30000" dirty="0" smtClean="0"/>
              <a:t>th</a:t>
            </a:r>
            <a:r>
              <a:rPr lang="en-US" dirty="0" smtClean="0"/>
              <a:t> in General Fund spending on services per-capita and 36</a:t>
            </a:r>
            <a:r>
              <a:rPr lang="en-US" baseline="30000" dirty="0" smtClean="0"/>
              <a:t>th</a:t>
            </a:r>
            <a:r>
              <a:rPr lang="en-US" dirty="0" smtClean="0"/>
              <a:t> in General Fund spending as a share of state GDP.</a:t>
            </a:r>
          </a:p>
          <a:p>
            <a:r>
              <a:rPr lang="en-US" dirty="0" smtClean="0"/>
              <a:t>This in spite of deferring payments and borrowing to fund state pensions that are </a:t>
            </a:r>
            <a:r>
              <a:rPr lang="en-US" i="1" dirty="0" smtClean="0"/>
              <a:t>not overly generous </a:t>
            </a:r>
            <a:r>
              <a:rPr lang="en-US" dirty="0" smtClean="0"/>
              <a:t>but low relative to other states.</a:t>
            </a:r>
          </a:p>
          <a:p>
            <a:r>
              <a:rPr lang="en-US" dirty="0" smtClean="0"/>
              <a:t>Only 7% of the 1995-2013 change in unfunded pension liability is due to salary or benefit increases, 48% of this is due to </a:t>
            </a:r>
            <a:r>
              <a:rPr lang="en-US" i="1" dirty="0" smtClean="0"/>
              <a:t>borrowing from contributions</a:t>
            </a:r>
            <a:r>
              <a:rPr lang="en-US" dirty="0" smtClean="0"/>
              <a:t>.</a:t>
            </a:r>
          </a:p>
          <a:p>
            <a:r>
              <a:rPr lang="en-US" dirty="0" smtClean="0"/>
              <a:t>In 2007 (before recent state pension cuts) Illinois’ Comptroller reported that IL ranked in </a:t>
            </a:r>
            <a:r>
              <a:rPr lang="en-US" i="1" dirty="0" smtClean="0"/>
              <a:t>the bottom fifth of all states </a:t>
            </a:r>
            <a:r>
              <a:rPr lang="en-US" dirty="0" smtClean="0"/>
              <a:t>in retirement benefits paid to the average state worker.  </a:t>
            </a:r>
          </a:p>
          <a:p>
            <a:pPr marL="0" indent="0">
              <a:buNone/>
            </a:pPr>
            <a:r>
              <a:rPr lang="en-US" sz="1500" dirty="0" smtClean="0"/>
              <a:t>Source: Data in Center for Budget and Tax Accountability </a:t>
            </a:r>
            <a:r>
              <a:rPr lang="en-US" sz="1500" dirty="0"/>
              <a:t>(</a:t>
            </a:r>
            <a:r>
              <a:rPr lang="en-US" sz="1500" dirty="0" smtClean="0"/>
              <a:t>CTBA) reports.</a:t>
            </a:r>
          </a:p>
          <a:p>
            <a:pPr marL="0" indent="0">
              <a:buNone/>
            </a:pP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5</a:t>
            </a:fld>
            <a:endParaRPr lang="en-US"/>
          </a:p>
        </p:txBody>
      </p:sp>
    </p:spTree>
    <p:extLst>
      <p:ext uri="{BB962C8B-B14F-4D97-AF65-F5344CB8AC3E}">
        <p14:creationId xmlns:p14="http://schemas.microsoft.com/office/powerpoint/2010/main" val="306966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39" y="199292"/>
            <a:ext cx="10515600" cy="666177"/>
          </a:xfrm>
        </p:spPr>
        <p:txBody>
          <a:bodyPr>
            <a:normAutofit fontScale="90000"/>
          </a:bodyPr>
          <a:lstStyle/>
          <a:p>
            <a:pPr algn="ctr"/>
            <a:r>
              <a:rPr lang="en-US" sz="3600" dirty="0" smtClean="0"/>
              <a:t>Wisconsin’s Anti-Union Austerity Approach</a:t>
            </a:r>
            <a:endParaRPr lang="en-US" sz="3600" dirty="0"/>
          </a:p>
        </p:txBody>
      </p:sp>
      <p:sp>
        <p:nvSpPr>
          <p:cNvPr id="3" name="Content Placeholder 2"/>
          <p:cNvSpPr>
            <a:spLocks noGrp="1"/>
          </p:cNvSpPr>
          <p:nvPr>
            <p:ph idx="1"/>
          </p:nvPr>
        </p:nvSpPr>
        <p:spPr>
          <a:xfrm>
            <a:off x="861646" y="1006656"/>
            <a:ext cx="10392508" cy="5552661"/>
          </a:xfrm>
        </p:spPr>
        <p:txBody>
          <a:bodyPr>
            <a:normAutofit fontScale="92500" lnSpcReduction="10000"/>
          </a:bodyPr>
          <a:lstStyle/>
          <a:p>
            <a:r>
              <a:rPr lang="en-US" dirty="0" smtClean="0">
                <a:latin typeface="Century Gothic" panose="020B0502020202020204" pitchFamily="34" charset="0"/>
              </a:rPr>
              <a:t>Gov. </a:t>
            </a:r>
            <a:r>
              <a:rPr lang="en-US" dirty="0" err="1" smtClean="0">
                <a:latin typeface="Century Gothic" panose="020B0502020202020204" pitchFamily="34" charset="0"/>
              </a:rPr>
              <a:t>Rauner</a:t>
            </a:r>
            <a:r>
              <a:rPr lang="en-US" dirty="0" smtClean="0">
                <a:latin typeface="Century Gothic" panose="020B0502020202020204" pitchFamily="34" charset="0"/>
              </a:rPr>
              <a:t> has lauded “the principles” and is following the policies of Gov. Scott Walker of WI. </a:t>
            </a:r>
          </a:p>
          <a:p>
            <a:r>
              <a:rPr lang="en-US" dirty="0" smtClean="0">
                <a:latin typeface="Century Gothic" panose="020B0502020202020204" pitchFamily="34" charset="0"/>
              </a:rPr>
              <a:t>At its lowest point after the 2008 start of the current “Lesser Depression” WI had a $3.6 </a:t>
            </a:r>
            <a:r>
              <a:rPr lang="en-US" dirty="0">
                <a:latin typeface="Century Gothic" panose="020B0502020202020204" pitchFamily="34" charset="0"/>
              </a:rPr>
              <a:t>billion budget deficit and unemployment rate of 9.2%. Specifically: </a:t>
            </a:r>
          </a:p>
          <a:p>
            <a:r>
              <a:rPr lang="en-US" dirty="0" smtClean="0">
                <a:latin typeface="Century Gothic" panose="020B0502020202020204" pitchFamily="34" charset="0"/>
              </a:rPr>
              <a:t>Wisconsin </a:t>
            </a:r>
            <a:r>
              <a:rPr lang="en-US" dirty="0">
                <a:latin typeface="Century Gothic" panose="020B0502020202020204" pitchFamily="34" charset="0"/>
              </a:rPr>
              <a:t>reduced spending on education; </a:t>
            </a:r>
          </a:p>
          <a:p>
            <a:r>
              <a:rPr lang="en-US" dirty="0" smtClean="0">
                <a:latin typeface="Century Gothic" panose="020B0502020202020204" pitchFamily="34" charset="0"/>
              </a:rPr>
              <a:t>Shifted </a:t>
            </a:r>
            <a:r>
              <a:rPr lang="en-US" dirty="0">
                <a:latin typeface="Century Gothic" panose="020B0502020202020204" pitchFamily="34" charset="0"/>
              </a:rPr>
              <a:t>costs of health care and pensions to state employees; </a:t>
            </a:r>
          </a:p>
          <a:p>
            <a:r>
              <a:rPr lang="en-US" dirty="0" smtClean="0">
                <a:latin typeface="Century Gothic" panose="020B0502020202020204" pitchFamily="34" charset="0"/>
              </a:rPr>
              <a:t>Reduced </a:t>
            </a:r>
            <a:r>
              <a:rPr lang="en-US" dirty="0">
                <a:latin typeface="Century Gothic" panose="020B0502020202020204" pitchFamily="34" charset="0"/>
              </a:rPr>
              <a:t>taxes on high income households to attempt to stimulate investment and job creation; </a:t>
            </a:r>
          </a:p>
          <a:p>
            <a:r>
              <a:rPr lang="en-US" dirty="0" smtClean="0">
                <a:latin typeface="Century Gothic" panose="020B0502020202020204" pitchFamily="34" charset="0"/>
              </a:rPr>
              <a:t>Became </a:t>
            </a:r>
            <a:r>
              <a:rPr lang="en-US" dirty="0">
                <a:latin typeface="Century Gothic" panose="020B0502020202020204" pitchFamily="34" charset="0"/>
              </a:rPr>
              <a:t>a “right to work” state, believing this would attract investment and increase job growth; </a:t>
            </a:r>
          </a:p>
          <a:p>
            <a:r>
              <a:rPr lang="en-US" dirty="0" smtClean="0">
                <a:latin typeface="Century Gothic" panose="020B0502020202020204" pitchFamily="34" charset="0"/>
              </a:rPr>
              <a:t>Rejected </a:t>
            </a:r>
            <a:r>
              <a:rPr lang="en-US" dirty="0">
                <a:latin typeface="Century Gothic" panose="020B0502020202020204" pitchFamily="34" charset="0"/>
              </a:rPr>
              <a:t>the Medicaid expansion offered under the Affordable Care </a:t>
            </a:r>
            <a:r>
              <a:rPr lang="en-US" dirty="0" smtClean="0">
                <a:latin typeface="Century Gothic" panose="020B0502020202020204" pitchFamily="34" charset="0"/>
              </a:rPr>
              <a:t>Act</a:t>
            </a:r>
            <a:endParaRPr lang="en-US" dirty="0">
              <a:latin typeface="Century Gothic" panose="020B0502020202020204" pitchFamily="34" charset="0"/>
            </a:endParaRPr>
          </a:p>
          <a:p>
            <a:r>
              <a:rPr lang="en-US" dirty="0" smtClean="0">
                <a:latin typeface="Century Gothic" panose="020B0502020202020204" pitchFamily="34" charset="0"/>
              </a:rPr>
              <a:t>Gov</a:t>
            </a:r>
            <a:r>
              <a:rPr lang="en-US" dirty="0">
                <a:latin typeface="Century Gothic" panose="020B0502020202020204" pitchFamily="34" charset="0"/>
              </a:rPr>
              <a:t>. Walker spent much time and political capital attacking unions, especially public sector </a:t>
            </a:r>
            <a:r>
              <a:rPr lang="en-US" dirty="0" smtClean="0">
                <a:latin typeface="Century Gothic" panose="020B0502020202020204" pitchFamily="34" charset="0"/>
              </a:rPr>
              <a:t>unions.</a:t>
            </a:r>
          </a:p>
          <a:p>
            <a:pPr marL="0" indent="0">
              <a:buNone/>
            </a:pPr>
            <a:r>
              <a:rPr lang="en-US" sz="1400" dirty="0" smtClean="0">
                <a:latin typeface="Calibri" panose="020F0502020204030204" pitchFamily="34" charset="0"/>
              </a:rPr>
              <a:t>Source: “</a:t>
            </a:r>
            <a:r>
              <a:rPr lang="en-US" sz="1400" dirty="0" err="1" smtClean="0">
                <a:latin typeface="Calibri" panose="020F0502020204030204" pitchFamily="34" charset="0"/>
              </a:rPr>
              <a:t>Rauner’s</a:t>
            </a:r>
            <a:r>
              <a:rPr lang="en-US" sz="1400" dirty="0" smtClean="0">
                <a:latin typeface="Calibri" panose="020F0502020204030204" pitchFamily="34" charset="0"/>
              </a:rPr>
              <a:t> Run Aground Agenda,” Bill Barclay, </a:t>
            </a:r>
            <a:r>
              <a:rPr lang="en-US" sz="1400" i="1" dirty="0" smtClean="0">
                <a:latin typeface="Calibri" panose="020F0502020204030204" pitchFamily="34" charset="0"/>
              </a:rPr>
              <a:t>CPEG Notes </a:t>
            </a:r>
            <a:r>
              <a:rPr lang="en-US" sz="1400" dirty="0" smtClean="0">
                <a:latin typeface="Calibri" panose="020F0502020204030204" pitchFamily="34" charset="0"/>
              </a:rPr>
              <a:t>1(2) May, 2015.</a:t>
            </a:r>
            <a:endParaRPr lang="en-US" sz="1400" dirty="0">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6</a:t>
            </a:fld>
            <a:endParaRPr lang="en-US"/>
          </a:p>
        </p:txBody>
      </p:sp>
    </p:spTree>
    <p:extLst>
      <p:ext uri="{BB962C8B-B14F-4D97-AF65-F5344CB8AC3E}">
        <p14:creationId xmlns:p14="http://schemas.microsoft.com/office/powerpoint/2010/main" val="208567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477" y="293077"/>
            <a:ext cx="11002108" cy="813481"/>
          </a:xfrm>
        </p:spPr>
        <p:txBody>
          <a:bodyPr>
            <a:normAutofit fontScale="90000"/>
          </a:bodyPr>
          <a:lstStyle/>
          <a:p>
            <a:pPr algn="ctr"/>
            <a:r>
              <a:rPr lang="en-US" sz="3200" dirty="0" smtClean="0"/>
              <a:t>Minnesota’s Pro-Working Families Approach </a:t>
            </a:r>
            <a:endParaRPr lang="en-US" sz="3200" dirty="0"/>
          </a:p>
        </p:txBody>
      </p:sp>
      <p:sp>
        <p:nvSpPr>
          <p:cNvPr id="3" name="Content Placeholder 2"/>
          <p:cNvSpPr>
            <a:spLocks noGrp="1"/>
          </p:cNvSpPr>
          <p:nvPr>
            <p:ph idx="1"/>
          </p:nvPr>
        </p:nvSpPr>
        <p:spPr>
          <a:xfrm>
            <a:off x="838200" y="1160585"/>
            <a:ext cx="10515600" cy="5594384"/>
          </a:xfrm>
        </p:spPr>
        <p:txBody>
          <a:bodyPr>
            <a:normAutofit fontScale="92500"/>
          </a:bodyPr>
          <a:lstStyle/>
          <a:p>
            <a:r>
              <a:rPr lang="en-US" sz="2200" dirty="0" smtClean="0"/>
              <a:t>Under </a:t>
            </a:r>
            <a:r>
              <a:rPr lang="en-US" sz="2200" dirty="0"/>
              <a:t>the leadership of Gov. Mark Dayton, Minnesota also took a series of steps in response to the ravages of the </a:t>
            </a:r>
            <a:r>
              <a:rPr lang="en-US" sz="2200" dirty="0" smtClean="0"/>
              <a:t>Lesser Depression </a:t>
            </a:r>
          </a:p>
          <a:p>
            <a:r>
              <a:rPr lang="en-US" sz="2200" dirty="0" smtClean="0"/>
              <a:t>At its worst </a:t>
            </a:r>
            <a:r>
              <a:rPr lang="en-US" sz="2200" dirty="0"/>
              <a:t>point </a:t>
            </a:r>
            <a:r>
              <a:rPr lang="en-US" sz="2200" dirty="0" smtClean="0"/>
              <a:t>the Lesser Depression left </a:t>
            </a:r>
            <a:r>
              <a:rPr lang="en-US" sz="2200" dirty="0"/>
              <a:t>MN with a $2.6 billion budget deficit and unemployment rate of 8.3</a:t>
            </a:r>
            <a:r>
              <a:rPr lang="en-US" sz="2200" dirty="0" smtClean="0"/>
              <a:t>%. </a:t>
            </a:r>
            <a:endParaRPr lang="en-US" sz="2200" dirty="0"/>
          </a:p>
          <a:p>
            <a:r>
              <a:rPr lang="en-US" sz="2200" dirty="0" smtClean="0"/>
              <a:t>Minnesota </a:t>
            </a:r>
            <a:r>
              <a:rPr lang="en-US" sz="2200" dirty="0"/>
              <a:t>increased state spending for education, especially at the post-high school level; </a:t>
            </a:r>
          </a:p>
          <a:p>
            <a:r>
              <a:rPr lang="en-US" sz="2200" dirty="0" smtClean="0"/>
              <a:t>Increased </a:t>
            </a:r>
            <a:r>
              <a:rPr lang="en-US" sz="2200" dirty="0"/>
              <a:t>state spending on job training; </a:t>
            </a:r>
          </a:p>
          <a:p>
            <a:r>
              <a:rPr lang="en-US" sz="2200" dirty="0" smtClean="0"/>
              <a:t>Increased </a:t>
            </a:r>
            <a:r>
              <a:rPr lang="en-US" sz="2200" dirty="0"/>
              <a:t>the tax rates for higher income households (for households receiving over $250,000/year. MN now has the 4th highest income tax rate of any state); </a:t>
            </a:r>
          </a:p>
          <a:p>
            <a:r>
              <a:rPr lang="en-US" sz="2200" dirty="0" smtClean="0"/>
              <a:t>Increased </a:t>
            </a:r>
            <a:r>
              <a:rPr lang="en-US" sz="2200" dirty="0"/>
              <a:t>the corporate income tax rate; </a:t>
            </a:r>
          </a:p>
          <a:p>
            <a:r>
              <a:rPr lang="en-US" sz="2200" dirty="0" smtClean="0"/>
              <a:t>Took </a:t>
            </a:r>
            <a:r>
              <a:rPr lang="en-US" sz="2200" dirty="0"/>
              <a:t>the Medicaid expansion offered under ACA; </a:t>
            </a:r>
          </a:p>
          <a:p>
            <a:r>
              <a:rPr lang="en-US" sz="2200" dirty="0" smtClean="0"/>
              <a:t>Increased </a:t>
            </a:r>
            <a:r>
              <a:rPr lang="en-US" sz="2200" dirty="0"/>
              <a:t>the state minimum wage to $9.00 (8/1/15) and then $9.50 (8/1/16) for businesses with $500,000 or more in annual sales and indexed it to inflation beginning in 2018; </a:t>
            </a:r>
          </a:p>
          <a:p>
            <a:r>
              <a:rPr lang="en-US" sz="2200" dirty="0" smtClean="0"/>
              <a:t>Gov</a:t>
            </a:r>
            <a:r>
              <a:rPr lang="en-US" sz="2200" dirty="0"/>
              <a:t>. Dayton worked with both public and private sector unions. </a:t>
            </a:r>
            <a:endParaRPr lang="en-US" sz="2200" dirty="0" smtClean="0"/>
          </a:p>
          <a:p>
            <a:pPr marL="0" indent="0">
              <a:buNone/>
            </a:pPr>
            <a:r>
              <a:rPr lang="en-US" sz="1500" dirty="0">
                <a:latin typeface="Calibri" panose="020F0502020204030204" pitchFamily="34" charset="0"/>
              </a:rPr>
              <a:t>Source: “</a:t>
            </a:r>
            <a:r>
              <a:rPr lang="en-US" sz="1500" dirty="0" err="1">
                <a:latin typeface="Calibri" panose="020F0502020204030204" pitchFamily="34" charset="0"/>
              </a:rPr>
              <a:t>Rauner’s</a:t>
            </a:r>
            <a:r>
              <a:rPr lang="en-US" sz="1500" dirty="0">
                <a:latin typeface="Calibri" panose="020F0502020204030204" pitchFamily="34" charset="0"/>
              </a:rPr>
              <a:t> Run Aground Agenda,” Bill Barclay, </a:t>
            </a:r>
            <a:r>
              <a:rPr lang="en-US" sz="1500" i="1" dirty="0">
                <a:latin typeface="Calibri" panose="020F0502020204030204" pitchFamily="34" charset="0"/>
              </a:rPr>
              <a:t>CPEG Notes </a:t>
            </a:r>
            <a:r>
              <a:rPr lang="en-US" sz="1500" dirty="0">
                <a:latin typeface="Calibri" panose="020F0502020204030204" pitchFamily="34" charset="0"/>
              </a:rPr>
              <a:t>1(2) May, 2015.</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7</a:t>
            </a:fld>
            <a:endParaRPr lang="en-US"/>
          </a:p>
        </p:txBody>
      </p:sp>
    </p:spTree>
    <p:extLst>
      <p:ext uri="{BB962C8B-B14F-4D97-AF65-F5344CB8AC3E}">
        <p14:creationId xmlns:p14="http://schemas.microsoft.com/office/powerpoint/2010/main" val="3847745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507"/>
            <a:ext cx="10515600" cy="685057"/>
          </a:xfrm>
        </p:spPr>
        <p:txBody>
          <a:bodyPr>
            <a:normAutofit fontScale="90000"/>
          </a:bodyPr>
          <a:lstStyle/>
          <a:p>
            <a:pPr algn="ctr"/>
            <a:r>
              <a:rPr lang="en-US" sz="2800" dirty="0" smtClean="0"/>
              <a:t>WI vs. MN: Fiscal and Economic Outcomes</a:t>
            </a:r>
            <a:endParaRPr lang="en-US" sz="2800" dirty="0"/>
          </a:p>
        </p:txBody>
      </p:sp>
      <p:sp>
        <p:nvSpPr>
          <p:cNvPr id="3" name="Content Placeholder 2"/>
          <p:cNvSpPr>
            <a:spLocks noGrp="1"/>
          </p:cNvSpPr>
          <p:nvPr>
            <p:ph idx="1"/>
          </p:nvPr>
        </p:nvSpPr>
        <p:spPr>
          <a:xfrm>
            <a:off x="778595" y="867507"/>
            <a:ext cx="10515600" cy="5896707"/>
          </a:xfrm>
        </p:spPr>
        <p:txBody>
          <a:bodyPr>
            <a:noAutofit/>
          </a:bodyPr>
          <a:lstStyle/>
          <a:p>
            <a:r>
              <a:rPr lang="en-US" sz="2000" dirty="0"/>
              <a:t>Although Wisconsin’s labor force was a bit larger than Minnesota’s reflecting its larger population, Minnesota has created more jobs over the past four years than </a:t>
            </a:r>
            <a:r>
              <a:rPr lang="en-US" sz="2000" dirty="0" smtClean="0"/>
              <a:t>Wisconsin</a:t>
            </a:r>
          </a:p>
          <a:p>
            <a:r>
              <a:rPr lang="en-US" sz="2000" dirty="0" smtClean="0"/>
              <a:t>Wisconsin </a:t>
            </a:r>
            <a:r>
              <a:rPr lang="en-US" sz="2000" dirty="0"/>
              <a:t>still has a budget </a:t>
            </a:r>
            <a:r>
              <a:rPr lang="en-US" sz="2000" dirty="0" smtClean="0"/>
              <a:t>deficit. Minnesota </a:t>
            </a:r>
            <a:r>
              <a:rPr lang="en-US" sz="2000" dirty="0"/>
              <a:t>has a budget surplus of $1.2 billion</a:t>
            </a:r>
            <a:r>
              <a:rPr lang="en-US" sz="2000" dirty="0" smtClean="0"/>
              <a:t>;</a:t>
            </a:r>
            <a:endParaRPr lang="en-US" sz="2000" dirty="0"/>
          </a:p>
          <a:p>
            <a:r>
              <a:rPr lang="en-US" sz="2000" dirty="0" smtClean="0"/>
              <a:t>Wisconsin </a:t>
            </a:r>
            <a:r>
              <a:rPr lang="en-US" sz="2000" dirty="0"/>
              <a:t>unemployment rate in March was 4.6% vs Minnesota’s 3.7</a:t>
            </a:r>
            <a:r>
              <a:rPr lang="en-US" sz="2000" dirty="0" smtClean="0"/>
              <a:t>%;</a:t>
            </a:r>
            <a:endParaRPr lang="en-US" sz="2000" dirty="0"/>
          </a:p>
          <a:p>
            <a:r>
              <a:rPr lang="en-US" sz="2000" dirty="0" smtClean="0"/>
              <a:t>Minnesota’s pre to post Obama care uninsured </a:t>
            </a:r>
            <a:r>
              <a:rPr lang="en-US" sz="2000" dirty="0"/>
              <a:t>rate fell </a:t>
            </a:r>
            <a:r>
              <a:rPr lang="en-US" sz="2000" dirty="0" smtClean="0"/>
              <a:t>by 34% more than double the 16% decline in Wisconsin and under Walker’s “Badger Care” it is estimated to cost the state $150 M to cover fewer people.</a:t>
            </a:r>
          </a:p>
          <a:p>
            <a:r>
              <a:rPr lang="en-US" sz="2000" dirty="0"/>
              <a:t>As of Oct 2014, manufacturing wages in Minnesota were $600/month higher than in Wisconsin</a:t>
            </a:r>
            <a:r>
              <a:rPr lang="en-US" sz="2000" dirty="0" smtClean="0"/>
              <a:t>.</a:t>
            </a:r>
            <a:endParaRPr lang="en-US" sz="2000" dirty="0"/>
          </a:p>
          <a:p>
            <a:r>
              <a:rPr lang="en-US" sz="2000" dirty="0"/>
              <a:t>Wisconsin personal income growth since the official end of the Great Recession has lagged that of the US as a whole (ranking 44th in the country), while Minnesota personal income growth has been faster than the US as a whole</a:t>
            </a:r>
            <a:r>
              <a:rPr lang="en-US" sz="2000" dirty="0" smtClean="0"/>
              <a:t>;</a:t>
            </a:r>
            <a:endParaRPr lang="en-US" sz="2000" dirty="0"/>
          </a:p>
          <a:p>
            <a:r>
              <a:rPr lang="en-US" sz="2000" dirty="0"/>
              <a:t>Wisconsin’s state GDP has grown by less than 2%/yr. in each of the past 4 yrs. while Minnesota’s state GDP has grown by over 2%/yr. and in 2010 by almost 4</a:t>
            </a:r>
            <a:r>
              <a:rPr lang="en-US" sz="2000" dirty="0" smtClean="0"/>
              <a:t>%.</a:t>
            </a:r>
          </a:p>
          <a:p>
            <a:pPr marL="0" indent="0">
              <a:buNone/>
            </a:pPr>
            <a:endParaRPr lang="en-US" sz="800" dirty="0"/>
          </a:p>
          <a:p>
            <a:pPr marL="0" indent="0">
              <a:buNone/>
            </a:pPr>
            <a:r>
              <a:rPr lang="en-US" sz="1400" dirty="0"/>
              <a:t>Source: “Scott Walker has failed Wisconsin and Minnesota is the Proof,” by Jimmy Anderson, </a:t>
            </a:r>
            <a:r>
              <a:rPr lang="en-US" sz="1400" i="1" dirty="0"/>
              <a:t>Milwaukee-Wisconsin Journal Sentinel </a:t>
            </a:r>
            <a:r>
              <a:rPr lang="en-US" sz="1400" dirty="0"/>
              <a:t>on-line: </a:t>
            </a:r>
            <a:r>
              <a:rPr lang="en-US" sz="1400" dirty="0">
                <a:hlinkClick r:id="rId2"/>
              </a:rPr>
              <a:t>http://www.jsonline.com/blogs/purple-wisconsin/280089862.html</a:t>
            </a:r>
            <a:r>
              <a:rPr lang="en-US" sz="1400" dirty="0"/>
              <a:t> </a:t>
            </a:r>
          </a:p>
        </p:txBody>
      </p:sp>
      <p:sp>
        <p:nvSpPr>
          <p:cNvPr id="4" name="Slide Number Placeholder 3"/>
          <p:cNvSpPr>
            <a:spLocks noGrp="1"/>
          </p:cNvSpPr>
          <p:nvPr>
            <p:ph type="sldNum" sz="quarter" idx="12"/>
          </p:nvPr>
        </p:nvSpPr>
        <p:spPr/>
        <p:txBody>
          <a:bodyPr/>
          <a:lstStyle/>
          <a:p>
            <a:fld id="{2A311531-011D-4B22-820E-C1C0B4AAF179}" type="slidenum">
              <a:rPr lang="en-US" smtClean="0"/>
              <a:t>8</a:t>
            </a:fld>
            <a:endParaRPr lang="en-US"/>
          </a:p>
        </p:txBody>
      </p:sp>
    </p:spTree>
    <p:extLst>
      <p:ext uri="{BB962C8B-B14F-4D97-AF65-F5344CB8AC3E}">
        <p14:creationId xmlns:p14="http://schemas.microsoft.com/office/powerpoint/2010/main" val="605379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477" y="644769"/>
            <a:ext cx="10515600" cy="669701"/>
          </a:xfrm>
        </p:spPr>
        <p:txBody>
          <a:bodyPr>
            <a:normAutofit fontScale="90000"/>
          </a:bodyPr>
          <a:lstStyle/>
          <a:p>
            <a:pPr algn="ctr"/>
            <a:r>
              <a:rPr lang="en-US" dirty="0" smtClean="0"/>
              <a:t>The LaSalle Street Tax (LST)</a:t>
            </a:r>
            <a:endParaRPr lang="en-US" dirty="0"/>
          </a:p>
        </p:txBody>
      </p:sp>
      <p:sp>
        <p:nvSpPr>
          <p:cNvPr id="3" name="Content Placeholder 2"/>
          <p:cNvSpPr>
            <a:spLocks noGrp="1"/>
          </p:cNvSpPr>
          <p:nvPr>
            <p:ph idx="1"/>
          </p:nvPr>
        </p:nvSpPr>
        <p:spPr>
          <a:xfrm>
            <a:off x="791308" y="1960229"/>
            <a:ext cx="10515600" cy="4464016"/>
          </a:xfrm>
        </p:spPr>
        <p:txBody>
          <a:bodyPr/>
          <a:lstStyle/>
          <a:p>
            <a:r>
              <a:rPr lang="en-US" dirty="0">
                <a:ea typeface="Calibri" panose="020F0502020204030204" pitchFamily="34" charset="0"/>
                <a:cs typeface="Times New Roman" panose="02020603050405020304" pitchFamily="18" charset="0"/>
              </a:rPr>
              <a:t>A carefully designed very slight $1-$2 per-contract “LaSalle Street Tax” (LST) excise fee on some of the products traded </a:t>
            </a:r>
            <a:r>
              <a:rPr lang="en-US" dirty="0" smtClean="0">
                <a:ea typeface="Calibri" panose="020F0502020204030204" pitchFamily="34" charset="0"/>
                <a:cs typeface="Times New Roman" panose="02020603050405020304" pitchFamily="18" charset="0"/>
              </a:rPr>
              <a:t>at the CME, </a:t>
            </a:r>
            <a:r>
              <a:rPr lang="en-US" dirty="0" smtClean="0">
                <a:ea typeface="Calibri" panose="020F0502020204030204" pitchFamily="34" charset="0"/>
                <a:cs typeface="Times New Roman" panose="02020603050405020304" pitchFamily="18" charset="0"/>
              </a:rPr>
              <a:t>CBOT</a:t>
            </a:r>
            <a:r>
              <a:rPr lang="en-US" dirty="0" smtClean="0">
                <a:ea typeface="Calibri" panose="020F0502020204030204" pitchFamily="34" charset="0"/>
                <a:cs typeface="Times New Roman" panose="02020603050405020304" pitchFamily="18" charset="0"/>
              </a:rPr>
              <a:t>, and CBOE.</a:t>
            </a:r>
            <a:endParaRPr lang="en-US" dirty="0" smtClean="0">
              <a:ea typeface="Calibri" panose="020F0502020204030204" pitchFamily="34" charset="0"/>
              <a:cs typeface="Times New Roman" panose="02020603050405020304" pitchFamily="18" charset="0"/>
            </a:endParaRPr>
          </a:p>
          <a:p>
            <a:r>
              <a:rPr lang="en-US" dirty="0" smtClean="0">
                <a:ea typeface="Calibri" panose="020F0502020204030204" pitchFamily="34" charset="0"/>
                <a:cs typeface="Times New Roman" panose="02020603050405020304" pitchFamily="18" charset="0"/>
              </a:rPr>
              <a:t>This fee </a:t>
            </a:r>
            <a:r>
              <a:rPr lang="en-US" dirty="0">
                <a:ea typeface="Calibri" panose="020F0502020204030204" pitchFamily="34" charset="0"/>
                <a:cs typeface="Times New Roman" panose="02020603050405020304" pitchFamily="18" charset="0"/>
              </a:rPr>
              <a:t>that would still leave the overall cost of trading below what it was a decade ago, could generate up to $ </a:t>
            </a:r>
            <a:r>
              <a:rPr lang="en-US" dirty="0" smtClean="0">
                <a:ea typeface="Calibri" panose="020F0502020204030204" pitchFamily="34" charset="0"/>
                <a:cs typeface="Times New Roman" panose="02020603050405020304" pitchFamily="18" charset="0"/>
              </a:rPr>
              <a:t>10</a:t>
            </a:r>
            <a:r>
              <a:rPr lang="en-US" dirty="0" smtClean="0">
                <a:ea typeface="Calibri" panose="020F0502020204030204" pitchFamily="34" charset="0"/>
                <a:cs typeface="Times New Roman" panose="02020603050405020304" pitchFamily="18" charset="0"/>
              </a:rPr>
              <a:t>-12 </a:t>
            </a:r>
            <a:r>
              <a:rPr lang="en-US" dirty="0">
                <a:ea typeface="Calibri" panose="020F0502020204030204" pitchFamily="34" charset="0"/>
                <a:cs typeface="Times New Roman" panose="02020603050405020304" pitchFamily="18" charset="0"/>
              </a:rPr>
              <a:t>B for Illinois including $ 1-2 B for the City of Chicago. </a:t>
            </a:r>
            <a:endParaRPr lang="en-US" dirty="0" smtClean="0">
              <a:ea typeface="Calibri" panose="020F0502020204030204" pitchFamily="34" charset="0"/>
              <a:cs typeface="Times New Roman" panose="02020603050405020304" pitchFamily="18" charset="0"/>
            </a:endParaRPr>
          </a:p>
          <a:p>
            <a:r>
              <a:rPr lang="en-US" dirty="0" smtClean="0">
                <a:ea typeface="Calibri" panose="020F0502020204030204" pitchFamily="34" charset="0"/>
                <a:cs typeface="Times New Roman" panose="02020603050405020304" pitchFamily="18" charset="0"/>
              </a:rPr>
              <a:t>Such </a:t>
            </a:r>
            <a:r>
              <a:rPr lang="en-US" dirty="0">
                <a:ea typeface="Calibri" panose="020F0502020204030204" pitchFamily="34" charset="0"/>
                <a:cs typeface="Times New Roman" panose="02020603050405020304" pitchFamily="18" charset="0"/>
              </a:rPr>
              <a:t>an LST would not cause the traders, the exchanges, or their switches to move out of state for the following </a:t>
            </a:r>
            <a:r>
              <a:rPr lang="en-US" dirty="0" smtClean="0">
                <a:ea typeface="Calibri" panose="020F0502020204030204" pitchFamily="34" charset="0"/>
                <a:cs typeface="Times New Roman" panose="02020603050405020304" pitchFamily="18" charset="0"/>
              </a:rPr>
              <a:t>reasons.</a:t>
            </a: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9</a:t>
            </a:fld>
            <a:endParaRPr lang="en-US"/>
          </a:p>
        </p:txBody>
      </p:sp>
    </p:spTree>
    <p:extLst>
      <p:ext uri="{BB962C8B-B14F-4D97-AF65-F5344CB8AC3E}">
        <p14:creationId xmlns:p14="http://schemas.microsoft.com/office/powerpoint/2010/main" val="2608269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552</TotalTime>
  <Words>2053</Words>
  <Application>Microsoft Office PowerPoint</Application>
  <PresentationFormat>Widescreen</PresentationFormat>
  <Paragraphs>99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Courier New</vt:lpstr>
      <vt:lpstr>Palatino Linotype</vt:lpstr>
      <vt:lpstr>Times New Roman</vt:lpstr>
      <vt:lpstr>Executive</vt:lpstr>
      <vt:lpstr>A LaSalle Street Tax Could Save Illinois and Chicago Budgets, and Clean Up the Exchanges</vt:lpstr>
      <vt:lpstr>Employment Impact of the “Lesser Depression”: Post-War Recession Unadjusted Emp/Pop Ratios</vt:lpstr>
      <vt:lpstr>Private Sector Growth Won’t Lead to Lead to Real Recovery </vt:lpstr>
      <vt:lpstr>Illinois’ Long-Term Structural Deficit</vt:lpstr>
      <vt:lpstr>More Austerity is Not the Answer!</vt:lpstr>
      <vt:lpstr>Wisconsin’s Anti-Union Austerity Approach</vt:lpstr>
      <vt:lpstr>Minnesota’s Pro-Working Families Approach </vt:lpstr>
      <vt:lpstr>WI vs. MN: Fiscal and Economic Outcomes</vt:lpstr>
      <vt:lpstr>The LaSalle Street Tax (LST)</vt:lpstr>
      <vt:lpstr>La Salle Street Tax Revenue Estimates  2010 – 2013</vt:lpstr>
      <vt:lpstr>The LST Will Not Cause Financial Trading to Move Out of Illinois!</vt:lpstr>
      <vt:lpstr>Moving Trading Liquidity Requires “Collective Action”</vt:lpstr>
      <vt:lpstr>The LST Will Not Cause Chicago Exchanges to Move Their “Matching Engines” Out of IL</vt:lpstr>
      <vt:lpstr>Financial Transaction Taxes Have Not Led to Volume Suppression</vt:lpstr>
      <vt:lpstr>PowerPoint Presentation</vt:lpstr>
      <vt:lpstr>A Final 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2015 Budget Crises 10.0  Community Forum on Illinois State Budget Crisis and the Attacks on Working Families Prisco Center, 150 W.  Illinois Avenue, Aurora, IL  60506,   Room 103 Sunday July 19th 2 – 4 PM</dc:title>
  <dc:creator>baiman</dc:creator>
  <cp:lastModifiedBy>baiman</cp:lastModifiedBy>
  <cp:revision>75</cp:revision>
  <dcterms:created xsi:type="dcterms:W3CDTF">2015-07-18T18:01:00Z</dcterms:created>
  <dcterms:modified xsi:type="dcterms:W3CDTF">2015-08-06T17:04:14Z</dcterms:modified>
</cp:coreProperties>
</file>