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ink/ink2.xml" ContentType="application/inkml+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ink/ink3.xml" ContentType="application/inkml+xml"/>
  <Override PartName="/ppt/notesSlides/notesSlide8.xml" ContentType="application/vnd.openxmlformats-officedocument.presentationml.notesSlide+xml"/>
  <Override PartName="/ppt/charts/chart5.xml" ContentType="application/vnd.openxmlformats-officedocument.drawingml.chart+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357" r:id="rId4"/>
    <p:sldId id="356" r:id="rId5"/>
    <p:sldId id="361" r:id="rId6"/>
    <p:sldId id="362" r:id="rId7"/>
    <p:sldId id="371" r:id="rId8"/>
    <p:sldId id="369" r:id="rId9"/>
    <p:sldId id="370" r:id="rId10"/>
    <p:sldId id="368" r:id="rId11"/>
    <p:sldId id="395" r:id="rId12"/>
    <p:sldId id="367" r:id="rId13"/>
    <p:sldId id="306" r:id="rId14"/>
    <p:sldId id="364" r:id="rId15"/>
    <p:sldId id="399" r:id="rId16"/>
    <p:sldId id="360" r:id="rId17"/>
    <p:sldId id="363" r:id="rId18"/>
    <p:sldId id="377" r:id="rId19"/>
    <p:sldId id="374" r:id="rId20"/>
    <p:sldId id="373" r:id="rId21"/>
    <p:sldId id="398" r:id="rId22"/>
    <p:sldId id="378" r:id="rId23"/>
    <p:sldId id="376" r:id="rId24"/>
    <p:sldId id="379" r:id="rId25"/>
    <p:sldId id="380" r:id="rId26"/>
    <p:sldId id="381" r:id="rId27"/>
    <p:sldId id="382" r:id="rId28"/>
    <p:sldId id="383" r:id="rId29"/>
    <p:sldId id="387" r:id="rId30"/>
    <p:sldId id="386" r:id="rId31"/>
    <p:sldId id="372" r:id="rId32"/>
    <p:sldId id="359" r:id="rId33"/>
    <p:sldId id="396" r:id="rId34"/>
    <p:sldId id="390" r:id="rId35"/>
    <p:sldId id="388" r:id="rId36"/>
    <p:sldId id="389" r:id="rId37"/>
    <p:sldId id="391"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3704" autoAdjust="0"/>
  </p:normalViewPr>
  <p:slideViewPr>
    <p:cSldViewPr snapToGrid="0">
      <p:cViewPr varScale="1">
        <p:scale>
          <a:sx n="75" d="100"/>
          <a:sy n="75" d="100"/>
        </p:scale>
        <p:origin x="1584" y="78"/>
      </p:cViewPr>
      <p:guideLst/>
    </p:cSldViewPr>
  </p:slideViewPr>
  <p:notesTextViewPr>
    <p:cViewPr>
      <p:scale>
        <a:sx n="1" d="1"/>
        <a:sy n="1" d="1"/>
      </p:scale>
      <p:origin x="0" y="0"/>
    </p:cViewPr>
  </p:notesTextViewPr>
  <p:sorterViewPr>
    <p:cViewPr>
      <p:scale>
        <a:sx n="100" d="100"/>
        <a:sy n="100" d="100"/>
      </p:scale>
      <p:origin x="0" y="-12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Sheet1!$F$1</c:f>
              <c:strCache>
                <c:ptCount val="1"/>
                <c:pt idx="0">
                  <c:v>1984</c:v>
                </c:pt>
              </c:strCache>
            </c:strRef>
          </c:tx>
          <c:invertIfNegative val="0"/>
          <c:cat>
            <c:strRef>
              <c:f>Sheet1!$A$2:$A$7</c:f>
              <c:strCache>
                <c:ptCount val="1"/>
                <c:pt idx="0">
                  <c:v>Real GDP Growth</c:v>
                </c:pt>
              </c:strCache>
            </c:strRef>
          </c:cat>
          <c:val>
            <c:numRef>
              <c:f>Sheet1!$F$2:$F$7</c:f>
              <c:numCache>
                <c:formatCode>0.0</c:formatCode>
                <c:ptCount val="1"/>
                <c:pt idx="0">
                  <c:v>15.2</c:v>
                </c:pt>
              </c:numCache>
            </c:numRef>
          </c:val>
          <c:extLst>
            <c:ext xmlns:c16="http://schemas.microsoft.com/office/drawing/2014/chart" uri="{C3380CC4-5D6E-409C-BE32-E72D297353CC}">
              <c16:uniqueId val="{00000000-A9F8-4CEE-9A48-614C2B445809}"/>
            </c:ext>
          </c:extLst>
        </c:ser>
        <c:ser>
          <c:idx val="1"/>
          <c:order val="1"/>
          <c:tx>
            <c:strRef>
              <c:f>Sheet1!$G$1</c:f>
              <c:strCache>
                <c:ptCount val="1"/>
                <c:pt idx="0">
                  <c:v>1985</c:v>
                </c:pt>
              </c:strCache>
            </c:strRef>
          </c:tx>
          <c:invertIfNegative val="0"/>
          <c:cat>
            <c:strRef>
              <c:f>Sheet1!$A$2:$A$7</c:f>
              <c:strCache>
                <c:ptCount val="1"/>
                <c:pt idx="0">
                  <c:v>Real GDP Growth</c:v>
                </c:pt>
              </c:strCache>
            </c:strRef>
          </c:cat>
          <c:val>
            <c:numRef>
              <c:f>Sheet1!$G$2:$G$7</c:f>
              <c:numCache>
                <c:formatCode>0.0</c:formatCode>
                <c:ptCount val="1"/>
                <c:pt idx="0">
                  <c:v>13.5</c:v>
                </c:pt>
              </c:numCache>
            </c:numRef>
          </c:val>
          <c:extLst>
            <c:ext xmlns:c16="http://schemas.microsoft.com/office/drawing/2014/chart" uri="{C3380CC4-5D6E-409C-BE32-E72D297353CC}">
              <c16:uniqueId val="{00000001-A9F8-4CEE-9A48-614C2B445809}"/>
            </c:ext>
          </c:extLst>
        </c:ser>
        <c:ser>
          <c:idx val="2"/>
          <c:order val="2"/>
          <c:tx>
            <c:strRef>
              <c:f>Sheet1!$H$1</c:f>
              <c:strCache>
                <c:ptCount val="1"/>
                <c:pt idx="0">
                  <c:v>1986</c:v>
                </c:pt>
              </c:strCache>
            </c:strRef>
          </c:tx>
          <c:invertIfNegative val="0"/>
          <c:cat>
            <c:strRef>
              <c:f>Sheet1!$A$2:$A$7</c:f>
              <c:strCache>
                <c:ptCount val="1"/>
                <c:pt idx="0">
                  <c:v>Real GDP Growth</c:v>
                </c:pt>
              </c:strCache>
            </c:strRef>
          </c:cat>
          <c:val>
            <c:numRef>
              <c:f>Sheet1!$H$2:$H$7</c:f>
              <c:numCache>
                <c:formatCode>0.0</c:formatCode>
                <c:ptCount val="1"/>
                <c:pt idx="0">
                  <c:v>8.9</c:v>
                </c:pt>
              </c:numCache>
            </c:numRef>
          </c:val>
          <c:extLst>
            <c:ext xmlns:c16="http://schemas.microsoft.com/office/drawing/2014/chart" uri="{C3380CC4-5D6E-409C-BE32-E72D297353CC}">
              <c16:uniqueId val="{00000002-A9F8-4CEE-9A48-614C2B445809}"/>
            </c:ext>
          </c:extLst>
        </c:ser>
        <c:ser>
          <c:idx val="3"/>
          <c:order val="3"/>
          <c:tx>
            <c:strRef>
              <c:f>Sheet1!$I$1</c:f>
              <c:strCache>
                <c:ptCount val="1"/>
                <c:pt idx="0">
                  <c:v>1987</c:v>
                </c:pt>
              </c:strCache>
            </c:strRef>
          </c:tx>
          <c:invertIfNegative val="0"/>
          <c:cat>
            <c:strRef>
              <c:f>Sheet1!$A$2:$A$7</c:f>
              <c:strCache>
                <c:ptCount val="1"/>
                <c:pt idx="0">
                  <c:v>Real GDP Growth</c:v>
                </c:pt>
              </c:strCache>
            </c:strRef>
          </c:cat>
          <c:val>
            <c:numRef>
              <c:f>Sheet1!$I$2:$I$7</c:f>
              <c:numCache>
                <c:formatCode>0.0</c:formatCode>
                <c:ptCount val="1"/>
                <c:pt idx="0">
                  <c:v>11.7</c:v>
                </c:pt>
              </c:numCache>
            </c:numRef>
          </c:val>
          <c:extLst>
            <c:ext xmlns:c16="http://schemas.microsoft.com/office/drawing/2014/chart" uri="{C3380CC4-5D6E-409C-BE32-E72D297353CC}">
              <c16:uniqueId val="{00000000-D9D5-4071-8327-B0F408150C6B}"/>
            </c:ext>
          </c:extLst>
        </c:ser>
        <c:ser>
          <c:idx val="4"/>
          <c:order val="4"/>
          <c:tx>
            <c:strRef>
              <c:f>Sheet1!$J$1</c:f>
              <c:strCache>
                <c:ptCount val="1"/>
                <c:pt idx="0">
                  <c:v>1988</c:v>
                </c:pt>
              </c:strCache>
            </c:strRef>
          </c:tx>
          <c:invertIfNegative val="0"/>
          <c:cat>
            <c:strRef>
              <c:f>Sheet1!$A$2:$A$7</c:f>
              <c:strCache>
                <c:ptCount val="1"/>
                <c:pt idx="0">
                  <c:v>Real GDP Growth</c:v>
                </c:pt>
              </c:strCache>
            </c:strRef>
          </c:cat>
          <c:val>
            <c:numRef>
              <c:f>Sheet1!$J$2:$J$7</c:f>
              <c:numCache>
                <c:formatCode>0.0</c:formatCode>
                <c:ptCount val="1"/>
                <c:pt idx="0">
                  <c:v>11.2</c:v>
                </c:pt>
              </c:numCache>
            </c:numRef>
          </c:val>
          <c:extLst>
            <c:ext xmlns:c16="http://schemas.microsoft.com/office/drawing/2014/chart" uri="{C3380CC4-5D6E-409C-BE32-E72D297353CC}">
              <c16:uniqueId val="{00000001-D9D5-4071-8327-B0F408150C6B}"/>
            </c:ext>
          </c:extLst>
        </c:ser>
        <c:ser>
          <c:idx val="5"/>
          <c:order val="5"/>
          <c:tx>
            <c:strRef>
              <c:f>Sheet1!$K$1</c:f>
              <c:strCache>
                <c:ptCount val="1"/>
                <c:pt idx="0">
                  <c:v>1989</c:v>
                </c:pt>
              </c:strCache>
            </c:strRef>
          </c:tx>
          <c:invertIfNegative val="0"/>
          <c:cat>
            <c:strRef>
              <c:f>Sheet1!$A$2:$A$7</c:f>
              <c:strCache>
                <c:ptCount val="1"/>
                <c:pt idx="0">
                  <c:v>Real GDP Growth</c:v>
                </c:pt>
              </c:strCache>
            </c:strRef>
          </c:cat>
          <c:val>
            <c:numRef>
              <c:f>Sheet1!$K$2:$K$7</c:f>
              <c:numCache>
                <c:formatCode>0.0</c:formatCode>
                <c:ptCount val="1"/>
                <c:pt idx="0">
                  <c:v>4.2</c:v>
                </c:pt>
              </c:numCache>
            </c:numRef>
          </c:val>
          <c:extLst>
            <c:ext xmlns:c16="http://schemas.microsoft.com/office/drawing/2014/chart" uri="{C3380CC4-5D6E-409C-BE32-E72D297353CC}">
              <c16:uniqueId val="{00000002-D9D5-4071-8327-B0F408150C6B}"/>
            </c:ext>
          </c:extLst>
        </c:ser>
        <c:ser>
          <c:idx val="6"/>
          <c:order val="6"/>
          <c:tx>
            <c:strRef>
              <c:f>Sheet1!$L$1</c:f>
              <c:strCache>
                <c:ptCount val="1"/>
                <c:pt idx="0">
                  <c:v>1990</c:v>
                </c:pt>
              </c:strCache>
            </c:strRef>
          </c:tx>
          <c:invertIfNegative val="0"/>
          <c:cat>
            <c:strRef>
              <c:f>Sheet1!$A$2:$A$7</c:f>
              <c:strCache>
                <c:ptCount val="1"/>
                <c:pt idx="0">
                  <c:v>Real GDP Growth</c:v>
                </c:pt>
              </c:strCache>
            </c:strRef>
          </c:cat>
          <c:val>
            <c:numRef>
              <c:f>Sheet1!$L$2:$L$7</c:f>
              <c:numCache>
                <c:formatCode>0.0</c:formatCode>
                <c:ptCount val="1"/>
                <c:pt idx="0">
                  <c:v>3.9</c:v>
                </c:pt>
              </c:numCache>
            </c:numRef>
          </c:val>
          <c:extLst>
            <c:ext xmlns:c16="http://schemas.microsoft.com/office/drawing/2014/chart" uri="{C3380CC4-5D6E-409C-BE32-E72D297353CC}">
              <c16:uniqueId val="{00000003-D9D5-4071-8327-B0F408150C6B}"/>
            </c:ext>
          </c:extLst>
        </c:ser>
        <c:ser>
          <c:idx val="7"/>
          <c:order val="7"/>
          <c:tx>
            <c:strRef>
              <c:f>Sheet1!$M$1</c:f>
              <c:strCache>
                <c:ptCount val="1"/>
                <c:pt idx="0">
                  <c:v>1991</c:v>
                </c:pt>
              </c:strCache>
            </c:strRef>
          </c:tx>
          <c:invertIfNegative val="0"/>
          <c:cat>
            <c:strRef>
              <c:f>Sheet1!$A$2:$A$7</c:f>
              <c:strCache>
                <c:ptCount val="1"/>
                <c:pt idx="0">
                  <c:v>Real GDP Growth</c:v>
                </c:pt>
              </c:strCache>
            </c:strRef>
          </c:cat>
          <c:val>
            <c:numRef>
              <c:f>Sheet1!$M$2:$M$7</c:f>
              <c:numCache>
                <c:formatCode>0.0</c:formatCode>
                <c:ptCount val="1"/>
                <c:pt idx="0">
                  <c:v>9</c:v>
                </c:pt>
              </c:numCache>
            </c:numRef>
          </c:val>
          <c:extLst>
            <c:ext xmlns:c16="http://schemas.microsoft.com/office/drawing/2014/chart" uri="{C3380CC4-5D6E-409C-BE32-E72D297353CC}">
              <c16:uniqueId val="{00000004-D9D5-4071-8327-B0F408150C6B}"/>
            </c:ext>
          </c:extLst>
        </c:ser>
        <c:ser>
          <c:idx val="8"/>
          <c:order val="8"/>
          <c:tx>
            <c:strRef>
              <c:f>Sheet1!$N$1</c:f>
              <c:strCache>
                <c:ptCount val="1"/>
                <c:pt idx="0">
                  <c:v>1992</c:v>
                </c:pt>
              </c:strCache>
            </c:strRef>
          </c:tx>
          <c:invertIfNegative val="0"/>
          <c:cat>
            <c:strRef>
              <c:f>Sheet1!$A$2:$A$7</c:f>
              <c:strCache>
                <c:ptCount val="1"/>
                <c:pt idx="0">
                  <c:v>Real GDP Growth</c:v>
                </c:pt>
              </c:strCache>
            </c:strRef>
          </c:cat>
          <c:val>
            <c:numRef>
              <c:f>Sheet1!$N$2:$N$7</c:f>
              <c:numCache>
                <c:formatCode>0.0</c:formatCode>
                <c:ptCount val="1"/>
                <c:pt idx="0">
                  <c:v>14.3</c:v>
                </c:pt>
              </c:numCache>
            </c:numRef>
          </c:val>
          <c:extLst>
            <c:ext xmlns:c16="http://schemas.microsoft.com/office/drawing/2014/chart" uri="{C3380CC4-5D6E-409C-BE32-E72D297353CC}">
              <c16:uniqueId val="{00000005-D9D5-4071-8327-B0F408150C6B}"/>
            </c:ext>
          </c:extLst>
        </c:ser>
        <c:ser>
          <c:idx val="9"/>
          <c:order val="9"/>
          <c:tx>
            <c:strRef>
              <c:f>Sheet1!$O$1</c:f>
              <c:strCache>
                <c:ptCount val="1"/>
                <c:pt idx="0">
                  <c:v>1993</c:v>
                </c:pt>
              </c:strCache>
            </c:strRef>
          </c:tx>
          <c:invertIfNegative val="0"/>
          <c:cat>
            <c:strRef>
              <c:f>Sheet1!$A$2:$A$7</c:f>
              <c:strCache>
                <c:ptCount val="1"/>
                <c:pt idx="0">
                  <c:v>Real GDP Growth</c:v>
                </c:pt>
              </c:strCache>
            </c:strRef>
          </c:cat>
          <c:val>
            <c:numRef>
              <c:f>Sheet1!$O$2:$O$7</c:f>
              <c:numCache>
                <c:formatCode>0.0</c:formatCode>
                <c:ptCount val="1"/>
                <c:pt idx="0">
                  <c:v>13.9</c:v>
                </c:pt>
              </c:numCache>
            </c:numRef>
          </c:val>
          <c:extLst>
            <c:ext xmlns:c16="http://schemas.microsoft.com/office/drawing/2014/chart" uri="{C3380CC4-5D6E-409C-BE32-E72D297353CC}">
              <c16:uniqueId val="{00000006-D9D5-4071-8327-B0F408150C6B}"/>
            </c:ext>
          </c:extLst>
        </c:ser>
        <c:ser>
          <c:idx val="10"/>
          <c:order val="10"/>
          <c:tx>
            <c:strRef>
              <c:f>Sheet1!$P$1</c:f>
              <c:strCache>
                <c:ptCount val="1"/>
                <c:pt idx="0">
                  <c:v>1994</c:v>
                </c:pt>
              </c:strCache>
            </c:strRef>
          </c:tx>
          <c:invertIfNegative val="0"/>
          <c:cat>
            <c:strRef>
              <c:f>Sheet1!$A$2:$A$7</c:f>
              <c:strCache>
                <c:ptCount val="1"/>
                <c:pt idx="0">
                  <c:v>Real GDP Growth</c:v>
                </c:pt>
              </c:strCache>
            </c:strRef>
          </c:cat>
          <c:val>
            <c:numRef>
              <c:f>Sheet1!$P$2:$P$7</c:f>
              <c:numCache>
                <c:formatCode>0.0</c:formatCode>
                <c:ptCount val="1"/>
                <c:pt idx="0">
                  <c:v>13</c:v>
                </c:pt>
              </c:numCache>
            </c:numRef>
          </c:val>
          <c:extLst>
            <c:ext xmlns:c16="http://schemas.microsoft.com/office/drawing/2014/chart" uri="{C3380CC4-5D6E-409C-BE32-E72D297353CC}">
              <c16:uniqueId val="{00000007-D9D5-4071-8327-B0F408150C6B}"/>
            </c:ext>
          </c:extLst>
        </c:ser>
        <c:ser>
          <c:idx val="11"/>
          <c:order val="11"/>
          <c:tx>
            <c:strRef>
              <c:f>Sheet1!$Q$1</c:f>
              <c:strCache>
                <c:ptCount val="1"/>
                <c:pt idx="0">
                  <c:v>1995</c:v>
                </c:pt>
              </c:strCache>
            </c:strRef>
          </c:tx>
          <c:invertIfNegative val="0"/>
          <c:cat>
            <c:strRef>
              <c:f>Sheet1!$A$2:$A$7</c:f>
              <c:strCache>
                <c:ptCount val="1"/>
                <c:pt idx="0">
                  <c:v>Real GDP Growth</c:v>
                </c:pt>
              </c:strCache>
            </c:strRef>
          </c:cat>
          <c:val>
            <c:numRef>
              <c:f>Sheet1!$Q$2:$Q$7</c:f>
              <c:numCache>
                <c:formatCode>0.0</c:formatCode>
                <c:ptCount val="1"/>
                <c:pt idx="0">
                  <c:v>11</c:v>
                </c:pt>
              </c:numCache>
            </c:numRef>
          </c:val>
          <c:extLst>
            <c:ext xmlns:c16="http://schemas.microsoft.com/office/drawing/2014/chart" uri="{C3380CC4-5D6E-409C-BE32-E72D297353CC}">
              <c16:uniqueId val="{00000008-D9D5-4071-8327-B0F408150C6B}"/>
            </c:ext>
          </c:extLst>
        </c:ser>
        <c:ser>
          <c:idx val="12"/>
          <c:order val="12"/>
          <c:tx>
            <c:strRef>
              <c:f>Sheet1!$R$1</c:f>
              <c:strCache>
                <c:ptCount val="1"/>
                <c:pt idx="0">
                  <c:v>1996</c:v>
                </c:pt>
              </c:strCache>
            </c:strRef>
          </c:tx>
          <c:invertIfNegative val="0"/>
          <c:cat>
            <c:strRef>
              <c:f>Sheet1!$A$2:$A$7</c:f>
              <c:strCache>
                <c:ptCount val="1"/>
                <c:pt idx="0">
                  <c:v>Real GDP Growth</c:v>
                </c:pt>
              </c:strCache>
            </c:strRef>
          </c:cat>
          <c:val>
            <c:numRef>
              <c:f>Sheet1!$R$2:$R$7</c:f>
              <c:numCache>
                <c:formatCode>0.0</c:formatCode>
                <c:ptCount val="1"/>
                <c:pt idx="0">
                  <c:v>9.9</c:v>
                </c:pt>
              </c:numCache>
            </c:numRef>
          </c:val>
          <c:extLst>
            <c:ext xmlns:c16="http://schemas.microsoft.com/office/drawing/2014/chart" uri="{C3380CC4-5D6E-409C-BE32-E72D297353CC}">
              <c16:uniqueId val="{00000009-D9D5-4071-8327-B0F408150C6B}"/>
            </c:ext>
          </c:extLst>
        </c:ser>
        <c:ser>
          <c:idx val="13"/>
          <c:order val="13"/>
          <c:tx>
            <c:strRef>
              <c:f>Sheet1!$S$1</c:f>
              <c:strCache>
                <c:ptCount val="1"/>
                <c:pt idx="0">
                  <c:v>1997</c:v>
                </c:pt>
              </c:strCache>
            </c:strRef>
          </c:tx>
          <c:invertIfNegative val="0"/>
          <c:cat>
            <c:strRef>
              <c:f>Sheet1!$A$2:$A$7</c:f>
              <c:strCache>
                <c:ptCount val="1"/>
                <c:pt idx="0">
                  <c:v>Real GDP Growth</c:v>
                </c:pt>
              </c:strCache>
            </c:strRef>
          </c:cat>
          <c:val>
            <c:numRef>
              <c:f>Sheet1!$S$2:$S$7</c:f>
              <c:numCache>
                <c:formatCode>0.0</c:formatCode>
                <c:ptCount val="1"/>
                <c:pt idx="0">
                  <c:v>9.1999999999999993</c:v>
                </c:pt>
              </c:numCache>
            </c:numRef>
          </c:val>
          <c:extLst>
            <c:ext xmlns:c16="http://schemas.microsoft.com/office/drawing/2014/chart" uri="{C3380CC4-5D6E-409C-BE32-E72D297353CC}">
              <c16:uniqueId val="{0000000A-D9D5-4071-8327-B0F408150C6B}"/>
            </c:ext>
          </c:extLst>
        </c:ser>
        <c:ser>
          <c:idx val="14"/>
          <c:order val="14"/>
          <c:tx>
            <c:strRef>
              <c:f>Sheet1!$T$1</c:f>
              <c:strCache>
                <c:ptCount val="1"/>
                <c:pt idx="0">
                  <c:v>1998</c:v>
                </c:pt>
              </c:strCache>
            </c:strRef>
          </c:tx>
          <c:invertIfNegative val="0"/>
          <c:cat>
            <c:strRef>
              <c:f>Sheet1!$A$2:$A$7</c:f>
              <c:strCache>
                <c:ptCount val="1"/>
                <c:pt idx="0">
                  <c:v>Real GDP Growth</c:v>
                </c:pt>
              </c:strCache>
            </c:strRef>
          </c:cat>
          <c:val>
            <c:numRef>
              <c:f>Sheet1!$T$2:$T$7</c:f>
              <c:numCache>
                <c:formatCode>0.0</c:formatCode>
                <c:ptCount val="1"/>
                <c:pt idx="0">
                  <c:v>7.9</c:v>
                </c:pt>
              </c:numCache>
            </c:numRef>
          </c:val>
          <c:extLst>
            <c:ext xmlns:c16="http://schemas.microsoft.com/office/drawing/2014/chart" uri="{C3380CC4-5D6E-409C-BE32-E72D297353CC}">
              <c16:uniqueId val="{0000000B-D9D5-4071-8327-B0F408150C6B}"/>
            </c:ext>
          </c:extLst>
        </c:ser>
        <c:ser>
          <c:idx val="15"/>
          <c:order val="15"/>
          <c:tx>
            <c:strRef>
              <c:f>Sheet1!$U$1</c:f>
              <c:strCache>
                <c:ptCount val="1"/>
                <c:pt idx="0">
                  <c:v>1999</c:v>
                </c:pt>
              </c:strCache>
            </c:strRef>
          </c:tx>
          <c:invertIfNegative val="0"/>
          <c:cat>
            <c:strRef>
              <c:f>Sheet1!$A$2:$A$7</c:f>
              <c:strCache>
                <c:ptCount val="1"/>
                <c:pt idx="0">
                  <c:v>Real GDP Growth</c:v>
                </c:pt>
              </c:strCache>
            </c:strRef>
          </c:cat>
          <c:val>
            <c:numRef>
              <c:f>Sheet1!$U$2:$U$7</c:f>
              <c:numCache>
                <c:formatCode>0.0</c:formatCode>
                <c:ptCount val="1"/>
                <c:pt idx="0">
                  <c:v>7.7</c:v>
                </c:pt>
              </c:numCache>
            </c:numRef>
          </c:val>
          <c:extLst>
            <c:ext xmlns:c16="http://schemas.microsoft.com/office/drawing/2014/chart" uri="{C3380CC4-5D6E-409C-BE32-E72D297353CC}">
              <c16:uniqueId val="{0000000C-D9D5-4071-8327-B0F408150C6B}"/>
            </c:ext>
          </c:extLst>
        </c:ser>
        <c:ser>
          <c:idx val="16"/>
          <c:order val="16"/>
          <c:tx>
            <c:strRef>
              <c:f>Sheet1!$V$1</c:f>
              <c:strCache>
                <c:ptCount val="1"/>
                <c:pt idx="0">
                  <c:v>2000</c:v>
                </c:pt>
              </c:strCache>
            </c:strRef>
          </c:tx>
          <c:invertIfNegative val="0"/>
          <c:cat>
            <c:strRef>
              <c:f>Sheet1!$A$2:$A$7</c:f>
              <c:strCache>
                <c:ptCount val="1"/>
                <c:pt idx="0">
                  <c:v>Real GDP Growth</c:v>
                </c:pt>
              </c:strCache>
            </c:strRef>
          </c:cat>
          <c:val>
            <c:numRef>
              <c:f>Sheet1!$V$2:$V$7</c:f>
              <c:numCache>
                <c:formatCode>0.0</c:formatCode>
                <c:ptCount val="1"/>
                <c:pt idx="0">
                  <c:v>8.5</c:v>
                </c:pt>
              </c:numCache>
            </c:numRef>
          </c:val>
          <c:extLst>
            <c:ext xmlns:c16="http://schemas.microsoft.com/office/drawing/2014/chart" uri="{C3380CC4-5D6E-409C-BE32-E72D297353CC}">
              <c16:uniqueId val="{0000000D-D9D5-4071-8327-B0F408150C6B}"/>
            </c:ext>
          </c:extLst>
        </c:ser>
        <c:ser>
          <c:idx val="17"/>
          <c:order val="17"/>
          <c:tx>
            <c:strRef>
              <c:f>Sheet1!$W$1</c:f>
              <c:strCache>
                <c:ptCount val="1"/>
                <c:pt idx="0">
                  <c:v>2001</c:v>
                </c:pt>
              </c:strCache>
            </c:strRef>
          </c:tx>
          <c:invertIfNegative val="0"/>
          <c:cat>
            <c:strRef>
              <c:f>Sheet1!$A$2:$A$7</c:f>
              <c:strCache>
                <c:ptCount val="1"/>
                <c:pt idx="0">
                  <c:v>Real GDP Growth</c:v>
                </c:pt>
              </c:strCache>
            </c:strRef>
          </c:cat>
          <c:val>
            <c:numRef>
              <c:f>Sheet1!$W$2:$W$7</c:f>
              <c:numCache>
                <c:formatCode>0.0</c:formatCode>
                <c:ptCount val="1"/>
                <c:pt idx="0">
                  <c:v>8.3000000000000007</c:v>
                </c:pt>
              </c:numCache>
            </c:numRef>
          </c:val>
          <c:extLst>
            <c:ext xmlns:c16="http://schemas.microsoft.com/office/drawing/2014/chart" uri="{C3380CC4-5D6E-409C-BE32-E72D297353CC}">
              <c16:uniqueId val="{0000000E-D9D5-4071-8327-B0F408150C6B}"/>
            </c:ext>
          </c:extLst>
        </c:ser>
        <c:ser>
          <c:idx val="18"/>
          <c:order val="18"/>
          <c:tx>
            <c:strRef>
              <c:f>Sheet1!$X$1</c:f>
              <c:strCache>
                <c:ptCount val="1"/>
                <c:pt idx="0">
                  <c:v>2002</c:v>
                </c:pt>
              </c:strCache>
            </c:strRef>
          </c:tx>
          <c:invertIfNegative val="0"/>
          <c:cat>
            <c:strRef>
              <c:f>Sheet1!$A$2:$A$7</c:f>
              <c:strCache>
                <c:ptCount val="1"/>
                <c:pt idx="0">
                  <c:v>Real GDP Growth</c:v>
                </c:pt>
              </c:strCache>
            </c:strRef>
          </c:cat>
          <c:val>
            <c:numRef>
              <c:f>Sheet1!$X$2:$X$7</c:f>
              <c:numCache>
                <c:formatCode>0.0</c:formatCode>
                <c:ptCount val="1"/>
                <c:pt idx="0">
                  <c:v>9.1</c:v>
                </c:pt>
              </c:numCache>
            </c:numRef>
          </c:val>
          <c:extLst>
            <c:ext xmlns:c16="http://schemas.microsoft.com/office/drawing/2014/chart" uri="{C3380CC4-5D6E-409C-BE32-E72D297353CC}">
              <c16:uniqueId val="{0000000F-D9D5-4071-8327-B0F408150C6B}"/>
            </c:ext>
          </c:extLst>
        </c:ser>
        <c:ser>
          <c:idx val="19"/>
          <c:order val="19"/>
          <c:tx>
            <c:strRef>
              <c:f>Sheet1!$Y$1</c:f>
              <c:strCache>
                <c:ptCount val="1"/>
                <c:pt idx="0">
                  <c:v>2003</c:v>
                </c:pt>
              </c:strCache>
            </c:strRef>
          </c:tx>
          <c:invertIfNegative val="0"/>
          <c:cat>
            <c:strRef>
              <c:f>Sheet1!$A$2:$A$7</c:f>
              <c:strCache>
                <c:ptCount val="1"/>
                <c:pt idx="0">
                  <c:v>Real GDP Growth</c:v>
                </c:pt>
              </c:strCache>
            </c:strRef>
          </c:cat>
          <c:val>
            <c:numRef>
              <c:f>Sheet1!$Y$2:$Y$7</c:f>
              <c:numCache>
                <c:formatCode>0.0</c:formatCode>
                <c:ptCount val="1"/>
                <c:pt idx="0">
                  <c:v>10</c:v>
                </c:pt>
              </c:numCache>
            </c:numRef>
          </c:val>
          <c:extLst>
            <c:ext xmlns:c16="http://schemas.microsoft.com/office/drawing/2014/chart" uri="{C3380CC4-5D6E-409C-BE32-E72D297353CC}">
              <c16:uniqueId val="{00000010-D9D5-4071-8327-B0F408150C6B}"/>
            </c:ext>
          </c:extLst>
        </c:ser>
        <c:ser>
          <c:idx val="20"/>
          <c:order val="20"/>
          <c:tx>
            <c:strRef>
              <c:f>Sheet1!$Z$1</c:f>
              <c:strCache>
                <c:ptCount val="1"/>
                <c:pt idx="0">
                  <c:v>2004</c:v>
                </c:pt>
              </c:strCache>
            </c:strRef>
          </c:tx>
          <c:invertIfNegative val="0"/>
          <c:cat>
            <c:strRef>
              <c:f>Sheet1!$A$2:$A$7</c:f>
              <c:strCache>
                <c:ptCount val="1"/>
                <c:pt idx="0">
                  <c:v>Real GDP Growth</c:v>
                </c:pt>
              </c:strCache>
            </c:strRef>
          </c:cat>
          <c:val>
            <c:numRef>
              <c:f>Sheet1!$Z$2:$Z$7</c:f>
              <c:numCache>
                <c:formatCode>0.0</c:formatCode>
                <c:ptCount val="1"/>
                <c:pt idx="0">
                  <c:v>10.1</c:v>
                </c:pt>
              </c:numCache>
            </c:numRef>
          </c:val>
          <c:extLst>
            <c:ext xmlns:c16="http://schemas.microsoft.com/office/drawing/2014/chart" uri="{C3380CC4-5D6E-409C-BE32-E72D297353CC}">
              <c16:uniqueId val="{00000011-D9D5-4071-8327-B0F408150C6B}"/>
            </c:ext>
          </c:extLst>
        </c:ser>
        <c:ser>
          <c:idx val="21"/>
          <c:order val="21"/>
          <c:tx>
            <c:strRef>
              <c:f>Sheet1!$AA$1</c:f>
              <c:strCache>
                <c:ptCount val="1"/>
                <c:pt idx="0">
                  <c:v>2005</c:v>
                </c:pt>
              </c:strCache>
            </c:strRef>
          </c:tx>
          <c:invertIfNegative val="0"/>
          <c:cat>
            <c:strRef>
              <c:f>Sheet1!$A$2:$A$7</c:f>
              <c:strCache>
                <c:ptCount val="1"/>
                <c:pt idx="0">
                  <c:v>Real GDP Growth</c:v>
                </c:pt>
              </c:strCache>
            </c:strRef>
          </c:cat>
          <c:val>
            <c:numRef>
              <c:f>Sheet1!$AA$2:$AA$7</c:f>
              <c:numCache>
                <c:formatCode>0.0</c:formatCode>
                <c:ptCount val="1"/>
                <c:pt idx="0">
                  <c:v>11.4</c:v>
                </c:pt>
              </c:numCache>
            </c:numRef>
          </c:val>
          <c:extLst>
            <c:ext xmlns:c16="http://schemas.microsoft.com/office/drawing/2014/chart" uri="{C3380CC4-5D6E-409C-BE32-E72D297353CC}">
              <c16:uniqueId val="{00000012-D9D5-4071-8327-B0F408150C6B}"/>
            </c:ext>
          </c:extLst>
        </c:ser>
        <c:ser>
          <c:idx val="22"/>
          <c:order val="22"/>
          <c:tx>
            <c:strRef>
              <c:f>Sheet1!$AB$1</c:f>
              <c:strCache>
                <c:ptCount val="1"/>
                <c:pt idx="0">
                  <c:v>2006</c:v>
                </c:pt>
              </c:strCache>
            </c:strRef>
          </c:tx>
          <c:invertIfNegative val="0"/>
          <c:cat>
            <c:strRef>
              <c:f>Sheet1!$A$2:$A$7</c:f>
              <c:strCache>
                <c:ptCount val="1"/>
                <c:pt idx="0">
                  <c:v>Real GDP Growth</c:v>
                </c:pt>
              </c:strCache>
            </c:strRef>
          </c:cat>
          <c:val>
            <c:numRef>
              <c:f>Sheet1!$AB$2:$AB$7</c:f>
              <c:numCache>
                <c:formatCode>0.0</c:formatCode>
                <c:ptCount val="1"/>
                <c:pt idx="0">
                  <c:v>12.7</c:v>
                </c:pt>
              </c:numCache>
            </c:numRef>
          </c:val>
          <c:extLst>
            <c:ext xmlns:c16="http://schemas.microsoft.com/office/drawing/2014/chart" uri="{C3380CC4-5D6E-409C-BE32-E72D297353CC}">
              <c16:uniqueId val="{00000013-D9D5-4071-8327-B0F408150C6B}"/>
            </c:ext>
          </c:extLst>
        </c:ser>
        <c:ser>
          <c:idx val="23"/>
          <c:order val="23"/>
          <c:tx>
            <c:strRef>
              <c:f>Sheet1!$AC$1</c:f>
              <c:strCache>
                <c:ptCount val="1"/>
                <c:pt idx="0">
                  <c:v>2007</c:v>
                </c:pt>
              </c:strCache>
            </c:strRef>
          </c:tx>
          <c:invertIfNegative val="0"/>
          <c:cat>
            <c:strRef>
              <c:f>Sheet1!$A$2:$A$7</c:f>
              <c:strCache>
                <c:ptCount val="1"/>
                <c:pt idx="0">
                  <c:v>Real GDP Growth</c:v>
                </c:pt>
              </c:strCache>
            </c:strRef>
          </c:cat>
          <c:val>
            <c:numRef>
              <c:f>Sheet1!$AC$2:$AC$7</c:f>
              <c:numCache>
                <c:formatCode>0.0</c:formatCode>
                <c:ptCount val="1"/>
                <c:pt idx="0">
                  <c:v>14.2</c:v>
                </c:pt>
              </c:numCache>
            </c:numRef>
          </c:val>
          <c:extLst>
            <c:ext xmlns:c16="http://schemas.microsoft.com/office/drawing/2014/chart" uri="{C3380CC4-5D6E-409C-BE32-E72D297353CC}">
              <c16:uniqueId val="{00000014-D9D5-4071-8327-B0F408150C6B}"/>
            </c:ext>
          </c:extLst>
        </c:ser>
        <c:ser>
          <c:idx val="24"/>
          <c:order val="24"/>
          <c:tx>
            <c:strRef>
              <c:f>Sheet1!$AD$1</c:f>
              <c:strCache>
                <c:ptCount val="1"/>
                <c:pt idx="0">
                  <c:v>2008</c:v>
                </c:pt>
              </c:strCache>
            </c:strRef>
          </c:tx>
          <c:invertIfNegative val="0"/>
          <c:cat>
            <c:strRef>
              <c:f>Sheet1!$A$2:$A$7</c:f>
              <c:strCache>
                <c:ptCount val="1"/>
                <c:pt idx="0">
                  <c:v>Real GDP Growth</c:v>
                </c:pt>
              </c:strCache>
            </c:strRef>
          </c:cat>
          <c:val>
            <c:numRef>
              <c:f>Sheet1!$AD$2:$AD$7</c:f>
              <c:numCache>
                <c:formatCode>0.0</c:formatCode>
                <c:ptCount val="1"/>
                <c:pt idx="0">
                  <c:v>9.6</c:v>
                </c:pt>
              </c:numCache>
            </c:numRef>
          </c:val>
          <c:extLst>
            <c:ext xmlns:c16="http://schemas.microsoft.com/office/drawing/2014/chart" uri="{C3380CC4-5D6E-409C-BE32-E72D297353CC}">
              <c16:uniqueId val="{00000015-D9D5-4071-8327-B0F408150C6B}"/>
            </c:ext>
          </c:extLst>
        </c:ser>
        <c:ser>
          <c:idx val="25"/>
          <c:order val="25"/>
          <c:tx>
            <c:strRef>
              <c:f>Sheet1!$AE$1</c:f>
              <c:strCache>
                <c:ptCount val="1"/>
                <c:pt idx="0">
                  <c:v>2009</c:v>
                </c:pt>
              </c:strCache>
            </c:strRef>
          </c:tx>
          <c:invertIfNegative val="0"/>
          <c:cat>
            <c:strRef>
              <c:f>Sheet1!$A$2:$A$7</c:f>
              <c:strCache>
                <c:ptCount val="1"/>
                <c:pt idx="0">
                  <c:v>Real GDP Growth</c:v>
                </c:pt>
              </c:strCache>
            </c:strRef>
          </c:cat>
          <c:val>
            <c:numRef>
              <c:f>Sheet1!$AE$2:$AE$7</c:f>
              <c:numCache>
                <c:formatCode>0.0</c:formatCode>
                <c:ptCount val="1"/>
                <c:pt idx="0">
                  <c:v>9.4</c:v>
                </c:pt>
              </c:numCache>
            </c:numRef>
          </c:val>
          <c:extLst>
            <c:ext xmlns:c16="http://schemas.microsoft.com/office/drawing/2014/chart" uri="{C3380CC4-5D6E-409C-BE32-E72D297353CC}">
              <c16:uniqueId val="{00000016-D9D5-4071-8327-B0F408150C6B}"/>
            </c:ext>
          </c:extLst>
        </c:ser>
        <c:ser>
          <c:idx val="26"/>
          <c:order val="26"/>
          <c:tx>
            <c:strRef>
              <c:f>Sheet1!$AF$1</c:f>
              <c:strCache>
                <c:ptCount val="1"/>
                <c:pt idx="0">
                  <c:v>2010</c:v>
                </c:pt>
              </c:strCache>
            </c:strRef>
          </c:tx>
          <c:invertIfNegative val="0"/>
          <c:cat>
            <c:strRef>
              <c:f>Sheet1!$A$2:$A$7</c:f>
              <c:strCache>
                <c:ptCount val="1"/>
                <c:pt idx="0">
                  <c:v>Real GDP Growth</c:v>
                </c:pt>
              </c:strCache>
            </c:strRef>
          </c:cat>
          <c:val>
            <c:numRef>
              <c:f>Sheet1!$AF$2:$AF$7</c:f>
              <c:numCache>
                <c:formatCode>0.0</c:formatCode>
                <c:ptCount val="1"/>
                <c:pt idx="0">
                  <c:v>10.6</c:v>
                </c:pt>
              </c:numCache>
            </c:numRef>
          </c:val>
          <c:extLst>
            <c:ext xmlns:c16="http://schemas.microsoft.com/office/drawing/2014/chart" uri="{C3380CC4-5D6E-409C-BE32-E72D297353CC}">
              <c16:uniqueId val="{00000017-D9D5-4071-8327-B0F408150C6B}"/>
            </c:ext>
          </c:extLst>
        </c:ser>
        <c:ser>
          <c:idx val="27"/>
          <c:order val="27"/>
          <c:tx>
            <c:strRef>
              <c:f>Sheet1!$AG$1</c:f>
              <c:strCache>
                <c:ptCount val="1"/>
                <c:pt idx="0">
                  <c:v>2011</c:v>
                </c:pt>
              </c:strCache>
            </c:strRef>
          </c:tx>
          <c:invertIfNegative val="0"/>
          <c:cat>
            <c:strRef>
              <c:f>Sheet1!$A$2:$A$7</c:f>
              <c:strCache>
                <c:ptCount val="1"/>
                <c:pt idx="0">
                  <c:v>Real GDP Growth</c:v>
                </c:pt>
              </c:strCache>
            </c:strRef>
          </c:cat>
          <c:val>
            <c:numRef>
              <c:f>Sheet1!$AG$2:$AG$7</c:f>
              <c:numCache>
                <c:formatCode>0.0</c:formatCode>
                <c:ptCount val="1"/>
                <c:pt idx="0">
                  <c:v>9.6</c:v>
                </c:pt>
              </c:numCache>
            </c:numRef>
          </c:val>
          <c:extLst>
            <c:ext xmlns:c16="http://schemas.microsoft.com/office/drawing/2014/chart" uri="{C3380CC4-5D6E-409C-BE32-E72D297353CC}">
              <c16:uniqueId val="{00000018-D9D5-4071-8327-B0F408150C6B}"/>
            </c:ext>
          </c:extLst>
        </c:ser>
        <c:ser>
          <c:idx val="28"/>
          <c:order val="28"/>
          <c:tx>
            <c:strRef>
              <c:f>Sheet1!$AH$1</c:f>
              <c:strCache>
                <c:ptCount val="1"/>
                <c:pt idx="0">
                  <c:v>2012</c:v>
                </c:pt>
              </c:strCache>
            </c:strRef>
          </c:tx>
          <c:invertIfNegative val="0"/>
          <c:cat>
            <c:strRef>
              <c:f>Sheet1!$A$2:$A$7</c:f>
              <c:strCache>
                <c:ptCount val="1"/>
                <c:pt idx="0">
                  <c:v>Real GDP Growth</c:v>
                </c:pt>
              </c:strCache>
            </c:strRef>
          </c:cat>
          <c:val>
            <c:numRef>
              <c:f>Sheet1!$AH$2:$AH$7</c:f>
              <c:numCache>
                <c:formatCode>0.0</c:formatCode>
                <c:ptCount val="1"/>
                <c:pt idx="0">
                  <c:v>7.8</c:v>
                </c:pt>
              </c:numCache>
            </c:numRef>
          </c:val>
          <c:extLst>
            <c:ext xmlns:c16="http://schemas.microsoft.com/office/drawing/2014/chart" uri="{C3380CC4-5D6E-409C-BE32-E72D297353CC}">
              <c16:uniqueId val="{00000019-D9D5-4071-8327-B0F408150C6B}"/>
            </c:ext>
          </c:extLst>
        </c:ser>
        <c:ser>
          <c:idx val="29"/>
          <c:order val="29"/>
          <c:tx>
            <c:strRef>
              <c:f>Sheet1!$AI$1</c:f>
              <c:strCache>
                <c:ptCount val="1"/>
                <c:pt idx="0">
                  <c:v>2013</c:v>
                </c:pt>
              </c:strCache>
            </c:strRef>
          </c:tx>
          <c:invertIfNegative val="0"/>
          <c:cat>
            <c:strRef>
              <c:f>Sheet1!$A$2:$A$7</c:f>
              <c:strCache>
                <c:ptCount val="1"/>
                <c:pt idx="0">
                  <c:v>Real GDP Growth</c:v>
                </c:pt>
              </c:strCache>
            </c:strRef>
          </c:cat>
          <c:val>
            <c:numRef>
              <c:f>Sheet1!$AI$2:$AI$7</c:f>
              <c:numCache>
                <c:formatCode>0.0</c:formatCode>
                <c:ptCount val="1"/>
                <c:pt idx="0">
                  <c:v>7.8</c:v>
                </c:pt>
              </c:numCache>
            </c:numRef>
          </c:val>
          <c:extLst>
            <c:ext xmlns:c16="http://schemas.microsoft.com/office/drawing/2014/chart" uri="{C3380CC4-5D6E-409C-BE32-E72D297353CC}">
              <c16:uniqueId val="{0000001A-D9D5-4071-8327-B0F408150C6B}"/>
            </c:ext>
          </c:extLst>
        </c:ser>
        <c:ser>
          <c:idx val="30"/>
          <c:order val="30"/>
          <c:tx>
            <c:strRef>
              <c:f>Sheet1!$AJ$1</c:f>
              <c:strCache>
                <c:ptCount val="1"/>
                <c:pt idx="0">
                  <c:v>2014</c:v>
                </c:pt>
              </c:strCache>
            </c:strRef>
          </c:tx>
          <c:invertIfNegative val="0"/>
          <c:cat>
            <c:strRef>
              <c:f>Sheet1!$A$2:$A$7</c:f>
              <c:strCache>
                <c:ptCount val="1"/>
                <c:pt idx="0">
                  <c:v>Real GDP Growth</c:v>
                </c:pt>
              </c:strCache>
            </c:strRef>
          </c:cat>
          <c:val>
            <c:numRef>
              <c:f>Sheet1!$AJ$2:$AJ$7</c:f>
              <c:numCache>
                <c:formatCode>0.0</c:formatCode>
                <c:ptCount val="1"/>
                <c:pt idx="0">
                  <c:v>7.4</c:v>
                </c:pt>
              </c:numCache>
            </c:numRef>
          </c:val>
          <c:extLst>
            <c:ext xmlns:c16="http://schemas.microsoft.com/office/drawing/2014/chart" uri="{C3380CC4-5D6E-409C-BE32-E72D297353CC}">
              <c16:uniqueId val="{0000001B-D9D5-4071-8327-B0F408150C6B}"/>
            </c:ext>
          </c:extLst>
        </c:ser>
        <c:ser>
          <c:idx val="31"/>
          <c:order val="31"/>
          <c:tx>
            <c:strRef>
              <c:f>Sheet1!$AK$1</c:f>
              <c:strCache>
                <c:ptCount val="1"/>
                <c:pt idx="0">
                  <c:v>2015</c:v>
                </c:pt>
              </c:strCache>
            </c:strRef>
          </c:tx>
          <c:invertIfNegative val="0"/>
          <c:cat>
            <c:strRef>
              <c:f>Sheet1!$A$2:$A$7</c:f>
              <c:strCache>
                <c:ptCount val="1"/>
                <c:pt idx="0">
                  <c:v>Real GDP Growth</c:v>
                </c:pt>
              </c:strCache>
            </c:strRef>
          </c:cat>
          <c:val>
            <c:numRef>
              <c:f>Sheet1!$AK$2:$AK$7</c:f>
              <c:numCache>
                <c:formatCode>0.0</c:formatCode>
                <c:ptCount val="1"/>
                <c:pt idx="0">
                  <c:v>7</c:v>
                </c:pt>
              </c:numCache>
            </c:numRef>
          </c:val>
          <c:extLst>
            <c:ext xmlns:c16="http://schemas.microsoft.com/office/drawing/2014/chart" uri="{C3380CC4-5D6E-409C-BE32-E72D297353CC}">
              <c16:uniqueId val="{0000001C-D9D5-4071-8327-B0F408150C6B}"/>
            </c:ext>
          </c:extLst>
        </c:ser>
        <c:ser>
          <c:idx val="32"/>
          <c:order val="32"/>
          <c:tx>
            <c:strRef>
              <c:f>Sheet1!$AL$1</c:f>
              <c:strCache>
                <c:ptCount val="1"/>
                <c:pt idx="0">
                  <c:v>2016</c:v>
                </c:pt>
              </c:strCache>
            </c:strRef>
          </c:tx>
          <c:invertIfNegative val="0"/>
          <c:cat>
            <c:strRef>
              <c:f>Sheet1!$A$2:$A$7</c:f>
              <c:strCache>
                <c:ptCount val="1"/>
                <c:pt idx="0">
                  <c:v>Real GDP Growth</c:v>
                </c:pt>
              </c:strCache>
            </c:strRef>
          </c:cat>
          <c:val>
            <c:numRef>
              <c:f>Sheet1!$AL$2:$AL$7</c:f>
              <c:numCache>
                <c:formatCode>0.0</c:formatCode>
                <c:ptCount val="1"/>
                <c:pt idx="0">
                  <c:v>6.9</c:v>
                </c:pt>
              </c:numCache>
            </c:numRef>
          </c:val>
          <c:extLst>
            <c:ext xmlns:c16="http://schemas.microsoft.com/office/drawing/2014/chart" uri="{C3380CC4-5D6E-409C-BE32-E72D297353CC}">
              <c16:uniqueId val="{0000001D-D9D5-4071-8327-B0F408150C6B}"/>
            </c:ext>
          </c:extLst>
        </c:ser>
        <c:ser>
          <c:idx val="33"/>
          <c:order val="33"/>
          <c:tx>
            <c:strRef>
              <c:f>Sheet1!$AM$1</c:f>
              <c:strCache>
                <c:ptCount val="1"/>
                <c:pt idx="0">
                  <c:v>2017</c:v>
                </c:pt>
              </c:strCache>
            </c:strRef>
          </c:tx>
          <c:invertIfNegative val="0"/>
          <c:cat>
            <c:strRef>
              <c:f>Sheet1!$A$2:$A$7</c:f>
              <c:strCache>
                <c:ptCount val="1"/>
                <c:pt idx="0">
                  <c:v>Real GDP Growth</c:v>
                </c:pt>
              </c:strCache>
            </c:strRef>
          </c:cat>
          <c:val>
            <c:numRef>
              <c:f>Sheet1!$AM$2:$AM$7</c:f>
              <c:numCache>
                <c:formatCode>0.0</c:formatCode>
                <c:ptCount val="1"/>
                <c:pt idx="0">
                  <c:v>6.9</c:v>
                </c:pt>
              </c:numCache>
            </c:numRef>
          </c:val>
          <c:extLst>
            <c:ext xmlns:c16="http://schemas.microsoft.com/office/drawing/2014/chart" uri="{C3380CC4-5D6E-409C-BE32-E72D297353CC}">
              <c16:uniqueId val="{0000001E-D9D5-4071-8327-B0F408150C6B}"/>
            </c:ext>
          </c:extLst>
        </c:ser>
        <c:ser>
          <c:idx val="34"/>
          <c:order val="34"/>
          <c:tx>
            <c:strRef>
              <c:f>Sheet1!$AN$1</c:f>
              <c:strCache>
                <c:ptCount val="1"/>
                <c:pt idx="0">
                  <c:v>2018</c:v>
                </c:pt>
              </c:strCache>
            </c:strRef>
          </c:tx>
          <c:invertIfNegative val="0"/>
          <c:cat>
            <c:strRef>
              <c:f>Sheet1!$A$2:$A$7</c:f>
              <c:strCache>
                <c:ptCount val="1"/>
                <c:pt idx="0">
                  <c:v>Real GDP Growth</c:v>
                </c:pt>
              </c:strCache>
            </c:strRef>
          </c:cat>
          <c:val>
            <c:numRef>
              <c:f>Sheet1!$AN$2:$AN$7</c:f>
              <c:numCache>
                <c:formatCode>0.0</c:formatCode>
                <c:ptCount val="1"/>
                <c:pt idx="0">
                  <c:v>6.8</c:v>
                </c:pt>
              </c:numCache>
            </c:numRef>
          </c:val>
          <c:extLst>
            <c:ext xmlns:c16="http://schemas.microsoft.com/office/drawing/2014/chart" uri="{C3380CC4-5D6E-409C-BE32-E72D297353CC}">
              <c16:uniqueId val="{0000001F-D9D5-4071-8327-B0F408150C6B}"/>
            </c:ext>
          </c:extLst>
        </c:ser>
        <c:ser>
          <c:idx val="35"/>
          <c:order val="35"/>
          <c:tx>
            <c:strRef>
              <c:f>Sheet1!$AO$1</c:f>
              <c:strCache>
                <c:ptCount val="1"/>
                <c:pt idx="0">
                  <c:v>2019</c:v>
                </c:pt>
              </c:strCache>
            </c:strRef>
          </c:tx>
          <c:invertIfNegative val="0"/>
          <c:cat>
            <c:strRef>
              <c:f>Sheet1!$A$2:$A$7</c:f>
              <c:strCache>
                <c:ptCount val="1"/>
                <c:pt idx="0">
                  <c:v>Real GDP Growth</c:v>
                </c:pt>
              </c:strCache>
            </c:strRef>
          </c:cat>
          <c:val>
            <c:numRef>
              <c:f>Sheet1!$AO$2:$AO$7</c:f>
              <c:numCache>
                <c:formatCode>0.0</c:formatCode>
                <c:ptCount val="1"/>
                <c:pt idx="0">
                  <c:v>6</c:v>
                </c:pt>
              </c:numCache>
            </c:numRef>
          </c:val>
          <c:extLst>
            <c:ext xmlns:c16="http://schemas.microsoft.com/office/drawing/2014/chart" uri="{C3380CC4-5D6E-409C-BE32-E72D297353CC}">
              <c16:uniqueId val="{00000020-D9D5-4071-8327-B0F408150C6B}"/>
            </c:ext>
          </c:extLst>
        </c:ser>
        <c:ser>
          <c:idx val="36"/>
          <c:order val="36"/>
          <c:tx>
            <c:strRef>
              <c:f>Sheet1!$AP$1</c:f>
              <c:strCache>
                <c:ptCount val="1"/>
                <c:pt idx="0">
                  <c:v>2020</c:v>
                </c:pt>
              </c:strCache>
            </c:strRef>
          </c:tx>
          <c:invertIfNegative val="0"/>
          <c:cat>
            <c:strRef>
              <c:f>Sheet1!$A$2:$A$7</c:f>
              <c:strCache>
                <c:ptCount val="1"/>
                <c:pt idx="0">
                  <c:v>Real GDP Growth</c:v>
                </c:pt>
              </c:strCache>
            </c:strRef>
          </c:cat>
          <c:val>
            <c:numRef>
              <c:f>Sheet1!$AP$2:$AP$7</c:f>
              <c:numCache>
                <c:formatCode>0.0</c:formatCode>
                <c:ptCount val="1"/>
                <c:pt idx="0">
                  <c:v>2.2000000000000002</c:v>
                </c:pt>
              </c:numCache>
            </c:numRef>
          </c:val>
          <c:extLst>
            <c:ext xmlns:c16="http://schemas.microsoft.com/office/drawing/2014/chart" uri="{C3380CC4-5D6E-409C-BE32-E72D297353CC}">
              <c16:uniqueId val="{00000021-D9D5-4071-8327-B0F408150C6B}"/>
            </c:ext>
          </c:extLst>
        </c:ser>
        <c:ser>
          <c:idx val="37"/>
          <c:order val="37"/>
          <c:tx>
            <c:strRef>
              <c:f>Sheet1!$AQ$1</c:f>
              <c:strCache>
                <c:ptCount val="1"/>
                <c:pt idx="0">
                  <c:v>2021</c:v>
                </c:pt>
              </c:strCache>
            </c:strRef>
          </c:tx>
          <c:invertIfNegative val="0"/>
          <c:cat>
            <c:strRef>
              <c:f>Sheet1!$A$2:$A$7</c:f>
              <c:strCache>
                <c:ptCount val="1"/>
                <c:pt idx="0">
                  <c:v>Real GDP Growth</c:v>
                </c:pt>
              </c:strCache>
            </c:strRef>
          </c:cat>
          <c:val>
            <c:numRef>
              <c:f>Sheet1!$AQ$2:$AQ$7</c:f>
              <c:numCache>
                <c:formatCode>0.0</c:formatCode>
                <c:ptCount val="1"/>
                <c:pt idx="0">
                  <c:v>8.4</c:v>
                </c:pt>
              </c:numCache>
            </c:numRef>
          </c:val>
          <c:extLst>
            <c:ext xmlns:c16="http://schemas.microsoft.com/office/drawing/2014/chart" uri="{C3380CC4-5D6E-409C-BE32-E72D297353CC}">
              <c16:uniqueId val="{00000022-D9D5-4071-8327-B0F408150C6B}"/>
            </c:ext>
          </c:extLst>
        </c:ser>
        <c:ser>
          <c:idx val="38"/>
          <c:order val="38"/>
          <c:tx>
            <c:strRef>
              <c:f>Sheet1!$AR$1</c:f>
              <c:strCache>
                <c:ptCount val="1"/>
                <c:pt idx="0">
                  <c:v>2022</c:v>
                </c:pt>
              </c:strCache>
            </c:strRef>
          </c:tx>
          <c:invertIfNegative val="0"/>
          <c:cat>
            <c:strRef>
              <c:f>Sheet1!$A$2:$A$7</c:f>
              <c:strCache>
                <c:ptCount val="1"/>
                <c:pt idx="0">
                  <c:v>Real GDP Growth</c:v>
                </c:pt>
              </c:strCache>
            </c:strRef>
          </c:cat>
          <c:val>
            <c:numRef>
              <c:f>Sheet1!$AR$2:$AR$7</c:f>
              <c:numCache>
                <c:formatCode>0.0</c:formatCode>
                <c:ptCount val="1"/>
                <c:pt idx="0">
                  <c:v>3</c:v>
                </c:pt>
              </c:numCache>
            </c:numRef>
          </c:val>
          <c:extLst>
            <c:ext xmlns:c16="http://schemas.microsoft.com/office/drawing/2014/chart" uri="{C3380CC4-5D6E-409C-BE32-E72D297353CC}">
              <c16:uniqueId val="{00000023-D9D5-4071-8327-B0F408150C6B}"/>
            </c:ext>
          </c:extLst>
        </c:ser>
        <c:ser>
          <c:idx val="39"/>
          <c:order val="39"/>
          <c:tx>
            <c:strRef>
              <c:f>Sheet1!$AS$1</c:f>
              <c:strCache>
                <c:ptCount val="1"/>
              </c:strCache>
            </c:strRef>
          </c:tx>
          <c:invertIfNegative val="0"/>
          <c:cat>
            <c:strRef>
              <c:f>Sheet1!$A$2:$A$7</c:f>
              <c:strCache>
                <c:ptCount val="1"/>
                <c:pt idx="0">
                  <c:v>Real GDP Growth</c:v>
                </c:pt>
              </c:strCache>
            </c:strRef>
          </c:cat>
          <c:val>
            <c:numRef>
              <c:f>Sheet1!$AS$2:$AS$7</c:f>
              <c:numCache>
                <c:formatCode>General</c:formatCode>
                <c:ptCount val="1"/>
              </c:numCache>
            </c:numRef>
          </c:val>
          <c:extLst>
            <c:ext xmlns:c16="http://schemas.microsoft.com/office/drawing/2014/chart" uri="{C3380CC4-5D6E-409C-BE32-E72D297353CC}">
              <c16:uniqueId val="{00000024-D9D5-4071-8327-B0F408150C6B}"/>
            </c:ext>
          </c:extLst>
        </c:ser>
        <c:ser>
          <c:idx val="40"/>
          <c:order val="40"/>
          <c:tx>
            <c:strRef>
              <c:f>Sheet1!$AT$1</c:f>
              <c:strCache>
                <c:ptCount val="1"/>
              </c:strCache>
            </c:strRef>
          </c:tx>
          <c:invertIfNegative val="0"/>
          <c:cat>
            <c:strRef>
              <c:f>Sheet1!$A$2:$A$7</c:f>
              <c:strCache>
                <c:ptCount val="1"/>
                <c:pt idx="0">
                  <c:v>Real GDP Growth</c:v>
                </c:pt>
              </c:strCache>
            </c:strRef>
          </c:cat>
          <c:val>
            <c:numRef>
              <c:f>Sheet1!$AT$2:$AT$7</c:f>
              <c:numCache>
                <c:formatCode>General</c:formatCode>
                <c:ptCount val="1"/>
              </c:numCache>
            </c:numRef>
          </c:val>
          <c:extLst>
            <c:ext xmlns:c16="http://schemas.microsoft.com/office/drawing/2014/chart" uri="{C3380CC4-5D6E-409C-BE32-E72D297353CC}">
              <c16:uniqueId val="{00000025-D9D5-4071-8327-B0F408150C6B}"/>
            </c:ext>
          </c:extLst>
        </c:ser>
        <c:ser>
          <c:idx val="41"/>
          <c:order val="41"/>
          <c:tx>
            <c:strRef>
              <c:f>Sheet1!$AU$1</c:f>
              <c:strCache>
                <c:ptCount val="1"/>
              </c:strCache>
            </c:strRef>
          </c:tx>
          <c:invertIfNegative val="0"/>
          <c:cat>
            <c:strRef>
              <c:f>Sheet1!$A$2:$A$7</c:f>
              <c:strCache>
                <c:ptCount val="1"/>
                <c:pt idx="0">
                  <c:v>Real GDP Growth</c:v>
                </c:pt>
              </c:strCache>
            </c:strRef>
          </c:cat>
          <c:val>
            <c:numRef>
              <c:f>Sheet1!$AU$2:$AU$7</c:f>
              <c:numCache>
                <c:formatCode>General</c:formatCode>
                <c:ptCount val="1"/>
              </c:numCache>
            </c:numRef>
          </c:val>
          <c:extLst>
            <c:ext xmlns:c16="http://schemas.microsoft.com/office/drawing/2014/chart" uri="{C3380CC4-5D6E-409C-BE32-E72D297353CC}">
              <c16:uniqueId val="{00000026-D9D5-4071-8327-B0F408150C6B}"/>
            </c:ext>
          </c:extLst>
        </c:ser>
        <c:ser>
          <c:idx val="42"/>
          <c:order val="42"/>
          <c:tx>
            <c:strRef>
              <c:f>Sheet1!$AV$1</c:f>
              <c:strCache>
                <c:ptCount val="1"/>
              </c:strCache>
            </c:strRef>
          </c:tx>
          <c:invertIfNegative val="0"/>
          <c:cat>
            <c:strRef>
              <c:f>Sheet1!$A$2:$A$7</c:f>
              <c:strCache>
                <c:ptCount val="1"/>
                <c:pt idx="0">
                  <c:v>Real GDP Growth</c:v>
                </c:pt>
              </c:strCache>
            </c:strRef>
          </c:cat>
          <c:val>
            <c:numRef>
              <c:f>Sheet1!$AV$2:$AV$7</c:f>
              <c:numCache>
                <c:formatCode>General</c:formatCode>
                <c:ptCount val="1"/>
              </c:numCache>
            </c:numRef>
          </c:val>
          <c:extLst>
            <c:ext xmlns:c16="http://schemas.microsoft.com/office/drawing/2014/chart" uri="{C3380CC4-5D6E-409C-BE32-E72D297353CC}">
              <c16:uniqueId val="{00000027-D9D5-4071-8327-B0F408150C6B}"/>
            </c:ext>
          </c:extLst>
        </c:ser>
        <c:dLbls>
          <c:showLegendKey val="0"/>
          <c:showVal val="0"/>
          <c:showCatName val="0"/>
          <c:showSerName val="0"/>
          <c:showPercent val="0"/>
          <c:showBubbleSize val="0"/>
        </c:dLbls>
        <c:gapWidth val="150"/>
        <c:axId val="281580248"/>
        <c:axId val="281581032"/>
      </c:barChart>
      <c:catAx>
        <c:axId val="281580248"/>
        <c:scaling>
          <c:orientation val="minMax"/>
        </c:scaling>
        <c:delete val="0"/>
        <c:axPos val="b"/>
        <c:numFmt formatCode="General" sourceLinked="0"/>
        <c:majorTickMark val="out"/>
        <c:minorTickMark val="none"/>
        <c:tickLblPos val="nextTo"/>
        <c:crossAx val="281581032"/>
        <c:crosses val="autoZero"/>
        <c:auto val="1"/>
        <c:lblAlgn val="ctr"/>
        <c:lblOffset val="100"/>
        <c:noMultiLvlLbl val="0"/>
      </c:catAx>
      <c:valAx>
        <c:axId val="281581032"/>
        <c:scaling>
          <c:orientation val="minMax"/>
        </c:scaling>
        <c:delete val="0"/>
        <c:axPos val="l"/>
        <c:majorGridlines/>
        <c:numFmt formatCode="0.0" sourceLinked="1"/>
        <c:majorTickMark val="out"/>
        <c:minorTickMark val="none"/>
        <c:tickLblPos val="nextTo"/>
        <c:crossAx val="28158024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Column2</c:v>
                </c:pt>
              </c:strCache>
            </c:strRef>
          </c:tx>
          <c:invertIfNegative val="0"/>
          <c:cat>
            <c:strRef>
              <c:f>Sheet1!$A$2:$A$7</c:f>
              <c:strCache>
                <c:ptCount val="1"/>
                <c:pt idx="0">
                  <c:v>Exports as % GDP</c:v>
                </c:pt>
              </c:strCache>
            </c:strRef>
          </c:cat>
          <c:val>
            <c:numRef>
              <c:f>Sheet1!$B$2:$B$7</c:f>
            </c:numRef>
          </c:val>
          <c:extLst>
            <c:ext xmlns:c16="http://schemas.microsoft.com/office/drawing/2014/chart" uri="{C3380CC4-5D6E-409C-BE32-E72D297353CC}">
              <c16:uniqueId val="{00000000-A9F8-4CEE-9A48-614C2B445809}"/>
            </c:ext>
          </c:extLst>
        </c:ser>
        <c:ser>
          <c:idx val="1"/>
          <c:order val="1"/>
          <c:tx>
            <c:strRef>
              <c:f>Sheet1!$C$1</c:f>
              <c:strCache>
                <c:ptCount val="1"/>
                <c:pt idx="0">
                  <c:v>Column3</c:v>
                </c:pt>
              </c:strCache>
            </c:strRef>
          </c:tx>
          <c:invertIfNegative val="0"/>
          <c:cat>
            <c:strRef>
              <c:f>Sheet1!$A$2:$A$7</c:f>
              <c:strCache>
                <c:ptCount val="1"/>
                <c:pt idx="0">
                  <c:v>Exports as % GDP</c:v>
                </c:pt>
              </c:strCache>
            </c:strRef>
          </c:cat>
          <c:val>
            <c:numRef>
              <c:f>Sheet1!$C$2:$C$7</c:f>
            </c:numRef>
          </c:val>
          <c:extLst>
            <c:ext xmlns:c16="http://schemas.microsoft.com/office/drawing/2014/chart" uri="{C3380CC4-5D6E-409C-BE32-E72D297353CC}">
              <c16:uniqueId val="{00000001-A9F8-4CEE-9A48-614C2B445809}"/>
            </c:ext>
          </c:extLst>
        </c:ser>
        <c:ser>
          <c:idx val="2"/>
          <c:order val="2"/>
          <c:tx>
            <c:strRef>
              <c:f>Sheet1!$D$1</c:f>
              <c:strCache>
                <c:ptCount val="1"/>
                <c:pt idx="0">
                  <c:v>Column4</c:v>
                </c:pt>
              </c:strCache>
            </c:strRef>
          </c:tx>
          <c:invertIfNegative val="0"/>
          <c:cat>
            <c:strRef>
              <c:f>Sheet1!$A$2:$A$7</c:f>
              <c:strCache>
                <c:ptCount val="1"/>
                <c:pt idx="0">
                  <c:v>Exports as % GDP</c:v>
                </c:pt>
              </c:strCache>
            </c:strRef>
          </c:cat>
          <c:val>
            <c:numRef>
              <c:f>Sheet1!$D$2:$D$7</c:f>
            </c:numRef>
          </c:val>
          <c:extLst>
            <c:ext xmlns:c16="http://schemas.microsoft.com/office/drawing/2014/chart" uri="{C3380CC4-5D6E-409C-BE32-E72D297353CC}">
              <c16:uniqueId val="{00000002-A9F8-4CEE-9A48-614C2B445809}"/>
            </c:ext>
          </c:extLst>
        </c:ser>
        <c:ser>
          <c:idx val="3"/>
          <c:order val="3"/>
          <c:tx>
            <c:strRef>
              <c:f>Sheet1!$E$1</c:f>
              <c:strCache>
                <c:ptCount val="1"/>
                <c:pt idx="0">
                  <c:v>Column5</c:v>
                </c:pt>
              </c:strCache>
            </c:strRef>
          </c:tx>
          <c:invertIfNegative val="0"/>
          <c:cat>
            <c:strRef>
              <c:f>Sheet1!$A$2:$A$7</c:f>
              <c:strCache>
                <c:ptCount val="1"/>
                <c:pt idx="0">
                  <c:v>Exports as % GDP</c:v>
                </c:pt>
              </c:strCache>
            </c:strRef>
          </c:cat>
          <c:val>
            <c:numRef>
              <c:f>Sheet1!$E$2:$E$7</c:f>
            </c:numRef>
          </c:val>
          <c:extLst>
            <c:ext xmlns:c16="http://schemas.microsoft.com/office/drawing/2014/chart" uri="{C3380CC4-5D6E-409C-BE32-E72D297353CC}">
              <c16:uniqueId val="{00000000-D9D5-4071-8327-B0F408150C6B}"/>
            </c:ext>
          </c:extLst>
        </c:ser>
        <c:ser>
          <c:idx val="4"/>
          <c:order val="4"/>
          <c:tx>
            <c:strRef>
              <c:f>Sheet1!$F$1</c:f>
              <c:strCache>
                <c:ptCount val="1"/>
                <c:pt idx="0">
                  <c:v>Column6</c:v>
                </c:pt>
              </c:strCache>
            </c:strRef>
          </c:tx>
          <c:invertIfNegative val="0"/>
          <c:cat>
            <c:strRef>
              <c:f>Sheet1!$A$2:$A$7</c:f>
              <c:strCache>
                <c:ptCount val="1"/>
                <c:pt idx="0">
                  <c:v>Exports as % GDP</c:v>
                </c:pt>
              </c:strCache>
            </c:strRef>
          </c:cat>
          <c:val>
            <c:numRef>
              <c:f>Sheet1!$F$2:$F$7</c:f>
            </c:numRef>
          </c:val>
          <c:extLst>
            <c:ext xmlns:c16="http://schemas.microsoft.com/office/drawing/2014/chart" uri="{C3380CC4-5D6E-409C-BE32-E72D297353CC}">
              <c16:uniqueId val="{00000001-D9D5-4071-8327-B0F408150C6B}"/>
            </c:ext>
          </c:extLst>
        </c:ser>
        <c:ser>
          <c:idx val="5"/>
          <c:order val="5"/>
          <c:tx>
            <c:strRef>
              <c:f>Sheet1!$G$1</c:f>
              <c:strCache>
                <c:ptCount val="1"/>
                <c:pt idx="0">
                  <c:v>1985</c:v>
                </c:pt>
              </c:strCache>
            </c:strRef>
          </c:tx>
          <c:invertIfNegative val="0"/>
          <c:cat>
            <c:strRef>
              <c:f>Sheet1!$A$2:$A$7</c:f>
              <c:strCache>
                <c:ptCount val="1"/>
                <c:pt idx="0">
                  <c:v>Exports as % GDP</c:v>
                </c:pt>
              </c:strCache>
            </c:strRef>
          </c:cat>
          <c:val>
            <c:numRef>
              <c:f>Sheet1!$G$2:$G$7</c:f>
              <c:numCache>
                <c:formatCode>General</c:formatCode>
                <c:ptCount val="1"/>
                <c:pt idx="0">
                  <c:v>8.3274440923209205</c:v>
                </c:pt>
              </c:numCache>
            </c:numRef>
          </c:val>
          <c:extLst>
            <c:ext xmlns:c16="http://schemas.microsoft.com/office/drawing/2014/chart" uri="{C3380CC4-5D6E-409C-BE32-E72D297353CC}">
              <c16:uniqueId val="{00000002-D9D5-4071-8327-B0F408150C6B}"/>
            </c:ext>
          </c:extLst>
        </c:ser>
        <c:ser>
          <c:idx val="6"/>
          <c:order val="6"/>
          <c:tx>
            <c:strRef>
              <c:f>Sheet1!$H$1</c:f>
              <c:strCache>
                <c:ptCount val="1"/>
                <c:pt idx="0">
                  <c:v>1986</c:v>
                </c:pt>
              </c:strCache>
            </c:strRef>
          </c:tx>
          <c:invertIfNegative val="0"/>
          <c:cat>
            <c:strRef>
              <c:f>Sheet1!$A$2:$A$7</c:f>
              <c:strCache>
                <c:ptCount val="1"/>
                <c:pt idx="0">
                  <c:v>Exports as % GDP</c:v>
                </c:pt>
              </c:strCache>
            </c:strRef>
          </c:cat>
          <c:val>
            <c:numRef>
              <c:f>Sheet1!$H$2:$H$7</c:f>
              <c:numCache>
                <c:formatCode>General</c:formatCode>
                <c:ptCount val="1"/>
                <c:pt idx="0">
                  <c:v>8.7192486399230091</c:v>
                </c:pt>
              </c:numCache>
            </c:numRef>
          </c:val>
          <c:extLst>
            <c:ext xmlns:c16="http://schemas.microsoft.com/office/drawing/2014/chart" uri="{C3380CC4-5D6E-409C-BE32-E72D297353CC}">
              <c16:uniqueId val="{00000003-D9D5-4071-8327-B0F408150C6B}"/>
            </c:ext>
          </c:extLst>
        </c:ser>
        <c:ser>
          <c:idx val="7"/>
          <c:order val="7"/>
          <c:tx>
            <c:strRef>
              <c:f>Sheet1!$I$1</c:f>
              <c:strCache>
                <c:ptCount val="1"/>
                <c:pt idx="0">
                  <c:v>1987</c:v>
                </c:pt>
              </c:strCache>
            </c:strRef>
          </c:tx>
          <c:invertIfNegative val="0"/>
          <c:cat>
            <c:strRef>
              <c:f>Sheet1!$A$2:$A$7</c:f>
              <c:strCache>
                <c:ptCount val="1"/>
                <c:pt idx="0">
                  <c:v>Exports as % GDP</c:v>
                </c:pt>
              </c:strCache>
            </c:strRef>
          </c:cat>
          <c:val>
            <c:numRef>
              <c:f>Sheet1!$I$2:$I$7</c:f>
              <c:numCache>
                <c:formatCode>General</c:formatCode>
                <c:ptCount val="1"/>
                <c:pt idx="0">
                  <c:v>10.416984953432914</c:v>
                </c:pt>
              </c:numCache>
            </c:numRef>
          </c:val>
          <c:extLst>
            <c:ext xmlns:c16="http://schemas.microsoft.com/office/drawing/2014/chart" uri="{C3380CC4-5D6E-409C-BE32-E72D297353CC}">
              <c16:uniqueId val="{00000004-D9D5-4071-8327-B0F408150C6B}"/>
            </c:ext>
          </c:extLst>
        </c:ser>
        <c:ser>
          <c:idx val="8"/>
          <c:order val="8"/>
          <c:tx>
            <c:strRef>
              <c:f>Sheet1!$J$1</c:f>
              <c:strCache>
                <c:ptCount val="1"/>
                <c:pt idx="0">
                  <c:v>1988</c:v>
                </c:pt>
              </c:strCache>
            </c:strRef>
          </c:tx>
          <c:invertIfNegative val="0"/>
          <c:cat>
            <c:strRef>
              <c:f>Sheet1!$A$2:$A$7</c:f>
              <c:strCache>
                <c:ptCount val="1"/>
                <c:pt idx="0">
                  <c:v>Exports as % GDP</c:v>
                </c:pt>
              </c:strCache>
            </c:strRef>
          </c:cat>
          <c:val>
            <c:numRef>
              <c:f>Sheet1!$J$2:$J$7</c:f>
              <c:numCache>
                <c:formatCode>General</c:formatCode>
                <c:ptCount val="1"/>
                <c:pt idx="0">
                  <c:v>11.014904592649225</c:v>
                </c:pt>
              </c:numCache>
            </c:numRef>
          </c:val>
          <c:extLst>
            <c:ext xmlns:c16="http://schemas.microsoft.com/office/drawing/2014/chart" uri="{C3380CC4-5D6E-409C-BE32-E72D297353CC}">
              <c16:uniqueId val="{00000005-D9D5-4071-8327-B0F408150C6B}"/>
            </c:ext>
          </c:extLst>
        </c:ser>
        <c:ser>
          <c:idx val="9"/>
          <c:order val="9"/>
          <c:tx>
            <c:strRef>
              <c:f>Sheet1!$K$1</c:f>
              <c:strCache>
                <c:ptCount val="1"/>
                <c:pt idx="0">
                  <c:v>1989</c:v>
                </c:pt>
              </c:strCache>
            </c:strRef>
          </c:tx>
          <c:invertIfNegative val="0"/>
          <c:cat>
            <c:strRef>
              <c:f>Sheet1!$A$2:$A$7</c:f>
              <c:strCache>
                <c:ptCount val="1"/>
                <c:pt idx="0">
                  <c:v>Exports as % GDP</c:v>
                </c:pt>
              </c:strCache>
            </c:strRef>
          </c:cat>
          <c:val>
            <c:numRef>
              <c:f>Sheet1!$K$2:$K$7</c:f>
              <c:numCache>
                <c:formatCode>General</c:formatCode>
                <c:ptCount val="1"/>
                <c:pt idx="0">
                  <c:v>9.0273450534502153</c:v>
                </c:pt>
              </c:numCache>
            </c:numRef>
          </c:val>
          <c:extLst>
            <c:ext xmlns:c16="http://schemas.microsoft.com/office/drawing/2014/chart" uri="{C3380CC4-5D6E-409C-BE32-E72D297353CC}">
              <c16:uniqueId val="{00000006-D9D5-4071-8327-B0F408150C6B}"/>
            </c:ext>
          </c:extLst>
        </c:ser>
        <c:ser>
          <c:idx val="10"/>
          <c:order val="10"/>
          <c:tx>
            <c:strRef>
              <c:f>Sheet1!$L$1</c:f>
              <c:strCache>
                <c:ptCount val="1"/>
                <c:pt idx="0">
                  <c:v>1990</c:v>
                </c:pt>
              </c:strCache>
            </c:strRef>
          </c:tx>
          <c:invertIfNegative val="0"/>
          <c:cat>
            <c:strRef>
              <c:f>Sheet1!$A$2:$A$7</c:f>
              <c:strCache>
                <c:ptCount val="1"/>
                <c:pt idx="0">
                  <c:v>Exports as % GDP</c:v>
                </c:pt>
              </c:strCache>
            </c:strRef>
          </c:cat>
          <c:val>
            <c:numRef>
              <c:f>Sheet1!$L$2:$L$7</c:f>
              <c:numCache>
                <c:formatCode>General</c:formatCode>
                <c:ptCount val="1"/>
                <c:pt idx="0">
                  <c:v>12.451602616315565</c:v>
                </c:pt>
              </c:numCache>
            </c:numRef>
          </c:val>
          <c:extLst>
            <c:ext xmlns:c16="http://schemas.microsoft.com/office/drawing/2014/chart" uri="{C3380CC4-5D6E-409C-BE32-E72D297353CC}">
              <c16:uniqueId val="{00000007-D9D5-4071-8327-B0F408150C6B}"/>
            </c:ext>
          </c:extLst>
        </c:ser>
        <c:ser>
          <c:idx val="11"/>
          <c:order val="11"/>
          <c:tx>
            <c:strRef>
              <c:f>Sheet1!$M$1</c:f>
              <c:strCache>
                <c:ptCount val="1"/>
                <c:pt idx="0">
                  <c:v>1991</c:v>
                </c:pt>
              </c:strCache>
            </c:strRef>
          </c:tx>
          <c:invertIfNegative val="0"/>
          <c:cat>
            <c:strRef>
              <c:f>Sheet1!$A$2:$A$7</c:f>
              <c:strCache>
                <c:ptCount val="1"/>
                <c:pt idx="0">
                  <c:v>Exports as % GDP</c:v>
                </c:pt>
              </c:strCache>
            </c:strRef>
          </c:cat>
          <c:val>
            <c:numRef>
              <c:f>Sheet1!$M$2:$M$7</c:f>
              <c:numCache>
                <c:formatCode>General</c:formatCode>
                <c:ptCount val="1"/>
                <c:pt idx="0">
                  <c:v>13.436371170417949</c:v>
                </c:pt>
              </c:numCache>
            </c:numRef>
          </c:val>
          <c:extLst>
            <c:ext xmlns:c16="http://schemas.microsoft.com/office/drawing/2014/chart" uri="{C3380CC4-5D6E-409C-BE32-E72D297353CC}">
              <c16:uniqueId val="{00000008-D9D5-4071-8327-B0F408150C6B}"/>
            </c:ext>
          </c:extLst>
        </c:ser>
        <c:ser>
          <c:idx val="12"/>
          <c:order val="12"/>
          <c:tx>
            <c:strRef>
              <c:f>Sheet1!$N$1</c:f>
              <c:strCache>
                <c:ptCount val="1"/>
                <c:pt idx="0">
                  <c:v>1992</c:v>
                </c:pt>
              </c:strCache>
            </c:strRef>
          </c:tx>
          <c:invertIfNegative val="0"/>
          <c:cat>
            <c:strRef>
              <c:f>Sheet1!$A$2:$A$7</c:f>
              <c:strCache>
                <c:ptCount val="1"/>
                <c:pt idx="0">
                  <c:v>Exports as % GDP</c:v>
                </c:pt>
              </c:strCache>
            </c:strRef>
          </c:cat>
          <c:val>
            <c:numRef>
              <c:f>Sheet1!$N$2:$N$7</c:f>
              <c:numCache>
                <c:formatCode>General</c:formatCode>
                <c:ptCount val="1"/>
                <c:pt idx="0">
                  <c:v>13.555544464273146</c:v>
                </c:pt>
              </c:numCache>
            </c:numRef>
          </c:val>
          <c:extLst>
            <c:ext xmlns:c16="http://schemas.microsoft.com/office/drawing/2014/chart" uri="{C3380CC4-5D6E-409C-BE32-E72D297353CC}">
              <c16:uniqueId val="{00000009-D9D5-4071-8327-B0F408150C6B}"/>
            </c:ext>
          </c:extLst>
        </c:ser>
        <c:ser>
          <c:idx val="13"/>
          <c:order val="13"/>
          <c:tx>
            <c:strRef>
              <c:f>Sheet1!$O$1</c:f>
              <c:strCache>
                <c:ptCount val="1"/>
                <c:pt idx="0">
                  <c:v>1993</c:v>
                </c:pt>
              </c:strCache>
            </c:strRef>
          </c:tx>
          <c:invertIfNegative val="0"/>
          <c:cat>
            <c:strRef>
              <c:f>Sheet1!$A$2:$A$7</c:f>
              <c:strCache>
                <c:ptCount val="1"/>
                <c:pt idx="0">
                  <c:v>Exports as % GDP</c:v>
                </c:pt>
              </c:strCache>
            </c:strRef>
          </c:cat>
          <c:val>
            <c:numRef>
              <c:f>Sheet1!$O$2:$O$7</c:f>
              <c:numCache>
                <c:formatCode>General</c:formatCode>
                <c:ptCount val="1"/>
                <c:pt idx="0">
                  <c:v>11.997883286844443</c:v>
                </c:pt>
              </c:numCache>
            </c:numRef>
          </c:val>
          <c:extLst>
            <c:ext xmlns:c16="http://schemas.microsoft.com/office/drawing/2014/chart" uri="{C3380CC4-5D6E-409C-BE32-E72D297353CC}">
              <c16:uniqueId val="{0000000A-D9D5-4071-8327-B0F408150C6B}"/>
            </c:ext>
          </c:extLst>
        </c:ser>
        <c:ser>
          <c:idx val="14"/>
          <c:order val="14"/>
          <c:tx>
            <c:strRef>
              <c:f>Sheet1!$P$1</c:f>
              <c:strCache>
                <c:ptCount val="1"/>
                <c:pt idx="0">
                  <c:v>1994</c:v>
                </c:pt>
              </c:strCache>
            </c:strRef>
          </c:tx>
          <c:invertIfNegative val="0"/>
          <c:cat>
            <c:strRef>
              <c:f>Sheet1!$A$2:$A$7</c:f>
              <c:strCache>
                <c:ptCount val="1"/>
                <c:pt idx="0">
                  <c:v>Exports as % GDP</c:v>
                </c:pt>
              </c:strCache>
            </c:strRef>
          </c:cat>
          <c:val>
            <c:numRef>
              <c:f>Sheet1!$P$2:$P$7</c:f>
              <c:numCache>
                <c:formatCode>General</c:formatCode>
                <c:ptCount val="1"/>
                <c:pt idx="0">
                  <c:v>18.536748569440338</c:v>
                </c:pt>
              </c:numCache>
            </c:numRef>
          </c:val>
          <c:extLst>
            <c:ext xmlns:c16="http://schemas.microsoft.com/office/drawing/2014/chart" uri="{C3380CC4-5D6E-409C-BE32-E72D297353CC}">
              <c16:uniqueId val="{0000000B-D9D5-4071-8327-B0F408150C6B}"/>
            </c:ext>
          </c:extLst>
        </c:ser>
        <c:ser>
          <c:idx val="15"/>
          <c:order val="15"/>
          <c:tx>
            <c:strRef>
              <c:f>Sheet1!$Q$1</c:f>
              <c:strCache>
                <c:ptCount val="1"/>
                <c:pt idx="0">
                  <c:v>1995</c:v>
                </c:pt>
              </c:strCache>
            </c:strRef>
          </c:tx>
          <c:invertIfNegative val="0"/>
          <c:cat>
            <c:strRef>
              <c:f>Sheet1!$A$2:$A$7</c:f>
              <c:strCache>
                <c:ptCount val="1"/>
                <c:pt idx="0">
                  <c:v>Exports as % GDP</c:v>
                </c:pt>
              </c:strCache>
            </c:strRef>
          </c:cat>
          <c:val>
            <c:numRef>
              <c:f>Sheet1!$Q$2:$Q$7</c:f>
              <c:numCache>
                <c:formatCode>General</c:formatCode>
                <c:ptCount val="1"/>
                <c:pt idx="0">
                  <c:v>17.952522828089144</c:v>
                </c:pt>
              </c:numCache>
            </c:numRef>
          </c:val>
          <c:extLst>
            <c:ext xmlns:c16="http://schemas.microsoft.com/office/drawing/2014/chart" uri="{C3380CC4-5D6E-409C-BE32-E72D297353CC}">
              <c16:uniqueId val="{0000000C-D9D5-4071-8327-B0F408150C6B}"/>
            </c:ext>
          </c:extLst>
        </c:ser>
        <c:ser>
          <c:idx val="16"/>
          <c:order val="16"/>
          <c:tx>
            <c:strRef>
              <c:f>Sheet1!$R$1</c:f>
              <c:strCache>
                <c:ptCount val="1"/>
                <c:pt idx="0">
                  <c:v>1996</c:v>
                </c:pt>
              </c:strCache>
            </c:strRef>
          </c:tx>
          <c:invertIfNegative val="0"/>
          <c:cat>
            <c:strRef>
              <c:f>Sheet1!$A$2:$A$7</c:f>
              <c:strCache>
                <c:ptCount val="1"/>
                <c:pt idx="0">
                  <c:v>Exports as % GDP</c:v>
                </c:pt>
              </c:strCache>
            </c:strRef>
          </c:cat>
          <c:val>
            <c:numRef>
              <c:f>Sheet1!$R$2:$R$7</c:f>
              <c:numCache>
                <c:formatCode>General</c:formatCode>
                <c:ptCount val="1"/>
                <c:pt idx="0">
                  <c:v>17.923295552701081</c:v>
                </c:pt>
              </c:numCache>
            </c:numRef>
          </c:val>
          <c:extLst>
            <c:ext xmlns:c16="http://schemas.microsoft.com/office/drawing/2014/chart" uri="{C3380CC4-5D6E-409C-BE32-E72D297353CC}">
              <c16:uniqueId val="{0000000D-D9D5-4071-8327-B0F408150C6B}"/>
            </c:ext>
          </c:extLst>
        </c:ser>
        <c:ser>
          <c:idx val="17"/>
          <c:order val="17"/>
          <c:tx>
            <c:strRef>
              <c:f>Sheet1!$S$1</c:f>
              <c:strCache>
                <c:ptCount val="1"/>
                <c:pt idx="0">
                  <c:v>1997</c:v>
                </c:pt>
              </c:strCache>
            </c:strRef>
          </c:tx>
          <c:invertIfNegative val="0"/>
          <c:cat>
            <c:strRef>
              <c:f>Sheet1!$A$2:$A$7</c:f>
              <c:strCache>
                <c:ptCount val="1"/>
                <c:pt idx="0">
                  <c:v>Exports as % GDP</c:v>
                </c:pt>
              </c:strCache>
            </c:strRef>
          </c:cat>
          <c:val>
            <c:numRef>
              <c:f>Sheet1!$S$2:$S$7</c:f>
              <c:numCache>
                <c:formatCode>General</c:formatCode>
                <c:ptCount val="1"/>
                <c:pt idx="0">
                  <c:v>19.493164459764497</c:v>
                </c:pt>
              </c:numCache>
            </c:numRef>
          </c:val>
          <c:extLst>
            <c:ext xmlns:c16="http://schemas.microsoft.com/office/drawing/2014/chart" uri="{C3380CC4-5D6E-409C-BE32-E72D297353CC}">
              <c16:uniqueId val="{0000000E-D9D5-4071-8327-B0F408150C6B}"/>
            </c:ext>
          </c:extLst>
        </c:ser>
        <c:ser>
          <c:idx val="18"/>
          <c:order val="18"/>
          <c:tx>
            <c:strRef>
              <c:f>Sheet1!$T$1</c:f>
              <c:strCache>
                <c:ptCount val="1"/>
                <c:pt idx="0">
                  <c:v>1998</c:v>
                </c:pt>
              </c:strCache>
            </c:strRef>
          </c:tx>
          <c:invertIfNegative val="0"/>
          <c:cat>
            <c:strRef>
              <c:f>Sheet1!$A$2:$A$7</c:f>
              <c:strCache>
                <c:ptCount val="1"/>
                <c:pt idx="0">
                  <c:v>Exports as % GDP</c:v>
                </c:pt>
              </c:strCache>
            </c:strRef>
          </c:cat>
          <c:val>
            <c:numRef>
              <c:f>Sheet1!$T$2:$T$7</c:f>
              <c:numCache>
                <c:formatCode>General</c:formatCode>
                <c:ptCount val="1"/>
                <c:pt idx="0">
                  <c:v>18.34210003291853</c:v>
                </c:pt>
              </c:numCache>
            </c:numRef>
          </c:val>
          <c:extLst>
            <c:ext xmlns:c16="http://schemas.microsoft.com/office/drawing/2014/chart" uri="{C3380CC4-5D6E-409C-BE32-E72D297353CC}">
              <c16:uniqueId val="{0000000F-D9D5-4071-8327-B0F408150C6B}"/>
            </c:ext>
          </c:extLst>
        </c:ser>
        <c:ser>
          <c:idx val="19"/>
          <c:order val="19"/>
          <c:tx>
            <c:strRef>
              <c:f>Sheet1!$U$1</c:f>
              <c:strCache>
                <c:ptCount val="1"/>
                <c:pt idx="0">
                  <c:v>1999</c:v>
                </c:pt>
              </c:strCache>
            </c:strRef>
          </c:tx>
          <c:invertIfNegative val="0"/>
          <c:cat>
            <c:strRef>
              <c:f>Sheet1!$A$2:$A$7</c:f>
              <c:strCache>
                <c:ptCount val="1"/>
                <c:pt idx="0">
                  <c:v>Exports as % GDP</c:v>
                </c:pt>
              </c:strCache>
            </c:strRef>
          </c:cat>
          <c:val>
            <c:numRef>
              <c:f>Sheet1!$U$2:$U$7</c:f>
              <c:numCache>
                <c:formatCode>General</c:formatCode>
                <c:ptCount val="1"/>
                <c:pt idx="0">
                  <c:v>18.162476757419853</c:v>
                </c:pt>
              </c:numCache>
            </c:numRef>
          </c:val>
          <c:extLst>
            <c:ext xmlns:c16="http://schemas.microsoft.com/office/drawing/2014/chart" uri="{C3380CC4-5D6E-409C-BE32-E72D297353CC}">
              <c16:uniqueId val="{00000010-D9D5-4071-8327-B0F408150C6B}"/>
            </c:ext>
          </c:extLst>
        </c:ser>
        <c:ser>
          <c:idx val="20"/>
          <c:order val="20"/>
          <c:tx>
            <c:strRef>
              <c:f>Sheet1!$V$1</c:f>
              <c:strCache>
                <c:ptCount val="1"/>
                <c:pt idx="0">
                  <c:v>2000</c:v>
                </c:pt>
              </c:strCache>
            </c:strRef>
          </c:tx>
          <c:invertIfNegative val="0"/>
          <c:cat>
            <c:strRef>
              <c:f>Sheet1!$A$2:$A$7</c:f>
              <c:strCache>
                <c:ptCount val="1"/>
                <c:pt idx="0">
                  <c:v>Exports as % GDP</c:v>
                </c:pt>
              </c:strCache>
            </c:strRef>
          </c:cat>
          <c:val>
            <c:numRef>
              <c:f>Sheet1!$V$2:$V$7</c:f>
              <c:numCache>
                <c:formatCode>General</c:formatCode>
                <c:ptCount val="1"/>
                <c:pt idx="0">
                  <c:v>20.89369720173498</c:v>
                </c:pt>
              </c:numCache>
            </c:numRef>
          </c:val>
          <c:extLst>
            <c:ext xmlns:c16="http://schemas.microsoft.com/office/drawing/2014/chart" uri="{C3380CC4-5D6E-409C-BE32-E72D297353CC}">
              <c16:uniqueId val="{00000011-D9D5-4071-8327-B0F408150C6B}"/>
            </c:ext>
          </c:extLst>
        </c:ser>
        <c:ser>
          <c:idx val="21"/>
          <c:order val="21"/>
          <c:tx>
            <c:strRef>
              <c:f>Sheet1!$W$1</c:f>
              <c:strCache>
                <c:ptCount val="1"/>
                <c:pt idx="0">
                  <c:v>2001</c:v>
                </c:pt>
              </c:strCache>
            </c:strRef>
          </c:tx>
          <c:invertIfNegative val="0"/>
          <c:cat>
            <c:strRef>
              <c:f>Sheet1!$A$2:$A$7</c:f>
              <c:strCache>
                <c:ptCount val="1"/>
                <c:pt idx="0">
                  <c:v>Exports as % GDP</c:v>
                </c:pt>
              </c:strCache>
            </c:strRef>
          </c:cat>
          <c:val>
            <c:numRef>
              <c:f>Sheet1!$W$2:$W$7</c:f>
              <c:numCache>
                <c:formatCode>General</c:formatCode>
                <c:ptCount val="1"/>
                <c:pt idx="0">
                  <c:v>20.312145744492884</c:v>
                </c:pt>
              </c:numCache>
            </c:numRef>
          </c:val>
          <c:extLst>
            <c:ext xmlns:c16="http://schemas.microsoft.com/office/drawing/2014/chart" uri="{C3380CC4-5D6E-409C-BE32-E72D297353CC}">
              <c16:uniqueId val="{00000012-D9D5-4071-8327-B0F408150C6B}"/>
            </c:ext>
          </c:extLst>
        </c:ser>
        <c:ser>
          <c:idx val="22"/>
          <c:order val="22"/>
          <c:tx>
            <c:strRef>
              <c:f>Sheet1!$X$1</c:f>
              <c:strCache>
                <c:ptCount val="1"/>
                <c:pt idx="0">
                  <c:v>2002</c:v>
                </c:pt>
              </c:strCache>
            </c:strRef>
          </c:tx>
          <c:invertIfNegative val="0"/>
          <c:cat>
            <c:strRef>
              <c:f>Sheet1!$A$2:$A$7</c:f>
              <c:strCache>
                <c:ptCount val="1"/>
                <c:pt idx="0">
                  <c:v>Exports as % GDP</c:v>
                </c:pt>
              </c:strCache>
            </c:strRef>
          </c:cat>
          <c:val>
            <c:numRef>
              <c:f>Sheet1!$X$2:$X$7</c:f>
              <c:numCache>
                <c:formatCode>General</c:formatCode>
                <c:ptCount val="1"/>
                <c:pt idx="0">
                  <c:v>22.644745673895713</c:v>
                </c:pt>
              </c:numCache>
            </c:numRef>
          </c:val>
          <c:extLst>
            <c:ext xmlns:c16="http://schemas.microsoft.com/office/drawing/2014/chart" uri="{C3380CC4-5D6E-409C-BE32-E72D297353CC}">
              <c16:uniqueId val="{00000013-D9D5-4071-8327-B0F408150C6B}"/>
            </c:ext>
          </c:extLst>
        </c:ser>
        <c:ser>
          <c:idx val="23"/>
          <c:order val="23"/>
          <c:tx>
            <c:strRef>
              <c:f>Sheet1!$Y$1</c:f>
              <c:strCache>
                <c:ptCount val="1"/>
                <c:pt idx="0">
                  <c:v>2003</c:v>
                </c:pt>
              </c:strCache>
            </c:strRef>
          </c:tx>
          <c:invertIfNegative val="0"/>
          <c:cat>
            <c:strRef>
              <c:f>Sheet1!$A$2:$A$7</c:f>
              <c:strCache>
                <c:ptCount val="1"/>
                <c:pt idx="0">
                  <c:v>Exports as % GDP</c:v>
                </c:pt>
              </c:strCache>
            </c:strRef>
          </c:cat>
          <c:val>
            <c:numRef>
              <c:f>Sheet1!$Y$2:$Y$7</c:f>
              <c:numCache>
                <c:formatCode>General</c:formatCode>
                <c:ptCount val="1"/>
                <c:pt idx="0">
                  <c:v>26.980756534513713</c:v>
                </c:pt>
              </c:numCache>
            </c:numRef>
          </c:val>
          <c:extLst>
            <c:ext xmlns:c16="http://schemas.microsoft.com/office/drawing/2014/chart" uri="{C3380CC4-5D6E-409C-BE32-E72D297353CC}">
              <c16:uniqueId val="{00000014-D9D5-4071-8327-B0F408150C6B}"/>
            </c:ext>
          </c:extLst>
        </c:ser>
        <c:ser>
          <c:idx val="24"/>
          <c:order val="24"/>
          <c:tx>
            <c:strRef>
              <c:f>Sheet1!$Z$1</c:f>
              <c:strCache>
                <c:ptCount val="1"/>
                <c:pt idx="0">
                  <c:v>2004</c:v>
                </c:pt>
              </c:strCache>
            </c:strRef>
          </c:tx>
          <c:invertIfNegative val="0"/>
          <c:cat>
            <c:strRef>
              <c:f>Sheet1!$A$2:$A$7</c:f>
              <c:strCache>
                <c:ptCount val="1"/>
                <c:pt idx="0">
                  <c:v>Exports as % GDP</c:v>
                </c:pt>
              </c:strCache>
            </c:strRef>
          </c:cat>
          <c:val>
            <c:numRef>
              <c:f>Sheet1!$Z$2:$Z$7</c:f>
              <c:numCache>
                <c:formatCode>General</c:formatCode>
                <c:ptCount val="1"/>
                <c:pt idx="0">
                  <c:v>31.061337582880338</c:v>
                </c:pt>
              </c:numCache>
            </c:numRef>
          </c:val>
          <c:extLst>
            <c:ext xmlns:c16="http://schemas.microsoft.com/office/drawing/2014/chart" uri="{C3380CC4-5D6E-409C-BE32-E72D297353CC}">
              <c16:uniqueId val="{00000015-D9D5-4071-8327-B0F408150C6B}"/>
            </c:ext>
          </c:extLst>
        </c:ser>
        <c:ser>
          <c:idx val="25"/>
          <c:order val="25"/>
          <c:tx>
            <c:strRef>
              <c:f>Sheet1!$AA$1</c:f>
              <c:strCache>
                <c:ptCount val="1"/>
                <c:pt idx="0">
                  <c:v>2005</c:v>
                </c:pt>
              </c:strCache>
            </c:strRef>
          </c:tx>
          <c:invertIfNegative val="0"/>
          <c:cat>
            <c:strRef>
              <c:f>Sheet1!$A$2:$A$7</c:f>
              <c:strCache>
                <c:ptCount val="1"/>
                <c:pt idx="0">
                  <c:v>Exports as % GDP</c:v>
                </c:pt>
              </c:strCache>
            </c:strRef>
          </c:cat>
          <c:val>
            <c:numRef>
              <c:f>Sheet1!$AA$2:$AA$7</c:f>
              <c:numCache>
                <c:formatCode>General</c:formatCode>
                <c:ptCount val="1"/>
                <c:pt idx="0">
                  <c:v>33.829857565993095</c:v>
                </c:pt>
              </c:numCache>
            </c:numRef>
          </c:val>
          <c:extLst>
            <c:ext xmlns:c16="http://schemas.microsoft.com/office/drawing/2014/chart" uri="{C3380CC4-5D6E-409C-BE32-E72D297353CC}">
              <c16:uniqueId val="{00000016-D9D5-4071-8327-B0F408150C6B}"/>
            </c:ext>
          </c:extLst>
        </c:ser>
        <c:ser>
          <c:idx val="26"/>
          <c:order val="26"/>
          <c:tx>
            <c:strRef>
              <c:f>Sheet1!$AB$1</c:f>
              <c:strCache>
                <c:ptCount val="1"/>
                <c:pt idx="0">
                  <c:v>2006</c:v>
                </c:pt>
              </c:strCache>
            </c:strRef>
          </c:tx>
          <c:invertIfNegative val="0"/>
          <c:cat>
            <c:strRef>
              <c:f>Sheet1!$A$2:$A$7</c:f>
              <c:strCache>
                <c:ptCount val="1"/>
                <c:pt idx="0">
                  <c:v>Exports as % GDP</c:v>
                </c:pt>
              </c:strCache>
            </c:strRef>
          </c:cat>
          <c:val>
            <c:numRef>
              <c:f>Sheet1!$AB$2:$AB$7</c:f>
              <c:numCache>
                <c:formatCode>General</c:formatCode>
                <c:ptCount val="1"/>
                <c:pt idx="0">
                  <c:v>36.035025552353154</c:v>
                </c:pt>
              </c:numCache>
            </c:numRef>
          </c:val>
          <c:extLst>
            <c:ext xmlns:c16="http://schemas.microsoft.com/office/drawing/2014/chart" uri="{C3380CC4-5D6E-409C-BE32-E72D297353CC}">
              <c16:uniqueId val="{00000017-D9D5-4071-8327-B0F408150C6B}"/>
            </c:ext>
          </c:extLst>
        </c:ser>
        <c:ser>
          <c:idx val="27"/>
          <c:order val="27"/>
          <c:tx>
            <c:strRef>
              <c:f>Sheet1!$AC$1</c:f>
              <c:strCache>
                <c:ptCount val="1"/>
                <c:pt idx="0">
                  <c:v>2007</c:v>
                </c:pt>
              </c:strCache>
            </c:strRef>
          </c:tx>
          <c:invertIfNegative val="0"/>
          <c:cat>
            <c:strRef>
              <c:f>Sheet1!$A$2:$A$7</c:f>
              <c:strCache>
                <c:ptCount val="1"/>
                <c:pt idx="0">
                  <c:v>Exports as % GDP</c:v>
                </c:pt>
              </c:strCache>
            </c:strRef>
          </c:cat>
          <c:val>
            <c:numRef>
              <c:f>Sheet1!$AC$2:$AC$7</c:f>
              <c:numCache>
                <c:formatCode>General</c:formatCode>
                <c:ptCount val="1"/>
                <c:pt idx="0">
                  <c:v>35.434798528715731</c:v>
                </c:pt>
              </c:numCache>
            </c:numRef>
          </c:val>
          <c:extLst>
            <c:ext xmlns:c16="http://schemas.microsoft.com/office/drawing/2014/chart" uri="{C3380CC4-5D6E-409C-BE32-E72D297353CC}">
              <c16:uniqueId val="{00000018-D9D5-4071-8327-B0F408150C6B}"/>
            </c:ext>
          </c:extLst>
        </c:ser>
        <c:ser>
          <c:idx val="28"/>
          <c:order val="28"/>
          <c:tx>
            <c:strRef>
              <c:f>Sheet1!$AD$1</c:f>
              <c:strCache>
                <c:ptCount val="1"/>
                <c:pt idx="0">
                  <c:v>2008</c:v>
                </c:pt>
              </c:strCache>
            </c:strRef>
          </c:tx>
          <c:invertIfNegative val="0"/>
          <c:cat>
            <c:strRef>
              <c:f>Sheet1!$A$2:$A$7</c:f>
              <c:strCache>
                <c:ptCount val="1"/>
                <c:pt idx="0">
                  <c:v>Exports as % GDP</c:v>
                </c:pt>
              </c:strCache>
            </c:strRef>
          </c:cat>
          <c:val>
            <c:numRef>
              <c:f>Sheet1!$AD$2:$AD$7</c:f>
              <c:numCache>
                <c:formatCode>General</c:formatCode>
                <c:ptCount val="1"/>
                <c:pt idx="0">
                  <c:v>32.602714017308102</c:v>
                </c:pt>
              </c:numCache>
            </c:numRef>
          </c:val>
          <c:extLst>
            <c:ext xmlns:c16="http://schemas.microsoft.com/office/drawing/2014/chart" uri="{C3380CC4-5D6E-409C-BE32-E72D297353CC}">
              <c16:uniqueId val="{00000019-D9D5-4071-8327-B0F408150C6B}"/>
            </c:ext>
          </c:extLst>
        </c:ser>
        <c:ser>
          <c:idx val="29"/>
          <c:order val="29"/>
          <c:tx>
            <c:strRef>
              <c:f>Sheet1!$AE$1</c:f>
              <c:strCache>
                <c:ptCount val="1"/>
                <c:pt idx="0">
                  <c:v>2009</c:v>
                </c:pt>
              </c:strCache>
            </c:strRef>
          </c:tx>
          <c:invertIfNegative val="0"/>
          <c:cat>
            <c:strRef>
              <c:f>Sheet1!$A$2:$A$7</c:f>
              <c:strCache>
                <c:ptCount val="1"/>
                <c:pt idx="0">
                  <c:v>Exports as % GDP</c:v>
                </c:pt>
              </c:strCache>
            </c:strRef>
          </c:cat>
          <c:val>
            <c:numRef>
              <c:f>Sheet1!$AE$2:$AE$7</c:f>
              <c:numCache>
                <c:formatCode>General</c:formatCode>
                <c:ptCount val="1"/>
                <c:pt idx="0">
                  <c:v>24.749855938923766</c:v>
                </c:pt>
              </c:numCache>
            </c:numRef>
          </c:val>
          <c:extLst>
            <c:ext xmlns:c16="http://schemas.microsoft.com/office/drawing/2014/chart" uri="{C3380CC4-5D6E-409C-BE32-E72D297353CC}">
              <c16:uniqueId val="{0000001A-D9D5-4071-8327-B0F408150C6B}"/>
            </c:ext>
          </c:extLst>
        </c:ser>
        <c:ser>
          <c:idx val="30"/>
          <c:order val="30"/>
          <c:tx>
            <c:strRef>
              <c:f>Sheet1!$AF$1</c:f>
              <c:strCache>
                <c:ptCount val="1"/>
                <c:pt idx="0">
                  <c:v>2010</c:v>
                </c:pt>
              </c:strCache>
            </c:strRef>
          </c:tx>
          <c:invertIfNegative val="0"/>
          <c:cat>
            <c:strRef>
              <c:f>Sheet1!$A$2:$A$7</c:f>
              <c:strCache>
                <c:ptCount val="1"/>
                <c:pt idx="0">
                  <c:v>Exports as % GDP</c:v>
                </c:pt>
              </c:strCache>
            </c:strRef>
          </c:cat>
          <c:val>
            <c:numRef>
              <c:f>Sheet1!$AF$2:$AF$7</c:f>
              <c:numCache>
                <c:formatCode>General</c:formatCode>
                <c:ptCount val="1"/>
                <c:pt idx="0">
                  <c:v>27.185332720405103</c:v>
                </c:pt>
              </c:numCache>
            </c:numRef>
          </c:val>
          <c:extLst>
            <c:ext xmlns:c16="http://schemas.microsoft.com/office/drawing/2014/chart" uri="{C3380CC4-5D6E-409C-BE32-E72D297353CC}">
              <c16:uniqueId val="{0000001B-D9D5-4071-8327-B0F408150C6B}"/>
            </c:ext>
          </c:extLst>
        </c:ser>
        <c:ser>
          <c:idx val="31"/>
          <c:order val="31"/>
          <c:tx>
            <c:strRef>
              <c:f>Sheet1!$AG$1</c:f>
              <c:strCache>
                <c:ptCount val="1"/>
                <c:pt idx="0">
                  <c:v>2011</c:v>
                </c:pt>
              </c:strCache>
            </c:strRef>
          </c:tx>
          <c:invertIfNegative val="0"/>
          <c:cat>
            <c:strRef>
              <c:f>Sheet1!$A$2:$A$7</c:f>
              <c:strCache>
                <c:ptCount val="1"/>
                <c:pt idx="0">
                  <c:v>Exports as % GDP</c:v>
                </c:pt>
              </c:strCache>
            </c:strRef>
          </c:cat>
          <c:val>
            <c:numRef>
              <c:f>Sheet1!$AG$2:$AG$7</c:f>
              <c:numCache>
                <c:formatCode>General</c:formatCode>
                <c:ptCount val="1"/>
                <c:pt idx="0">
                  <c:v>26.568189345160508</c:v>
                </c:pt>
              </c:numCache>
            </c:numRef>
          </c:val>
          <c:extLst>
            <c:ext xmlns:c16="http://schemas.microsoft.com/office/drawing/2014/chart" uri="{C3380CC4-5D6E-409C-BE32-E72D297353CC}">
              <c16:uniqueId val="{0000001C-D9D5-4071-8327-B0F408150C6B}"/>
            </c:ext>
          </c:extLst>
        </c:ser>
        <c:ser>
          <c:idx val="32"/>
          <c:order val="32"/>
          <c:tx>
            <c:strRef>
              <c:f>Sheet1!$AH$1</c:f>
              <c:strCache>
                <c:ptCount val="1"/>
                <c:pt idx="0">
                  <c:v>2012</c:v>
                </c:pt>
              </c:strCache>
            </c:strRef>
          </c:tx>
          <c:invertIfNegative val="0"/>
          <c:cat>
            <c:strRef>
              <c:f>Sheet1!$A$2:$A$7</c:f>
              <c:strCache>
                <c:ptCount val="1"/>
                <c:pt idx="0">
                  <c:v>Exports as % GDP</c:v>
                </c:pt>
              </c:strCache>
            </c:strRef>
          </c:cat>
          <c:val>
            <c:numRef>
              <c:f>Sheet1!$AH$2:$AH$7</c:f>
              <c:numCache>
                <c:formatCode>General</c:formatCode>
                <c:ptCount val="1"/>
                <c:pt idx="0">
                  <c:v>25.492522224539627</c:v>
                </c:pt>
              </c:numCache>
            </c:numRef>
          </c:val>
          <c:extLst>
            <c:ext xmlns:c16="http://schemas.microsoft.com/office/drawing/2014/chart" uri="{C3380CC4-5D6E-409C-BE32-E72D297353CC}">
              <c16:uniqueId val="{0000001D-D9D5-4071-8327-B0F408150C6B}"/>
            </c:ext>
          </c:extLst>
        </c:ser>
        <c:ser>
          <c:idx val="33"/>
          <c:order val="33"/>
          <c:tx>
            <c:strRef>
              <c:f>Sheet1!$AI$1</c:f>
              <c:strCache>
                <c:ptCount val="1"/>
                <c:pt idx="0">
                  <c:v>2013</c:v>
                </c:pt>
              </c:strCache>
            </c:strRef>
          </c:tx>
          <c:invertIfNegative val="0"/>
          <c:cat>
            <c:strRef>
              <c:f>Sheet1!$A$2:$A$7</c:f>
              <c:strCache>
                <c:ptCount val="1"/>
                <c:pt idx="0">
                  <c:v>Exports as % GDP</c:v>
                </c:pt>
              </c:strCache>
            </c:strRef>
          </c:cat>
          <c:val>
            <c:numRef>
              <c:f>Sheet1!$AI$2:$AI$7</c:f>
              <c:numCache>
                <c:formatCode>General</c:formatCode>
                <c:ptCount val="1"/>
                <c:pt idx="0">
                  <c:v>24.599254436896977</c:v>
                </c:pt>
              </c:numCache>
            </c:numRef>
          </c:val>
          <c:extLst>
            <c:ext xmlns:c16="http://schemas.microsoft.com/office/drawing/2014/chart" uri="{C3380CC4-5D6E-409C-BE32-E72D297353CC}">
              <c16:uniqueId val="{0000001E-D9D5-4071-8327-B0F408150C6B}"/>
            </c:ext>
          </c:extLst>
        </c:ser>
        <c:ser>
          <c:idx val="34"/>
          <c:order val="34"/>
          <c:tx>
            <c:strRef>
              <c:f>Sheet1!$AJ$1</c:f>
              <c:strCache>
                <c:ptCount val="1"/>
                <c:pt idx="0">
                  <c:v>2014</c:v>
                </c:pt>
              </c:strCache>
            </c:strRef>
          </c:tx>
          <c:invertIfNegative val="0"/>
          <c:cat>
            <c:strRef>
              <c:f>Sheet1!$A$2:$A$7</c:f>
              <c:strCache>
                <c:ptCount val="1"/>
                <c:pt idx="0">
                  <c:v>Exports as % GDP</c:v>
                </c:pt>
              </c:strCache>
            </c:strRef>
          </c:cat>
          <c:val>
            <c:numRef>
              <c:f>Sheet1!$AJ$2:$AJ$7</c:f>
              <c:numCache>
                <c:formatCode>General</c:formatCode>
                <c:ptCount val="1"/>
                <c:pt idx="0">
                  <c:v>23.510060907423505</c:v>
                </c:pt>
              </c:numCache>
            </c:numRef>
          </c:val>
          <c:extLst>
            <c:ext xmlns:c16="http://schemas.microsoft.com/office/drawing/2014/chart" uri="{C3380CC4-5D6E-409C-BE32-E72D297353CC}">
              <c16:uniqueId val="{0000001F-D9D5-4071-8327-B0F408150C6B}"/>
            </c:ext>
          </c:extLst>
        </c:ser>
        <c:ser>
          <c:idx val="35"/>
          <c:order val="35"/>
          <c:tx>
            <c:strRef>
              <c:f>Sheet1!$AK$1</c:f>
              <c:strCache>
                <c:ptCount val="1"/>
                <c:pt idx="0">
                  <c:v>2015</c:v>
                </c:pt>
              </c:strCache>
            </c:strRef>
          </c:tx>
          <c:invertIfNegative val="0"/>
          <c:cat>
            <c:strRef>
              <c:f>Sheet1!$A$2:$A$7</c:f>
              <c:strCache>
                <c:ptCount val="1"/>
                <c:pt idx="0">
                  <c:v>Exports as % GDP</c:v>
                </c:pt>
              </c:strCache>
            </c:strRef>
          </c:cat>
          <c:val>
            <c:numRef>
              <c:f>Sheet1!$AK$2:$AK$7</c:f>
              <c:numCache>
                <c:formatCode>General</c:formatCode>
                <c:ptCount val="1"/>
                <c:pt idx="0">
                  <c:v>21.354079882884765</c:v>
                </c:pt>
              </c:numCache>
            </c:numRef>
          </c:val>
          <c:extLst>
            <c:ext xmlns:c16="http://schemas.microsoft.com/office/drawing/2014/chart" uri="{C3380CC4-5D6E-409C-BE32-E72D297353CC}">
              <c16:uniqueId val="{00000020-D9D5-4071-8327-B0F408150C6B}"/>
            </c:ext>
          </c:extLst>
        </c:ser>
        <c:ser>
          <c:idx val="36"/>
          <c:order val="36"/>
          <c:tx>
            <c:strRef>
              <c:f>Sheet1!$AL$1</c:f>
              <c:strCache>
                <c:ptCount val="1"/>
                <c:pt idx="0">
                  <c:v>2016</c:v>
                </c:pt>
              </c:strCache>
            </c:strRef>
          </c:tx>
          <c:invertIfNegative val="0"/>
          <c:cat>
            <c:strRef>
              <c:f>Sheet1!$A$2:$A$7</c:f>
              <c:strCache>
                <c:ptCount val="1"/>
                <c:pt idx="0">
                  <c:v>Exports as % GDP</c:v>
                </c:pt>
              </c:strCache>
            </c:strRef>
          </c:cat>
          <c:val>
            <c:numRef>
              <c:f>Sheet1!$AL$2:$AL$7</c:f>
              <c:numCache>
                <c:formatCode>General</c:formatCode>
                <c:ptCount val="1"/>
                <c:pt idx="0">
                  <c:v>19.584380053648186</c:v>
                </c:pt>
              </c:numCache>
            </c:numRef>
          </c:val>
          <c:extLst>
            <c:ext xmlns:c16="http://schemas.microsoft.com/office/drawing/2014/chart" uri="{C3380CC4-5D6E-409C-BE32-E72D297353CC}">
              <c16:uniqueId val="{00000021-D9D5-4071-8327-B0F408150C6B}"/>
            </c:ext>
          </c:extLst>
        </c:ser>
        <c:ser>
          <c:idx val="37"/>
          <c:order val="37"/>
          <c:tx>
            <c:strRef>
              <c:f>Sheet1!$AM$1</c:f>
              <c:strCache>
                <c:ptCount val="1"/>
                <c:pt idx="0">
                  <c:v>2017</c:v>
                </c:pt>
              </c:strCache>
            </c:strRef>
          </c:tx>
          <c:invertIfNegative val="0"/>
          <c:cat>
            <c:strRef>
              <c:f>Sheet1!$A$2:$A$7</c:f>
              <c:strCache>
                <c:ptCount val="1"/>
                <c:pt idx="0">
                  <c:v>Exports as % GDP</c:v>
                </c:pt>
              </c:strCache>
            </c:strRef>
          </c:cat>
          <c:val>
            <c:numRef>
              <c:f>Sheet1!$AM$2:$AM$7</c:f>
              <c:numCache>
                <c:formatCode>General</c:formatCode>
                <c:ptCount val="1"/>
                <c:pt idx="0">
                  <c:v>19.692276988220133</c:v>
                </c:pt>
              </c:numCache>
            </c:numRef>
          </c:val>
          <c:extLst>
            <c:ext xmlns:c16="http://schemas.microsoft.com/office/drawing/2014/chart" uri="{C3380CC4-5D6E-409C-BE32-E72D297353CC}">
              <c16:uniqueId val="{00000022-D9D5-4071-8327-B0F408150C6B}"/>
            </c:ext>
          </c:extLst>
        </c:ser>
        <c:ser>
          <c:idx val="38"/>
          <c:order val="38"/>
          <c:tx>
            <c:strRef>
              <c:f>Sheet1!$AN$1</c:f>
              <c:strCache>
                <c:ptCount val="1"/>
                <c:pt idx="0">
                  <c:v>2018</c:v>
                </c:pt>
              </c:strCache>
            </c:strRef>
          </c:tx>
          <c:invertIfNegative val="0"/>
          <c:cat>
            <c:strRef>
              <c:f>Sheet1!$A$2:$A$7</c:f>
              <c:strCache>
                <c:ptCount val="1"/>
                <c:pt idx="0">
                  <c:v>Exports as % GDP</c:v>
                </c:pt>
              </c:strCache>
            </c:strRef>
          </c:cat>
          <c:val>
            <c:numRef>
              <c:f>Sheet1!$AN$2:$AN$7</c:f>
              <c:numCache>
                <c:formatCode>General</c:formatCode>
                <c:ptCount val="1"/>
                <c:pt idx="0">
                  <c:v>19.11210353641393</c:v>
                </c:pt>
              </c:numCache>
            </c:numRef>
          </c:val>
          <c:extLst>
            <c:ext xmlns:c16="http://schemas.microsoft.com/office/drawing/2014/chart" uri="{C3380CC4-5D6E-409C-BE32-E72D297353CC}">
              <c16:uniqueId val="{00000023-D9D5-4071-8327-B0F408150C6B}"/>
            </c:ext>
          </c:extLst>
        </c:ser>
        <c:ser>
          <c:idx val="39"/>
          <c:order val="39"/>
          <c:tx>
            <c:strRef>
              <c:f>Sheet1!$AO$1</c:f>
              <c:strCache>
                <c:ptCount val="1"/>
                <c:pt idx="0">
                  <c:v>2019</c:v>
                </c:pt>
              </c:strCache>
            </c:strRef>
          </c:tx>
          <c:invertIfNegative val="0"/>
          <c:cat>
            <c:strRef>
              <c:f>Sheet1!$A$2:$A$7</c:f>
              <c:strCache>
                <c:ptCount val="1"/>
                <c:pt idx="0">
                  <c:v>Exports as % GDP</c:v>
                </c:pt>
              </c:strCache>
            </c:strRef>
          </c:cat>
          <c:val>
            <c:numRef>
              <c:f>Sheet1!$AO$2:$AO$7</c:f>
              <c:numCache>
                <c:formatCode>General</c:formatCode>
                <c:ptCount val="1"/>
                <c:pt idx="0">
                  <c:v>18.409992315480082</c:v>
                </c:pt>
              </c:numCache>
            </c:numRef>
          </c:val>
          <c:extLst>
            <c:ext xmlns:c16="http://schemas.microsoft.com/office/drawing/2014/chart" uri="{C3380CC4-5D6E-409C-BE32-E72D297353CC}">
              <c16:uniqueId val="{00000024-D9D5-4071-8327-B0F408150C6B}"/>
            </c:ext>
          </c:extLst>
        </c:ser>
        <c:ser>
          <c:idx val="40"/>
          <c:order val="40"/>
          <c:tx>
            <c:strRef>
              <c:f>Sheet1!$AP$1</c:f>
              <c:strCache>
                <c:ptCount val="1"/>
                <c:pt idx="0">
                  <c:v>2020</c:v>
                </c:pt>
              </c:strCache>
            </c:strRef>
          </c:tx>
          <c:invertIfNegative val="0"/>
          <c:cat>
            <c:strRef>
              <c:f>Sheet1!$A$2:$A$7</c:f>
              <c:strCache>
                <c:ptCount val="1"/>
                <c:pt idx="0">
                  <c:v>Exports as % GDP</c:v>
                </c:pt>
              </c:strCache>
            </c:strRef>
          </c:cat>
          <c:val>
            <c:numRef>
              <c:f>Sheet1!$AP$2:$AP$7</c:f>
              <c:numCache>
                <c:formatCode>General</c:formatCode>
                <c:ptCount val="1"/>
                <c:pt idx="0">
                  <c:v>18.586139239043892</c:v>
                </c:pt>
              </c:numCache>
            </c:numRef>
          </c:val>
          <c:extLst>
            <c:ext xmlns:c16="http://schemas.microsoft.com/office/drawing/2014/chart" uri="{C3380CC4-5D6E-409C-BE32-E72D297353CC}">
              <c16:uniqueId val="{00000025-D9D5-4071-8327-B0F408150C6B}"/>
            </c:ext>
          </c:extLst>
        </c:ser>
        <c:ser>
          <c:idx val="41"/>
          <c:order val="41"/>
          <c:tx>
            <c:strRef>
              <c:f>Sheet1!$AQ$1</c:f>
              <c:strCache>
                <c:ptCount val="1"/>
                <c:pt idx="0">
                  <c:v>2021</c:v>
                </c:pt>
              </c:strCache>
            </c:strRef>
          </c:tx>
          <c:invertIfNegative val="0"/>
          <c:cat>
            <c:strRef>
              <c:f>Sheet1!$A$2:$A$7</c:f>
              <c:strCache>
                <c:ptCount val="1"/>
                <c:pt idx="0">
                  <c:v>Exports as % GDP</c:v>
                </c:pt>
              </c:strCache>
            </c:strRef>
          </c:cat>
          <c:val>
            <c:numRef>
              <c:f>Sheet1!$AQ$2:$AQ$7</c:f>
              <c:numCache>
                <c:formatCode>General</c:formatCode>
                <c:ptCount val="1"/>
                <c:pt idx="0">
                  <c:v>19.943973459521406</c:v>
                </c:pt>
              </c:numCache>
            </c:numRef>
          </c:val>
          <c:extLst>
            <c:ext xmlns:c16="http://schemas.microsoft.com/office/drawing/2014/chart" uri="{C3380CC4-5D6E-409C-BE32-E72D297353CC}">
              <c16:uniqueId val="{00000026-D9D5-4071-8327-B0F408150C6B}"/>
            </c:ext>
          </c:extLst>
        </c:ser>
        <c:ser>
          <c:idx val="42"/>
          <c:order val="42"/>
          <c:tx>
            <c:strRef>
              <c:f>Sheet1!$AR$1</c:f>
              <c:strCache>
                <c:ptCount val="1"/>
                <c:pt idx="0">
                  <c:v>2022</c:v>
                </c:pt>
              </c:strCache>
            </c:strRef>
          </c:tx>
          <c:invertIfNegative val="0"/>
          <c:cat>
            <c:strRef>
              <c:f>Sheet1!$A$2:$A$7</c:f>
              <c:strCache>
                <c:ptCount val="1"/>
                <c:pt idx="0">
                  <c:v>Exports as % GDP</c:v>
                </c:pt>
              </c:strCache>
            </c:strRef>
          </c:cat>
          <c:val>
            <c:numRef>
              <c:f>Sheet1!$AR$2:$AR$7</c:f>
              <c:numCache>
                <c:formatCode>General</c:formatCode>
                <c:ptCount val="1"/>
                <c:pt idx="0">
                  <c:v>20.677002505356107</c:v>
                </c:pt>
              </c:numCache>
            </c:numRef>
          </c:val>
          <c:extLst>
            <c:ext xmlns:c16="http://schemas.microsoft.com/office/drawing/2014/chart" uri="{C3380CC4-5D6E-409C-BE32-E72D297353CC}">
              <c16:uniqueId val="{00000027-D9D5-4071-8327-B0F408150C6B}"/>
            </c:ext>
          </c:extLst>
        </c:ser>
        <c:dLbls>
          <c:showLegendKey val="0"/>
          <c:showVal val="0"/>
          <c:showCatName val="0"/>
          <c:showSerName val="0"/>
          <c:showPercent val="0"/>
          <c:showBubbleSize val="0"/>
        </c:dLbls>
        <c:gapWidth val="150"/>
        <c:axId val="281580248"/>
        <c:axId val="281581032"/>
      </c:barChart>
      <c:catAx>
        <c:axId val="281580248"/>
        <c:scaling>
          <c:orientation val="minMax"/>
        </c:scaling>
        <c:delete val="0"/>
        <c:axPos val="b"/>
        <c:numFmt formatCode="General" sourceLinked="0"/>
        <c:majorTickMark val="out"/>
        <c:minorTickMark val="none"/>
        <c:tickLblPos val="nextTo"/>
        <c:crossAx val="281581032"/>
        <c:crosses val="autoZero"/>
        <c:auto val="1"/>
        <c:lblAlgn val="ctr"/>
        <c:lblOffset val="100"/>
        <c:noMultiLvlLbl val="0"/>
      </c:catAx>
      <c:valAx>
        <c:axId val="281581032"/>
        <c:scaling>
          <c:orientation val="minMax"/>
        </c:scaling>
        <c:delete val="0"/>
        <c:axPos val="l"/>
        <c:majorGridlines/>
        <c:numFmt formatCode="General" sourceLinked="1"/>
        <c:majorTickMark val="out"/>
        <c:minorTickMark val="none"/>
        <c:tickLblPos val="nextTo"/>
        <c:crossAx val="28158024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Column2</c:v>
                </c:pt>
              </c:strCache>
            </c:strRef>
          </c:tx>
          <c:invertIfNegative val="0"/>
          <c:cat>
            <c:strRef>
              <c:f>Sheet1!$A$2:$A$7</c:f>
              <c:strCache>
                <c:ptCount val="1"/>
                <c:pt idx="0">
                  <c:v>Net Export Contribution to GDP Growth</c:v>
                </c:pt>
              </c:strCache>
            </c:strRef>
          </c:cat>
          <c:val>
            <c:numRef>
              <c:f>Sheet1!$B$2:$B$7</c:f>
            </c:numRef>
          </c:val>
          <c:extLst>
            <c:ext xmlns:c16="http://schemas.microsoft.com/office/drawing/2014/chart" uri="{C3380CC4-5D6E-409C-BE32-E72D297353CC}">
              <c16:uniqueId val="{00000000-A9F8-4CEE-9A48-614C2B445809}"/>
            </c:ext>
          </c:extLst>
        </c:ser>
        <c:ser>
          <c:idx val="1"/>
          <c:order val="1"/>
          <c:tx>
            <c:strRef>
              <c:f>Sheet1!$C$1</c:f>
              <c:strCache>
                <c:ptCount val="1"/>
                <c:pt idx="0">
                  <c:v>Column3</c:v>
                </c:pt>
              </c:strCache>
            </c:strRef>
          </c:tx>
          <c:invertIfNegative val="0"/>
          <c:cat>
            <c:strRef>
              <c:f>Sheet1!$A$2:$A$7</c:f>
              <c:strCache>
                <c:ptCount val="1"/>
                <c:pt idx="0">
                  <c:v>Net Export Contribution to GDP Growth</c:v>
                </c:pt>
              </c:strCache>
            </c:strRef>
          </c:cat>
          <c:val>
            <c:numRef>
              <c:f>Sheet1!$C$2:$C$7</c:f>
            </c:numRef>
          </c:val>
          <c:extLst>
            <c:ext xmlns:c16="http://schemas.microsoft.com/office/drawing/2014/chart" uri="{C3380CC4-5D6E-409C-BE32-E72D297353CC}">
              <c16:uniqueId val="{00000001-A9F8-4CEE-9A48-614C2B445809}"/>
            </c:ext>
          </c:extLst>
        </c:ser>
        <c:ser>
          <c:idx val="2"/>
          <c:order val="2"/>
          <c:tx>
            <c:strRef>
              <c:f>Sheet1!$D$1</c:f>
              <c:strCache>
                <c:ptCount val="1"/>
                <c:pt idx="0">
                  <c:v>Column4</c:v>
                </c:pt>
              </c:strCache>
            </c:strRef>
          </c:tx>
          <c:invertIfNegative val="0"/>
          <c:cat>
            <c:strRef>
              <c:f>Sheet1!$A$2:$A$7</c:f>
              <c:strCache>
                <c:ptCount val="1"/>
                <c:pt idx="0">
                  <c:v>Net Export Contribution to GDP Growth</c:v>
                </c:pt>
              </c:strCache>
            </c:strRef>
          </c:cat>
          <c:val>
            <c:numRef>
              <c:f>Sheet1!$D$2:$D$7</c:f>
            </c:numRef>
          </c:val>
          <c:extLst>
            <c:ext xmlns:c16="http://schemas.microsoft.com/office/drawing/2014/chart" uri="{C3380CC4-5D6E-409C-BE32-E72D297353CC}">
              <c16:uniqueId val="{00000002-A9F8-4CEE-9A48-614C2B445809}"/>
            </c:ext>
          </c:extLst>
        </c:ser>
        <c:ser>
          <c:idx val="3"/>
          <c:order val="3"/>
          <c:tx>
            <c:strRef>
              <c:f>Sheet1!$E$1</c:f>
              <c:strCache>
                <c:ptCount val="1"/>
                <c:pt idx="0">
                  <c:v>Column5</c:v>
                </c:pt>
              </c:strCache>
            </c:strRef>
          </c:tx>
          <c:invertIfNegative val="0"/>
          <c:cat>
            <c:strRef>
              <c:f>Sheet1!$A$2:$A$7</c:f>
              <c:strCache>
                <c:ptCount val="1"/>
                <c:pt idx="0">
                  <c:v>Net Export Contribution to GDP Growth</c:v>
                </c:pt>
              </c:strCache>
            </c:strRef>
          </c:cat>
          <c:val>
            <c:numRef>
              <c:f>Sheet1!$E$2:$E$7</c:f>
            </c:numRef>
          </c:val>
          <c:extLst>
            <c:ext xmlns:c16="http://schemas.microsoft.com/office/drawing/2014/chart" uri="{C3380CC4-5D6E-409C-BE32-E72D297353CC}">
              <c16:uniqueId val="{00000000-D9D5-4071-8327-B0F408150C6B}"/>
            </c:ext>
          </c:extLst>
        </c:ser>
        <c:ser>
          <c:idx val="4"/>
          <c:order val="4"/>
          <c:tx>
            <c:strRef>
              <c:f>Sheet1!$F$1</c:f>
              <c:strCache>
                <c:ptCount val="1"/>
                <c:pt idx="0">
                  <c:v>Column6</c:v>
                </c:pt>
              </c:strCache>
            </c:strRef>
          </c:tx>
          <c:invertIfNegative val="0"/>
          <c:cat>
            <c:strRef>
              <c:f>Sheet1!$A$2:$A$7</c:f>
              <c:strCache>
                <c:ptCount val="1"/>
                <c:pt idx="0">
                  <c:v>Net Export Contribution to GDP Growth</c:v>
                </c:pt>
              </c:strCache>
            </c:strRef>
          </c:cat>
          <c:val>
            <c:numRef>
              <c:f>Sheet1!$F$2:$F$7</c:f>
            </c:numRef>
          </c:val>
          <c:extLst>
            <c:ext xmlns:c16="http://schemas.microsoft.com/office/drawing/2014/chart" uri="{C3380CC4-5D6E-409C-BE32-E72D297353CC}">
              <c16:uniqueId val="{00000001-D9D5-4071-8327-B0F408150C6B}"/>
            </c:ext>
          </c:extLst>
        </c:ser>
        <c:ser>
          <c:idx val="5"/>
          <c:order val="5"/>
          <c:tx>
            <c:strRef>
              <c:f>Sheet1!$G$1</c:f>
              <c:strCache>
                <c:ptCount val="1"/>
                <c:pt idx="0">
                  <c:v>1985</c:v>
                </c:pt>
              </c:strCache>
            </c:strRef>
          </c:tx>
          <c:invertIfNegative val="0"/>
          <c:cat>
            <c:strRef>
              <c:f>Sheet1!$A$2:$A$7</c:f>
              <c:strCache>
                <c:ptCount val="1"/>
                <c:pt idx="0">
                  <c:v>Net Export Contribution to GDP Growth</c:v>
                </c:pt>
              </c:strCache>
            </c:strRef>
          </c:cat>
          <c:val>
            <c:numRef>
              <c:f>Sheet1!$G$2:$G$7</c:f>
            </c:numRef>
          </c:val>
          <c:extLst>
            <c:ext xmlns:c16="http://schemas.microsoft.com/office/drawing/2014/chart" uri="{C3380CC4-5D6E-409C-BE32-E72D297353CC}">
              <c16:uniqueId val="{00000002-D9D5-4071-8327-B0F408150C6B}"/>
            </c:ext>
          </c:extLst>
        </c:ser>
        <c:ser>
          <c:idx val="6"/>
          <c:order val="6"/>
          <c:tx>
            <c:strRef>
              <c:f>Sheet1!$H$1</c:f>
              <c:strCache>
                <c:ptCount val="1"/>
                <c:pt idx="0">
                  <c:v>1986</c:v>
                </c:pt>
              </c:strCache>
            </c:strRef>
          </c:tx>
          <c:invertIfNegative val="0"/>
          <c:cat>
            <c:strRef>
              <c:f>Sheet1!$A$2:$A$7</c:f>
              <c:strCache>
                <c:ptCount val="1"/>
                <c:pt idx="0">
                  <c:v>Net Export Contribution to GDP Growth</c:v>
                </c:pt>
              </c:strCache>
            </c:strRef>
          </c:cat>
          <c:val>
            <c:numRef>
              <c:f>Sheet1!$H$2:$H$7</c:f>
            </c:numRef>
          </c:val>
          <c:extLst>
            <c:ext xmlns:c16="http://schemas.microsoft.com/office/drawing/2014/chart" uri="{C3380CC4-5D6E-409C-BE32-E72D297353CC}">
              <c16:uniqueId val="{00000003-D9D5-4071-8327-B0F408150C6B}"/>
            </c:ext>
          </c:extLst>
        </c:ser>
        <c:ser>
          <c:idx val="7"/>
          <c:order val="7"/>
          <c:tx>
            <c:strRef>
              <c:f>Sheet1!$I$1</c:f>
              <c:strCache>
                <c:ptCount val="1"/>
                <c:pt idx="0">
                  <c:v>1987</c:v>
                </c:pt>
              </c:strCache>
            </c:strRef>
          </c:tx>
          <c:invertIfNegative val="0"/>
          <c:cat>
            <c:strRef>
              <c:f>Sheet1!$A$2:$A$7</c:f>
              <c:strCache>
                <c:ptCount val="1"/>
                <c:pt idx="0">
                  <c:v>Net Export Contribution to GDP Growth</c:v>
                </c:pt>
              </c:strCache>
            </c:strRef>
          </c:cat>
          <c:val>
            <c:numRef>
              <c:f>Sheet1!$I$2:$I$7</c:f>
            </c:numRef>
          </c:val>
          <c:extLst>
            <c:ext xmlns:c16="http://schemas.microsoft.com/office/drawing/2014/chart" uri="{C3380CC4-5D6E-409C-BE32-E72D297353CC}">
              <c16:uniqueId val="{00000004-D9D5-4071-8327-B0F408150C6B}"/>
            </c:ext>
          </c:extLst>
        </c:ser>
        <c:ser>
          <c:idx val="8"/>
          <c:order val="8"/>
          <c:tx>
            <c:strRef>
              <c:f>Sheet1!$J$1</c:f>
              <c:strCache>
                <c:ptCount val="1"/>
                <c:pt idx="0">
                  <c:v>1988</c:v>
                </c:pt>
              </c:strCache>
            </c:strRef>
          </c:tx>
          <c:invertIfNegative val="0"/>
          <c:cat>
            <c:strRef>
              <c:f>Sheet1!$A$2:$A$7</c:f>
              <c:strCache>
                <c:ptCount val="1"/>
                <c:pt idx="0">
                  <c:v>Net Export Contribution to GDP Growth</c:v>
                </c:pt>
              </c:strCache>
            </c:strRef>
          </c:cat>
          <c:val>
            <c:numRef>
              <c:f>Sheet1!$J$2:$J$7</c:f>
            </c:numRef>
          </c:val>
          <c:extLst>
            <c:ext xmlns:c16="http://schemas.microsoft.com/office/drawing/2014/chart" uri="{C3380CC4-5D6E-409C-BE32-E72D297353CC}">
              <c16:uniqueId val="{00000005-D9D5-4071-8327-B0F408150C6B}"/>
            </c:ext>
          </c:extLst>
        </c:ser>
        <c:ser>
          <c:idx val="9"/>
          <c:order val="9"/>
          <c:tx>
            <c:strRef>
              <c:f>Sheet1!$K$1</c:f>
              <c:strCache>
                <c:ptCount val="1"/>
                <c:pt idx="0">
                  <c:v>1989</c:v>
                </c:pt>
              </c:strCache>
            </c:strRef>
          </c:tx>
          <c:invertIfNegative val="0"/>
          <c:cat>
            <c:strRef>
              <c:f>Sheet1!$A$2:$A$7</c:f>
              <c:strCache>
                <c:ptCount val="1"/>
                <c:pt idx="0">
                  <c:v>Net Export Contribution to GDP Growth</c:v>
                </c:pt>
              </c:strCache>
            </c:strRef>
          </c:cat>
          <c:val>
            <c:numRef>
              <c:f>Sheet1!$K$2:$K$7</c:f>
            </c:numRef>
          </c:val>
          <c:extLst>
            <c:ext xmlns:c16="http://schemas.microsoft.com/office/drawing/2014/chart" uri="{C3380CC4-5D6E-409C-BE32-E72D297353CC}">
              <c16:uniqueId val="{00000006-D9D5-4071-8327-B0F408150C6B}"/>
            </c:ext>
          </c:extLst>
        </c:ser>
        <c:ser>
          <c:idx val="10"/>
          <c:order val="10"/>
          <c:tx>
            <c:strRef>
              <c:f>Sheet1!$L$1</c:f>
              <c:strCache>
                <c:ptCount val="1"/>
                <c:pt idx="0">
                  <c:v>1990</c:v>
                </c:pt>
              </c:strCache>
            </c:strRef>
          </c:tx>
          <c:invertIfNegative val="0"/>
          <c:cat>
            <c:strRef>
              <c:f>Sheet1!$A$2:$A$7</c:f>
              <c:strCache>
                <c:ptCount val="1"/>
                <c:pt idx="0">
                  <c:v>Net Export Contribution to GDP Growth</c:v>
                </c:pt>
              </c:strCache>
            </c:strRef>
          </c:cat>
          <c:val>
            <c:numRef>
              <c:f>Sheet1!$L$2:$L$7</c:f>
            </c:numRef>
          </c:val>
          <c:extLst>
            <c:ext xmlns:c16="http://schemas.microsoft.com/office/drawing/2014/chart" uri="{C3380CC4-5D6E-409C-BE32-E72D297353CC}">
              <c16:uniqueId val="{00000007-D9D5-4071-8327-B0F408150C6B}"/>
            </c:ext>
          </c:extLst>
        </c:ser>
        <c:ser>
          <c:idx val="11"/>
          <c:order val="11"/>
          <c:tx>
            <c:strRef>
              <c:f>Sheet1!$M$1</c:f>
              <c:strCache>
                <c:ptCount val="1"/>
                <c:pt idx="0">
                  <c:v>1991</c:v>
                </c:pt>
              </c:strCache>
            </c:strRef>
          </c:tx>
          <c:invertIfNegative val="0"/>
          <c:cat>
            <c:strRef>
              <c:f>Sheet1!$A$2:$A$7</c:f>
              <c:strCache>
                <c:ptCount val="1"/>
                <c:pt idx="0">
                  <c:v>Net Export Contribution to GDP Growth</c:v>
                </c:pt>
              </c:strCache>
            </c:strRef>
          </c:cat>
          <c:val>
            <c:numRef>
              <c:f>Sheet1!$M$2:$M$7</c:f>
            </c:numRef>
          </c:val>
          <c:extLst>
            <c:ext xmlns:c16="http://schemas.microsoft.com/office/drawing/2014/chart" uri="{C3380CC4-5D6E-409C-BE32-E72D297353CC}">
              <c16:uniqueId val="{00000008-D9D5-4071-8327-B0F408150C6B}"/>
            </c:ext>
          </c:extLst>
        </c:ser>
        <c:ser>
          <c:idx val="12"/>
          <c:order val="12"/>
          <c:tx>
            <c:strRef>
              <c:f>Sheet1!$N$1</c:f>
              <c:strCache>
                <c:ptCount val="1"/>
                <c:pt idx="0">
                  <c:v>1992</c:v>
                </c:pt>
              </c:strCache>
            </c:strRef>
          </c:tx>
          <c:invertIfNegative val="0"/>
          <c:cat>
            <c:strRef>
              <c:f>Sheet1!$A$2:$A$7</c:f>
              <c:strCache>
                <c:ptCount val="1"/>
                <c:pt idx="0">
                  <c:v>Net Export Contribution to GDP Growth</c:v>
                </c:pt>
              </c:strCache>
            </c:strRef>
          </c:cat>
          <c:val>
            <c:numRef>
              <c:f>Sheet1!$N$2:$N$7</c:f>
            </c:numRef>
          </c:val>
          <c:extLst>
            <c:ext xmlns:c16="http://schemas.microsoft.com/office/drawing/2014/chart" uri="{C3380CC4-5D6E-409C-BE32-E72D297353CC}">
              <c16:uniqueId val="{00000009-D9D5-4071-8327-B0F408150C6B}"/>
            </c:ext>
          </c:extLst>
        </c:ser>
        <c:ser>
          <c:idx val="13"/>
          <c:order val="13"/>
          <c:tx>
            <c:strRef>
              <c:f>Sheet1!$O$1</c:f>
              <c:strCache>
                <c:ptCount val="1"/>
                <c:pt idx="0">
                  <c:v>1993</c:v>
                </c:pt>
              </c:strCache>
            </c:strRef>
          </c:tx>
          <c:invertIfNegative val="0"/>
          <c:cat>
            <c:strRef>
              <c:f>Sheet1!$A$2:$A$7</c:f>
              <c:strCache>
                <c:ptCount val="1"/>
                <c:pt idx="0">
                  <c:v>Net Export Contribution to GDP Growth</c:v>
                </c:pt>
              </c:strCache>
            </c:strRef>
          </c:cat>
          <c:val>
            <c:numRef>
              <c:f>Sheet1!$O$2:$O$7</c:f>
            </c:numRef>
          </c:val>
          <c:extLst>
            <c:ext xmlns:c16="http://schemas.microsoft.com/office/drawing/2014/chart" uri="{C3380CC4-5D6E-409C-BE32-E72D297353CC}">
              <c16:uniqueId val="{0000000A-D9D5-4071-8327-B0F408150C6B}"/>
            </c:ext>
          </c:extLst>
        </c:ser>
        <c:ser>
          <c:idx val="14"/>
          <c:order val="14"/>
          <c:tx>
            <c:strRef>
              <c:f>Sheet1!$P$1</c:f>
              <c:strCache>
                <c:ptCount val="1"/>
                <c:pt idx="0">
                  <c:v>1994</c:v>
                </c:pt>
              </c:strCache>
            </c:strRef>
          </c:tx>
          <c:invertIfNegative val="0"/>
          <c:cat>
            <c:strRef>
              <c:f>Sheet1!$A$2:$A$7</c:f>
              <c:strCache>
                <c:ptCount val="1"/>
                <c:pt idx="0">
                  <c:v>Net Export Contribution to GDP Growth</c:v>
                </c:pt>
              </c:strCache>
            </c:strRef>
          </c:cat>
          <c:val>
            <c:numRef>
              <c:f>Sheet1!$P$2:$P$7</c:f>
            </c:numRef>
          </c:val>
          <c:extLst>
            <c:ext xmlns:c16="http://schemas.microsoft.com/office/drawing/2014/chart" uri="{C3380CC4-5D6E-409C-BE32-E72D297353CC}">
              <c16:uniqueId val="{0000000B-D9D5-4071-8327-B0F408150C6B}"/>
            </c:ext>
          </c:extLst>
        </c:ser>
        <c:ser>
          <c:idx val="15"/>
          <c:order val="15"/>
          <c:tx>
            <c:strRef>
              <c:f>Sheet1!$Q$1</c:f>
              <c:strCache>
                <c:ptCount val="1"/>
                <c:pt idx="0">
                  <c:v>1995</c:v>
                </c:pt>
              </c:strCache>
            </c:strRef>
          </c:tx>
          <c:invertIfNegative val="0"/>
          <c:cat>
            <c:strRef>
              <c:f>Sheet1!$A$2:$A$7</c:f>
              <c:strCache>
                <c:ptCount val="1"/>
                <c:pt idx="0">
                  <c:v>Net Export Contribution to GDP Growth</c:v>
                </c:pt>
              </c:strCache>
            </c:strRef>
          </c:cat>
          <c:val>
            <c:numRef>
              <c:f>Sheet1!$Q$2:$Q$7</c:f>
              <c:numCache>
                <c:formatCode>0.0</c:formatCode>
                <c:ptCount val="1"/>
                <c:pt idx="0">
                  <c:v>7.2</c:v>
                </c:pt>
              </c:numCache>
            </c:numRef>
          </c:val>
          <c:extLst>
            <c:ext xmlns:c16="http://schemas.microsoft.com/office/drawing/2014/chart" uri="{C3380CC4-5D6E-409C-BE32-E72D297353CC}">
              <c16:uniqueId val="{0000000C-D9D5-4071-8327-B0F408150C6B}"/>
            </c:ext>
          </c:extLst>
        </c:ser>
        <c:ser>
          <c:idx val="16"/>
          <c:order val="16"/>
          <c:tx>
            <c:strRef>
              <c:f>Sheet1!$R$1</c:f>
              <c:strCache>
                <c:ptCount val="1"/>
                <c:pt idx="0">
                  <c:v>1996</c:v>
                </c:pt>
              </c:strCache>
            </c:strRef>
          </c:tx>
          <c:invertIfNegative val="0"/>
          <c:cat>
            <c:strRef>
              <c:f>Sheet1!$A$2:$A$7</c:f>
              <c:strCache>
                <c:ptCount val="1"/>
                <c:pt idx="0">
                  <c:v>Net Export Contribution to GDP Growth</c:v>
                </c:pt>
              </c:strCache>
            </c:strRef>
          </c:cat>
          <c:val>
            <c:numRef>
              <c:f>Sheet1!$R$2:$R$7</c:f>
              <c:numCache>
                <c:formatCode>0.0</c:formatCode>
                <c:ptCount val="1"/>
                <c:pt idx="0">
                  <c:v>3.8</c:v>
                </c:pt>
              </c:numCache>
            </c:numRef>
          </c:val>
          <c:extLst>
            <c:ext xmlns:c16="http://schemas.microsoft.com/office/drawing/2014/chart" uri="{C3380CC4-5D6E-409C-BE32-E72D297353CC}">
              <c16:uniqueId val="{0000000D-D9D5-4071-8327-B0F408150C6B}"/>
            </c:ext>
          </c:extLst>
        </c:ser>
        <c:ser>
          <c:idx val="17"/>
          <c:order val="17"/>
          <c:tx>
            <c:strRef>
              <c:f>Sheet1!$S$1</c:f>
              <c:strCache>
                <c:ptCount val="1"/>
                <c:pt idx="0">
                  <c:v>1997</c:v>
                </c:pt>
              </c:strCache>
            </c:strRef>
          </c:tx>
          <c:invertIfNegative val="0"/>
          <c:cat>
            <c:strRef>
              <c:f>Sheet1!$A$2:$A$7</c:f>
              <c:strCache>
                <c:ptCount val="1"/>
                <c:pt idx="0">
                  <c:v>Net Export Contribution to GDP Growth</c:v>
                </c:pt>
              </c:strCache>
            </c:strRef>
          </c:cat>
          <c:val>
            <c:numRef>
              <c:f>Sheet1!$S$2:$S$7</c:f>
              <c:numCache>
                <c:formatCode>0.0</c:formatCode>
                <c:ptCount val="1"/>
                <c:pt idx="0">
                  <c:v>42.9</c:v>
                </c:pt>
              </c:numCache>
            </c:numRef>
          </c:val>
          <c:extLst>
            <c:ext xmlns:c16="http://schemas.microsoft.com/office/drawing/2014/chart" uri="{C3380CC4-5D6E-409C-BE32-E72D297353CC}">
              <c16:uniqueId val="{0000000E-D9D5-4071-8327-B0F408150C6B}"/>
            </c:ext>
          </c:extLst>
        </c:ser>
        <c:ser>
          <c:idx val="18"/>
          <c:order val="18"/>
          <c:tx>
            <c:strRef>
              <c:f>Sheet1!$T$1</c:f>
              <c:strCache>
                <c:ptCount val="1"/>
                <c:pt idx="0">
                  <c:v>1998</c:v>
                </c:pt>
              </c:strCache>
            </c:strRef>
          </c:tx>
          <c:invertIfNegative val="0"/>
          <c:cat>
            <c:strRef>
              <c:f>Sheet1!$A$2:$A$7</c:f>
              <c:strCache>
                <c:ptCount val="1"/>
                <c:pt idx="0">
                  <c:v>Net Export Contribution to GDP Growth</c:v>
                </c:pt>
              </c:strCache>
            </c:strRef>
          </c:cat>
          <c:val>
            <c:numRef>
              <c:f>Sheet1!$T$2:$T$7</c:f>
              <c:numCache>
                <c:formatCode>0.0</c:formatCode>
                <c:ptCount val="1"/>
                <c:pt idx="0">
                  <c:v>6.7</c:v>
                </c:pt>
              </c:numCache>
            </c:numRef>
          </c:val>
          <c:extLst>
            <c:ext xmlns:c16="http://schemas.microsoft.com/office/drawing/2014/chart" uri="{C3380CC4-5D6E-409C-BE32-E72D297353CC}">
              <c16:uniqueId val="{0000000F-D9D5-4071-8327-B0F408150C6B}"/>
            </c:ext>
          </c:extLst>
        </c:ser>
        <c:ser>
          <c:idx val="19"/>
          <c:order val="19"/>
          <c:tx>
            <c:strRef>
              <c:f>Sheet1!$U$1</c:f>
              <c:strCache>
                <c:ptCount val="1"/>
                <c:pt idx="0">
                  <c:v>1999</c:v>
                </c:pt>
              </c:strCache>
            </c:strRef>
          </c:tx>
          <c:invertIfNegative val="0"/>
          <c:cat>
            <c:strRef>
              <c:f>Sheet1!$A$2:$A$7</c:f>
              <c:strCache>
                <c:ptCount val="1"/>
                <c:pt idx="0">
                  <c:v>Net Export Contribution to GDP Growth</c:v>
                </c:pt>
              </c:strCache>
            </c:strRef>
          </c:cat>
          <c:val>
            <c:numRef>
              <c:f>Sheet1!$U$2:$U$7</c:f>
              <c:numCache>
                <c:formatCode>0.0</c:formatCode>
                <c:ptCount val="1"/>
                <c:pt idx="0">
                  <c:v>-9.9</c:v>
                </c:pt>
              </c:numCache>
            </c:numRef>
          </c:val>
          <c:extLst>
            <c:ext xmlns:c16="http://schemas.microsoft.com/office/drawing/2014/chart" uri="{C3380CC4-5D6E-409C-BE32-E72D297353CC}">
              <c16:uniqueId val="{00000010-D9D5-4071-8327-B0F408150C6B}"/>
            </c:ext>
          </c:extLst>
        </c:ser>
        <c:ser>
          <c:idx val="20"/>
          <c:order val="20"/>
          <c:tx>
            <c:strRef>
              <c:f>Sheet1!$V$1</c:f>
              <c:strCache>
                <c:ptCount val="1"/>
                <c:pt idx="0">
                  <c:v>2000</c:v>
                </c:pt>
              </c:strCache>
            </c:strRef>
          </c:tx>
          <c:invertIfNegative val="0"/>
          <c:cat>
            <c:strRef>
              <c:f>Sheet1!$A$2:$A$7</c:f>
              <c:strCache>
                <c:ptCount val="1"/>
                <c:pt idx="0">
                  <c:v>Net Export Contribution to GDP Growth</c:v>
                </c:pt>
              </c:strCache>
            </c:strRef>
          </c:cat>
          <c:val>
            <c:numRef>
              <c:f>Sheet1!$V$2:$V$7</c:f>
              <c:numCache>
                <c:formatCode>0.0</c:formatCode>
                <c:ptCount val="1"/>
                <c:pt idx="0">
                  <c:v>-0.5</c:v>
                </c:pt>
              </c:numCache>
            </c:numRef>
          </c:val>
          <c:extLst>
            <c:ext xmlns:c16="http://schemas.microsoft.com/office/drawing/2014/chart" uri="{C3380CC4-5D6E-409C-BE32-E72D297353CC}">
              <c16:uniqueId val="{00000011-D9D5-4071-8327-B0F408150C6B}"/>
            </c:ext>
          </c:extLst>
        </c:ser>
        <c:ser>
          <c:idx val="21"/>
          <c:order val="21"/>
          <c:tx>
            <c:strRef>
              <c:f>Sheet1!$W$1</c:f>
              <c:strCache>
                <c:ptCount val="1"/>
                <c:pt idx="0">
                  <c:v>2001</c:v>
                </c:pt>
              </c:strCache>
            </c:strRef>
          </c:tx>
          <c:invertIfNegative val="0"/>
          <c:cat>
            <c:strRef>
              <c:f>Sheet1!$A$2:$A$7</c:f>
              <c:strCache>
                <c:ptCount val="1"/>
                <c:pt idx="0">
                  <c:v>Net Export Contribution to GDP Growth</c:v>
                </c:pt>
              </c:strCache>
            </c:strRef>
          </c:cat>
          <c:val>
            <c:numRef>
              <c:f>Sheet1!$W$2:$W$7</c:f>
              <c:numCache>
                <c:formatCode>0.0</c:formatCode>
                <c:ptCount val="1"/>
                <c:pt idx="0">
                  <c:v>-13.5</c:v>
                </c:pt>
              </c:numCache>
            </c:numRef>
          </c:val>
          <c:extLst>
            <c:ext xmlns:c16="http://schemas.microsoft.com/office/drawing/2014/chart" uri="{C3380CC4-5D6E-409C-BE32-E72D297353CC}">
              <c16:uniqueId val="{00000012-D9D5-4071-8327-B0F408150C6B}"/>
            </c:ext>
          </c:extLst>
        </c:ser>
        <c:ser>
          <c:idx val="22"/>
          <c:order val="22"/>
          <c:tx>
            <c:strRef>
              <c:f>Sheet1!$X$1</c:f>
              <c:strCache>
                <c:ptCount val="1"/>
                <c:pt idx="0">
                  <c:v>2002</c:v>
                </c:pt>
              </c:strCache>
            </c:strRef>
          </c:tx>
          <c:invertIfNegative val="0"/>
          <c:cat>
            <c:strRef>
              <c:f>Sheet1!$A$2:$A$7</c:f>
              <c:strCache>
                <c:ptCount val="1"/>
                <c:pt idx="0">
                  <c:v>Net Export Contribution to GDP Growth</c:v>
                </c:pt>
              </c:strCache>
            </c:strRef>
          </c:cat>
          <c:val>
            <c:numRef>
              <c:f>Sheet1!$X$2:$X$7</c:f>
              <c:numCache>
                <c:formatCode>0.0</c:formatCode>
                <c:ptCount val="1"/>
                <c:pt idx="0">
                  <c:v>1.9</c:v>
                </c:pt>
              </c:numCache>
            </c:numRef>
          </c:val>
          <c:extLst>
            <c:ext xmlns:c16="http://schemas.microsoft.com/office/drawing/2014/chart" uri="{C3380CC4-5D6E-409C-BE32-E72D297353CC}">
              <c16:uniqueId val="{00000013-D9D5-4071-8327-B0F408150C6B}"/>
            </c:ext>
          </c:extLst>
        </c:ser>
        <c:ser>
          <c:idx val="23"/>
          <c:order val="23"/>
          <c:tx>
            <c:strRef>
              <c:f>Sheet1!$Y$1</c:f>
              <c:strCache>
                <c:ptCount val="1"/>
                <c:pt idx="0">
                  <c:v>2003</c:v>
                </c:pt>
              </c:strCache>
            </c:strRef>
          </c:tx>
          <c:invertIfNegative val="0"/>
          <c:cat>
            <c:strRef>
              <c:f>Sheet1!$A$2:$A$7</c:f>
              <c:strCache>
                <c:ptCount val="1"/>
                <c:pt idx="0">
                  <c:v>Net Export Contribution to GDP Growth</c:v>
                </c:pt>
              </c:strCache>
            </c:strRef>
          </c:cat>
          <c:val>
            <c:numRef>
              <c:f>Sheet1!$Y$2:$Y$7</c:f>
              <c:numCache>
                <c:formatCode>0.0</c:formatCode>
                <c:ptCount val="1"/>
                <c:pt idx="0">
                  <c:v>-4.9000000000000004</c:v>
                </c:pt>
              </c:numCache>
            </c:numRef>
          </c:val>
          <c:extLst>
            <c:ext xmlns:c16="http://schemas.microsoft.com/office/drawing/2014/chart" uri="{C3380CC4-5D6E-409C-BE32-E72D297353CC}">
              <c16:uniqueId val="{00000014-D9D5-4071-8327-B0F408150C6B}"/>
            </c:ext>
          </c:extLst>
        </c:ser>
        <c:ser>
          <c:idx val="24"/>
          <c:order val="24"/>
          <c:tx>
            <c:strRef>
              <c:f>Sheet1!$Z$1</c:f>
              <c:strCache>
                <c:ptCount val="1"/>
                <c:pt idx="0">
                  <c:v>2004</c:v>
                </c:pt>
              </c:strCache>
            </c:strRef>
          </c:tx>
          <c:invertIfNegative val="0"/>
          <c:cat>
            <c:strRef>
              <c:f>Sheet1!$A$2:$A$7</c:f>
              <c:strCache>
                <c:ptCount val="1"/>
                <c:pt idx="0">
                  <c:v>Net Export Contribution to GDP Growth</c:v>
                </c:pt>
              </c:strCache>
            </c:strRef>
          </c:cat>
          <c:val>
            <c:numRef>
              <c:f>Sheet1!$Z$2:$Z$7</c:f>
              <c:numCache>
                <c:formatCode>0.0</c:formatCode>
                <c:ptCount val="1"/>
                <c:pt idx="0">
                  <c:v>-4.9000000000000004</c:v>
                </c:pt>
              </c:numCache>
            </c:numRef>
          </c:val>
          <c:extLst>
            <c:ext xmlns:c16="http://schemas.microsoft.com/office/drawing/2014/chart" uri="{C3380CC4-5D6E-409C-BE32-E72D297353CC}">
              <c16:uniqueId val="{00000015-D9D5-4071-8327-B0F408150C6B}"/>
            </c:ext>
          </c:extLst>
        </c:ser>
        <c:ser>
          <c:idx val="25"/>
          <c:order val="25"/>
          <c:tx>
            <c:strRef>
              <c:f>Sheet1!$AA$1</c:f>
              <c:strCache>
                <c:ptCount val="1"/>
                <c:pt idx="0">
                  <c:v>2005</c:v>
                </c:pt>
              </c:strCache>
            </c:strRef>
          </c:tx>
          <c:invertIfNegative val="0"/>
          <c:cat>
            <c:strRef>
              <c:f>Sheet1!$A$2:$A$7</c:f>
              <c:strCache>
                <c:ptCount val="1"/>
                <c:pt idx="0">
                  <c:v>Net Export Contribution to GDP Growth</c:v>
                </c:pt>
              </c:strCache>
            </c:strRef>
          </c:cat>
          <c:val>
            <c:numRef>
              <c:f>Sheet1!$AA$2:$AA$7</c:f>
              <c:numCache>
                <c:formatCode>0.0</c:formatCode>
                <c:ptCount val="1"/>
                <c:pt idx="0">
                  <c:v>10.1</c:v>
                </c:pt>
              </c:numCache>
            </c:numRef>
          </c:val>
          <c:extLst>
            <c:ext xmlns:c16="http://schemas.microsoft.com/office/drawing/2014/chart" uri="{C3380CC4-5D6E-409C-BE32-E72D297353CC}">
              <c16:uniqueId val="{00000016-D9D5-4071-8327-B0F408150C6B}"/>
            </c:ext>
          </c:extLst>
        </c:ser>
        <c:ser>
          <c:idx val="26"/>
          <c:order val="26"/>
          <c:tx>
            <c:strRef>
              <c:f>Sheet1!$AB$1</c:f>
              <c:strCache>
                <c:ptCount val="1"/>
                <c:pt idx="0">
                  <c:v>2006</c:v>
                </c:pt>
              </c:strCache>
            </c:strRef>
          </c:tx>
          <c:invertIfNegative val="0"/>
          <c:cat>
            <c:strRef>
              <c:f>Sheet1!$A$2:$A$7</c:f>
              <c:strCache>
                <c:ptCount val="1"/>
                <c:pt idx="0">
                  <c:v>Net Export Contribution to GDP Growth</c:v>
                </c:pt>
              </c:strCache>
            </c:strRef>
          </c:cat>
          <c:val>
            <c:numRef>
              <c:f>Sheet1!$AB$2:$AB$7</c:f>
              <c:numCache>
                <c:formatCode>0.0</c:formatCode>
                <c:ptCount val="1"/>
                <c:pt idx="0">
                  <c:v>14.3</c:v>
                </c:pt>
              </c:numCache>
            </c:numRef>
          </c:val>
          <c:extLst>
            <c:ext xmlns:c16="http://schemas.microsoft.com/office/drawing/2014/chart" uri="{C3380CC4-5D6E-409C-BE32-E72D297353CC}">
              <c16:uniqueId val="{00000017-D9D5-4071-8327-B0F408150C6B}"/>
            </c:ext>
          </c:extLst>
        </c:ser>
        <c:ser>
          <c:idx val="27"/>
          <c:order val="27"/>
          <c:tx>
            <c:strRef>
              <c:f>Sheet1!$AC$1</c:f>
              <c:strCache>
                <c:ptCount val="1"/>
                <c:pt idx="0">
                  <c:v>2007</c:v>
                </c:pt>
              </c:strCache>
            </c:strRef>
          </c:tx>
          <c:invertIfNegative val="0"/>
          <c:cat>
            <c:strRef>
              <c:f>Sheet1!$A$2:$A$7</c:f>
              <c:strCache>
                <c:ptCount val="1"/>
                <c:pt idx="0">
                  <c:v>Net Export Contribution to GDP Growth</c:v>
                </c:pt>
              </c:strCache>
            </c:strRef>
          </c:cat>
          <c:val>
            <c:numRef>
              <c:f>Sheet1!$AC$2:$AC$7</c:f>
              <c:numCache>
                <c:formatCode>0.0</c:formatCode>
                <c:ptCount val="1"/>
                <c:pt idx="0">
                  <c:v>7.8</c:v>
                </c:pt>
              </c:numCache>
            </c:numRef>
          </c:val>
          <c:extLst>
            <c:ext xmlns:c16="http://schemas.microsoft.com/office/drawing/2014/chart" uri="{C3380CC4-5D6E-409C-BE32-E72D297353CC}">
              <c16:uniqueId val="{00000018-D9D5-4071-8327-B0F408150C6B}"/>
            </c:ext>
          </c:extLst>
        </c:ser>
        <c:ser>
          <c:idx val="28"/>
          <c:order val="28"/>
          <c:tx>
            <c:strRef>
              <c:f>Sheet1!$AD$1</c:f>
              <c:strCache>
                <c:ptCount val="1"/>
                <c:pt idx="0">
                  <c:v>2008</c:v>
                </c:pt>
              </c:strCache>
            </c:strRef>
          </c:tx>
          <c:invertIfNegative val="0"/>
          <c:cat>
            <c:strRef>
              <c:f>Sheet1!$A$2:$A$7</c:f>
              <c:strCache>
                <c:ptCount val="1"/>
                <c:pt idx="0">
                  <c:v>Net Export Contribution to GDP Growth</c:v>
                </c:pt>
              </c:strCache>
            </c:strRef>
          </c:cat>
          <c:val>
            <c:numRef>
              <c:f>Sheet1!$AD$2:$AD$7</c:f>
              <c:numCache>
                <c:formatCode>0.0</c:formatCode>
                <c:ptCount val="1"/>
                <c:pt idx="0">
                  <c:v>2.7</c:v>
                </c:pt>
              </c:numCache>
            </c:numRef>
          </c:val>
          <c:extLst>
            <c:ext xmlns:c16="http://schemas.microsoft.com/office/drawing/2014/chart" uri="{C3380CC4-5D6E-409C-BE32-E72D297353CC}">
              <c16:uniqueId val="{00000019-D9D5-4071-8327-B0F408150C6B}"/>
            </c:ext>
          </c:extLst>
        </c:ser>
        <c:ser>
          <c:idx val="29"/>
          <c:order val="29"/>
          <c:tx>
            <c:strRef>
              <c:f>Sheet1!$AE$1</c:f>
              <c:strCache>
                <c:ptCount val="1"/>
                <c:pt idx="0">
                  <c:v>2009</c:v>
                </c:pt>
              </c:strCache>
            </c:strRef>
          </c:tx>
          <c:invertIfNegative val="0"/>
          <c:cat>
            <c:strRef>
              <c:f>Sheet1!$A$2:$A$7</c:f>
              <c:strCache>
                <c:ptCount val="1"/>
                <c:pt idx="0">
                  <c:v>Net Export Contribution to GDP Growth</c:v>
                </c:pt>
              </c:strCache>
            </c:strRef>
          </c:cat>
          <c:val>
            <c:numRef>
              <c:f>Sheet1!$AE$2:$AE$7</c:f>
              <c:numCache>
                <c:formatCode>0.0</c:formatCode>
                <c:ptCount val="1"/>
                <c:pt idx="0">
                  <c:v>-42.8</c:v>
                </c:pt>
              </c:numCache>
            </c:numRef>
          </c:val>
          <c:extLst>
            <c:ext xmlns:c16="http://schemas.microsoft.com/office/drawing/2014/chart" uri="{C3380CC4-5D6E-409C-BE32-E72D297353CC}">
              <c16:uniqueId val="{0000001A-D9D5-4071-8327-B0F408150C6B}"/>
            </c:ext>
          </c:extLst>
        </c:ser>
        <c:ser>
          <c:idx val="30"/>
          <c:order val="30"/>
          <c:tx>
            <c:strRef>
              <c:f>Sheet1!$AF$1</c:f>
              <c:strCache>
                <c:ptCount val="1"/>
                <c:pt idx="0">
                  <c:v>2010</c:v>
                </c:pt>
              </c:strCache>
            </c:strRef>
          </c:tx>
          <c:invertIfNegative val="0"/>
          <c:cat>
            <c:strRef>
              <c:f>Sheet1!$A$2:$A$7</c:f>
              <c:strCache>
                <c:ptCount val="1"/>
                <c:pt idx="0">
                  <c:v>Net Export Contribution to GDP Growth</c:v>
                </c:pt>
              </c:strCache>
            </c:strRef>
          </c:cat>
          <c:val>
            <c:numRef>
              <c:f>Sheet1!$AF$2:$AF$7</c:f>
              <c:numCache>
                <c:formatCode>0.0</c:formatCode>
                <c:ptCount val="1"/>
                <c:pt idx="0">
                  <c:v>-10.8</c:v>
                </c:pt>
              </c:numCache>
            </c:numRef>
          </c:val>
          <c:extLst>
            <c:ext xmlns:c16="http://schemas.microsoft.com/office/drawing/2014/chart" uri="{C3380CC4-5D6E-409C-BE32-E72D297353CC}">
              <c16:uniqueId val="{0000001B-D9D5-4071-8327-B0F408150C6B}"/>
            </c:ext>
          </c:extLst>
        </c:ser>
        <c:ser>
          <c:idx val="31"/>
          <c:order val="31"/>
          <c:tx>
            <c:strRef>
              <c:f>Sheet1!$AG$1</c:f>
              <c:strCache>
                <c:ptCount val="1"/>
                <c:pt idx="0">
                  <c:v>2011</c:v>
                </c:pt>
              </c:strCache>
            </c:strRef>
          </c:tx>
          <c:invertIfNegative val="0"/>
          <c:cat>
            <c:strRef>
              <c:f>Sheet1!$A$2:$A$7</c:f>
              <c:strCache>
                <c:ptCount val="1"/>
                <c:pt idx="0">
                  <c:v>Net Export Contribution to GDP Growth</c:v>
                </c:pt>
              </c:strCache>
            </c:strRef>
          </c:cat>
          <c:val>
            <c:numRef>
              <c:f>Sheet1!$AG$2:$AG$7</c:f>
              <c:numCache>
                <c:formatCode>0.0</c:formatCode>
                <c:ptCount val="1"/>
                <c:pt idx="0">
                  <c:v>-6.8</c:v>
                </c:pt>
              </c:numCache>
            </c:numRef>
          </c:val>
          <c:extLst>
            <c:ext xmlns:c16="http://schemas.microsoft.com/office/drawing/2014/chart" uri="{C3380CC4-5D6E-409C-BE32-E72D297353CC}">
              <c16:uniqueId val="{0000001C-D9D5-4071-8327-B0F408150C6B}"/>
            </c:ext>
          </c:extLst>
        </c:ser>
        <c:ser>
          <c:idx val="32"/>
          <c:order val="32"/>
          <c:tx>
            <c:strRef>
              <c:f>Sheet1!$AH$1</c:f>
              <c:strCache>
                <c:ptCount val="1"/>
                <c:pt idx="0">
                  <c:v>2012</c:v>
                </c:pt>
              </c:strCache>
            </c:strRef>
          </c:tx>
          <c:invertIfNegative val="0"/>
          <c:cat>
            <c:strRef>
              <c:f>Sheet1!$A$2:$A$7</c:f>
              <c:strCache>
                <c:ptCount val="1"/>
                <c:pt idx="0">
                  <c:v>Net Export Contribution to GDP Growth</c:v>
                </c:pt>
              </c:strCache>
            </c:strRef>
          </c:cat>
          <c:val>
            <c:numRef>
              <c:f>Sheet1!$AH$2:$AH$7</c:f>
              <c:numCache>
                <c:formatCode>0.0</c:formatCode>
                <c:ptCount val="1"/>
                <c:pt idx="0">
                  <c:v>2.5</c:v>
                </c:pt>
              </c:numCache>
            </c:numRef>
          </c:val>
          <c:extLst>
            <c:ext xmlns:c16="http://schemas.microsoft.com/office/drawing/2014/chart" uri="{C3380CC4-5D6E-409C-BE32-E72D297353CC}">
              <c16:uniqueId val="{0000001D-D9D5-4071-8327-B0F408150C6B}"/>
            </c:ext>
          </c:extLst>
        </c:ser>
        <c:ser>
          <c:idx val="33"/>
          <c:order val="33"/>
          <c:tx>
            <c:strRef>
              <c:f>Sheet1!$AI$1</c:f>
              <c:strCache>
                <c:ptCount val="1"/>
                <c:pt idx="0">
                  <c:v>2013</c:v>
                </c:pt>
              </c:strCache>
            </c:strRef>
          </c:tx>
          <c:invertIfNegative val="0"/>
          <c:cat>
            <c:strRef>
              <c:f>Sheet1!$A$2:$A$7</c:f>
              <c:strCache>
                <c:ptCount val="1"/>
                <c:pt idx="0">
                  <c:v>Net Export Contribution to GDP Growth</c:v>
                </c:pt>
              </c:strCache>
            </c:strRef>
          </c:cat>
          <c:val>
            <c:numRef>
              <c:f>Sheet1!$AI$2:$AI$7</c:f>
              <c:numCache>
                <c:formatCode>0.0</c:formatCode>
                <c:ptCount val="1"/>
                <c:pt idx="0">
                  <c:v>-3.3</c:v>
                </c:pt>
              </c:numCache>
            </c:numRef>
          </c:val>
          <c:extLst>
            <c:ext xmlns:c16="http://schemas.microsoft.com/office/drawing/2014/chart" uri="{C3380CC4-5D6E-409C-BE32-E72D297353CC}">
              <c16:uniqueId val="{0000001E-D9D5-4071-8327-B0F408150C6B}"/>
            </c:ext>
          </c:extLst>
        </c:ser>
        <c:ser>
          <c:idx val="34"/>
          <c:order val="34"/>
          <c:tx>
            <c:strRef>
              <c:f>Sheet1!$AJ$1</c:f>
              <c:strCache>
                <c:ptCount val="1"/>
                <c:pt idx="0">
                  <c:v>2014</c:v>
                </c:pt>
              </c:strCache>
            </c:strRef>
          </c:tx>
          <c:invertIfNegative val="0"/>
          <c:cat>
            <c:strRef>
              <c:f>Sheet1!$A$2:$A$7</c:f>
              <c:strCache>
                <c:ptCount val="1"/>
                <c:pt idx="0">
                  <c:v>Net Export Contribution to GDP Growth</c:v>
                </c:pt>
              </c:strCache>
            </c:strRef>
          </c:cat>
          <c:val>
            <c:numRef>
              <c:f>Sheet1!$AJ$2:$AJ$7</c:f>
              <c:numCache>
                <c:formatCode>0.0</c:formatCode>
                <c:ptCount val="1"/>
                <c:pt idx="0">
                  <c:v>-1.3</c:v>
                </c:pt>
              </c:numCache>
            </c:numRef>
          </c:val>
          <c:extLst>
            <c:ext xmlns:c16="http://schemas.microsoft.com/office/drawing/2014/chart" uri="{C3380CC4-5D6E-409C-BE32-E72D297353CC}">
              <c16:uniqueId val="{0000001F-D9D5-4071-8327-B0F408150C6B}"/>
            </c:ext>
          </c:extLst>
        </c:ser>
        <c:ser>
          <c:idx val="35"/>
          <c:order val="35"/>
          <c:tx>
            <c:strRef>
              <c:f>Sheet1!$AK$1</c:f>
              <c:strCache>
                <c:ptCount val="1"/>
                <c:pt idx="0">
                  <c:v>2015</c:v>
                </c:pt>
              </c:strCache>
            </c:strRef>
          </c:tx>
          <c:invertIfNegative val="0"/>
          <c:cat>
            <c:strRef>
              <c:f>Sheet1!$A$2:$A$7</c:f>
              <c:strCache>
                <c:ptCount val="1"/>
                <c:pt idx="0">
                  <c:v>Net Export Contribution to GDP Growth</c:v>
                </c:pt>
              </c:strCache>
            </c:strRef>
          </c:cat>
          <c:val>
            <c:numRef>
              <c:f>Sheet1!$AK$2:$AK$7</c:f>
              <c:numCache>
                <c:formatCode>0.0</c:formatCode>
                <c:ptCount val="1"/>
                <c:pt idx="0">
                  <c:v>8.4</c:v>
                </c:pt>
              </c:numCache>
            </c:numRef>
          </c:val>
          <c:extLst>
            <c:ext xmlns:c16="http://schemas.microsoft.com/office/drawing/2014/chart" uri="{C3380CC4-5D6E-409C-BE32-E72D297353CC}">
              <c16:uniqueId val="{00000020-D9D5-4071-8327-B0F408150C6B}"/>
            </c:ext>
          </c:extLst>
        </c:ser>
        <c:ser>
          <c:idx val="36"/>
          <c:order val="36"/>
          <c:tx>
            <c:strRef>
              <c:f>Sheet1!$AL$1</c:f>
              <c:strCache>
                <c:ptCount val="1"/>
                <c:pt idx="0">
                  <c:v>2016</c:v>
                </c:pt>
              </c:strCache>
            </c:strRef>
          </c:tx>
          <c:invertIfNegative val="0"/>
          <c:cat>
            <c:strRef>
              <c:f>Sheet1!$A$2:$A$7</c:f>
              <c:strCache>
                <c:ptCount val="1"/>
                <c:pt idx="0">
                  <c:v>Net Export Contribution to GDP Growth</c:v>
                </c:pt>
              </c:strCache>
            </c:strRef>
          </c:cat>
          <c:val>
            <c:numRef>
              <c:f>Sheet1!$AL$2:$AL$7</c:f>
              <c:numCache>
                <c:formatCode>0.0</c:formatCode>
                <c:ptCount val="1"/>
                <c:pt idx="0">
                  <c:v>-11.7</c:v>
                </c:pt>
              </c:numCache>
            </c:numRef>
          </c:val>
          <c:extLst>
            <c:ext xmlns:c16="http://schemas.microsoft.com/office/drawing/2014/chart" uri="{C3380CC4-5D6E-409C-BE32-E72D297353CC}">
              <c16:uniqueId val="{00000021-D9D5-4071-8327-B0F408150C6B}"/>
            </c:ext>
          </c:extLst>
        </c:ser>
        <c:ser>
          <c:idx val="37"/>
          <c:order val="37"/>
          <c:tx>
            <c:strRef>
              <c:f>Sheet1!$AM$1</c:f>
              <c:strCache>
                <c:ptCount val="1"/>
                <c:pt idx="0">
                  <c:v>2017</c:v>
                </c:pt>
              </c:strCache>
            </c:strRef>
          </c:tx>
          <c:invertIfNegative val="0"/>
          <c:cat>
            <c:strRef>
              <c:f>Sheet1!$A$2:$A$7</c:f>
              <c:strCache>
                <c:ptCount val="1"/>
                <c:pt idx="0">
                  <c:v>Net Export Contribution to GDP Growth</c:v>
                </c:pt>
              </c:strCache>
            </c:strRef>
          </c:cat>
          <c:val>
            <c:numRef>
              <c:f>Sheet1!$AM$2:$AM$7</c:f>
              <c:numCache>
                <c:formatCode>0.0</c:formatCode>
                <c:ptCount val="1"/>
                <c:pt idx="0">
                  <c:v>4.7</c:v>
                </c:pt>
              </c:numCache>
            </c:numRef>
          </c:val>
          <c:extLst>
            <c:ext xmlns:c16="http://schemas.microsoft.com/office/drawing/2014/chart" uri="{C3380CC4-5D6E-409C-BE32-E72D297353CC}">
              <c16:uniqueId val="{00000022-D9D5-4071-8327-B0F408150C6B}"/>
            </c:ext>
          </c:extLst>
        </c:ser>
        <c:ser>
          <c:idx val="38"/>
          <c:order val="38"/>
          <c:tx>
            <c:strRef>
              <c:f>Sheet1!$AN$1</c:f>
              <c:strCache>
                <c:ptCount val="1"/>
                <c:pt idx="0">
                  <c:v>2018</c:v>
                </c:pt>
              </c:strCache>
            </c:strRef>
          </c:tx>
          <c:invertIfNegative val="0"/>
          <c:cat>
            <c:strRef>
              <c:f>Sheet1!$A$2:$A$7</c:f>
              <c:strCache>
                <c:ptCount val="1"/>
                <c:pt idx="0">
                  <c:v>Net Export Contribution to GDP Growth</c:v>
                </c:pt>
              </c:strCache>
            </c:strRef>
          </c:cat>
          <c:val>
            <c:numRef>
              <c:f>Sheet1!$AN$2:$AN$7</c:f>
              <c:numCache>
                <c:formatCode>0.0</c:formatCode>
                <c:ptCount val="1"/>
                <c:pt idx="0">
                  <c:v>-7.2</c:v>
                </c:pt>
              </c:numCache>
            </c:numRef>
          </c:val>
          <c:extLst>
            <c:ext xmlns:c16="http://schemas.microsoft.com/office/drawing/2014/chart" uri="{C3380CC4-5D6E-409C-BE32-E72D297353CC}">
              <c16:uniqueId val="{00000023-D9D5-4071-8327-B0F408150C6B}"/>
            </c:ext>
          </c:extLst>
        </c:ser>
        <c:ser>
          <c:idx val="39"/>
          <c:order val="39"/>
          <c:tx>
            <c:strRef>
              <c:f>Sheet1!$AO$1</c:f>
              <c:strCache>
                <c:ptCount val="1"/>
                <c:pt idx="0">
                  <c:v>2019</c:v>
                </c:pt>
              </c:strCache>
            </c:strRef>
          </c:tx>
          <c:invertIfNegative val="0"/>
          <c:cat>
            <c:strRef>
              <c:f>Sheet1!$A$2:$A$7</c:f>
              <c:strCache>
                <c:ptCount val="1"/>
                <c:pt idx="0">
                  <c:v>Net Export Contribution to GDP Growth</c:v>
                </c:pt>
              </c:strCache>
            </c:strRef>
          </c:cat>
          <c:val>
            <c:numRef>
              <c:f>Sheet1!$AO$2:$AO$7</c:f>
              <c:numCache>
                <c:formatCode>0.0</c:formatCode>
                <c:ptCount val="1"/>
                <c:pt idx="0">
                  <c:v>0</c:v>
                </c:pt>
              </c:numCache>
            </c:numRef>
          </c:val>
          <c:extLst>
            <c:ext xmlns:c16="http://schemas.microsoft.com/office/drawing/2014/chart" uri="{C3380CC4-5D6E-409C-BE32-E72D297353CC}">
              <c16:uniqueId val="{00000024-D9D5-4071-8327-B0F408150C6B}"/>
            </c:ext>
          </c:extLst>
        </c:ser>
        <c:ser>
          <c:idx val="40"/>
          <c:order val="40"/>
          <c:tx>
            <c:strRef>
              <c:f>Sheet1!$AP$1</c:f>
              <c:strCache>
                <c:ptCount val="1"/>
                <c:pt idx="0">
                  <c:v>2020</c:v>
                </c:pt>
              </c:strCache>
            </c:strRef>
          </c:tx>
          <c:invertIfNegative val="0"/>
          <c:cat>
            <c:strRef>
              <c:f>Sheet1!$A$2:$A$7</c:f>
              <c:strCache>
                <c:ptCount val="1"/>
                <c:pt idx="0">
                  <c:v>Net Export Contribution to GDP Growth</c:v>
                </c:pt>
              </c:strCache>
            </c:strRef>
          </c:cat>
          <c:val>
            <c:numRef>
              <c:f>Sheet1!$AP$2:$AP$7</c:f>
              <c:numCache>
                <c:formatCode>0.0</c:formatCode>
                <c:ptCount val="1"/>
                <c:pt idx="0">
                  <c:v>25.3</c:v>
                </c:pt>
              </c:numCache>
            </c:numRef>
          </c:val>
          <c:extLst>
            <c:ext xmlns:c16="http://schemas.microsoft.com/office/drawing/2014/chart" uri="{C3380CC4-5D6E-409C-BE32-E72D297353CC}">
              <c16:uniqueId val="{00000025-D9D5-4071-8327-B0F408150C6B}"/>
            </c:ext>
          </c:extLst>
        </c:ser>
        <c:ser>
          <c:idx val="41"/>
          <c:order val="41"/>
          <c:tx>
            <c:strRef>
              <c:f>Sheet1!$AQ$1</c:f>
              <c:strCache>
                <c:ptCount val="1"/>
                <c:pt idx="0">
                  <c:v>2021</c:v>
                </c:pt>
              </c:strCache>
            </c:strRef>
          </c:tx>
          <c:invertIfNegative val="0"/>
          <c:cat>
            <c:strRef>
              <c:f>Sheet1!$A$2:$A$7</c:f>
              <c:strCache>
                <c:ptCount val="1"/>
                <c:pt idx="0">
                  <c:v>Net Export Contribution to GDP Growth</c:v>
                </c:pt>
              </c:strCache>
            </c:strRef>
          </c:cat>
          <c:val>
            <c:numRef>
              <c:f>Sheet1!$AQ$2:$AQ$7</c:f>
              <c:numCache>
                <c:formatCode>0.0</c:formatCode>
                <c:ptCount val="1"/>
                <c:pt idx="0">
                  <c:v>21.9</c:v>
                </c:pt>
              </c:numCache>
            </c:numRef>
          </c:val>
          <c:extLst>
            <c:ext xmlns:c16="http://schemas.microsoft.com/office/drawing/2014/chart" uri="{C3380CC4-5D6E-409C-BE32-E72D297353CC}">
              <c16:uniqueId val="{00000026-D9D5-4071-8327-B0F408150C6B}"/>
            </c:ext>
          </c:extLst>
        </c:ser>
        <c:ser>
          <c:idx val="42"/>
          <c:order val="42"/>
          <c:tx>
            <c:strRef>
              <c:f>Sheet1!$AR$1</c:f>
              <c:strCache>
                <c:ptCount val="1"/>
                <c:pt idx="0">
                  <c:v>2022</c:v>
                </c:pt>
              </c:strCache>
            </c:strRef>
          </c:tx>
          <c:invertIfNegative val="0"/>
          <c:cat>
            <c:strRef>
              <c:f>Sheet1!$A$2:$A$7</c:f>
              <c:strCache>
                <c:ptCount val="1"/>
                <c:pt idx="0">
                  <c:v>Net Export Contribution to GDP Growth</c:v>
                </c:pt>
              </c:strCache>
            </c:strRef>
          </c:cat>
          <c:val>
            <c:numRef>
              <c:f>Sheet1!$AR$2:$AR$7</c:f>
              <c:numCache>
                <c:formatCode>0.0</c:formatCode>
                <c:ptCount val="1"/>
                <c:pt idx="0">
                  <c:v>17.100000000000001</c:v>
                </c:pt>
              </c:numCache>
            </c:numRef>
          </c:val>
          <c:extLst>
            <c:ext xmlns:c16="http://schemas.microsoft.com/office/drawing/2014/chart" uri="{C3380CC4-5D6E-409C-BE32-E72D297353CC}">
              <c16:uniqueId val="{00000027-D9D5-4071-8327-B0F408150C6B}"/>
            </c:ext>
          </c:extLst>
        </c:ser>
        <c:dLbls>
          <c:showLegendKey val="0"/>
          <c:showVal val="0"/>
          <c:showCatName val="0"/>
          <c:showSerName val="0"/>
          <c:showPercent val="0"/>
          <c:showBubbleSize val="0"/>
        </c:dLbls>
        <c:gapWidth val="150"/>
        <c:axId val="281580248"/>
        <c:axId val="281581032"/>
      </c:barChart>
      <c:catAx>
        <c:axId val="281580248"/>
        <c:scaling>
          <c:orientation val="minMax"/>
        </c:scaling>
        <c:delete val="1"/>
        <c:axPos val="b"/>
        <c:numFmt formatCode="General" sourceLinked="0"/>
        <c:majorTickMark val="out"/>
        <c:minorTickMark val="none"/>
        <c:tickLblPos val="nextTo"/>
        <c:crossAx val="281581032"/>
        <c:crosses val="autoZero"/>
        <c:auto val="1"/>
        <c:lblAlgn val="ctr"/>
        <c:lblOffset val="100"/>
        <c:noMultiLvlLbl val="0"/>
      </c:catAx>
      <c:valAx>
        <c:axId val="281581032"/>
        <c:scaling>
          <c:orientation val="minMax"/>
        </c:scaling>
        <c:delete val="0"/>
        <c:axPos val="l"/>
        <c:majorGridlines/>
        <c:numFmt formatCode="0.0" sourceLinked="1"/>
        <c:majorTickMark val="out"/>
        <c:minorTickMark val="none"/>
        <c:tickLblPos val="nextTo"/>
        <c:crossAx val="28158024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Column2</c:v>
                </c:pt>
              </c:strCache>
            </c:strRef>
          </c:tx>
          <c:invertIfNegative val="0"/>
          <c:cat>
            <c:strRef>
              <c:f>Sheet1!$A$2:$A$7</c:f>
              <c:strCache>
                <c:ptCount val="1"/>
                <c:pt idx="0">
                  <c:v>Private Debt/GDP</c:v>
                </c:pt>
              </c:strCache>
            </c:strRef>
          </c:cat>
          <c:val>
            <c:numRef>
              <c:f>Sheet1!$B$2:$B$7</c:f>
            </c:numRef>
          </c:val>
          <c:extLst>
            <c:ext xmlns:c16="http://schemas.microsoft.com/office/drawing/2014/chart" uri="{C3380CC4-5D6E-409C-BE32-E72D297353CC}">
              <c16:uniqueId val="{00000000-A9F8-4CEE-9A48-614C2B445809}"/>
            </c:ext>
          </c:extLst>
        </c:ser>
        <c:ser>
          <c:idx val="1"/>
          <c:order val="1"/>
          <c:tx>
            <c:strRef>
              <c:f>Sheet1!$C$1</c:f>
              <c:strCache>
                <c:ptCount val="1"/>
                <c:pt idx="0">
                  <c:v>Column3</c:v>
                </c:pt>
              </c:strCache>
            </c:strRef>
          </c:tx>
          <c:invertIfNegative val="0"/>
          <c:cat>
            <c:strRef>
              <c:f>Sheet1!$A$2:$A$7</c:f>
              <c:strCache>
                <c:ptCount val="1"/>
                <c:pt idx="0">
                  <c:v>Private Debt/GDP</c:v>
                </c:pt>
              </c:strCache>
            </c:strRef>
          </c:cat>
          <c:val>
            <c:numRef>
              <c:f>Sheet1!$C$2:$C$7</c:f>
            </c:numRef>
          </c:val>
          <c:extLst>
            <c:ext xmlns:c16="http://schemas.microsoft.com/office/drawing/2014/chart" uri="{C3380CC4-5D6E-409C-BE32-E72D297353CC}">
              <c16:uniqueId val="{00000001-A9F8-4CEE-9A48-614C2B445809}"/>
            </c:ext>
          </c:extLst>
        </c:ser>
        <c:ser>
          <c:idx val="2"/>
          <c:order val="2"/>
          <c:tx>
            <c:strRef>
              <c:f>Sheet1!$D$1</c:f>
              <c:strCache>
                <c:ptCount val="1"/>
                <c:pt idx="0">
                  <c:v>Column4</c:v>
                </c:pt>
              </c:strCache>
            </c:strRef>
          </c:tx>
          <c:invertIfNegative val="0"/>
          <c:cat>
            <c:strRef>
              <c:f>Sheet1!$A$2:$A$7</c:f>
              <c:strCache>
                <c:ptCount val="1"/>
                <c:pt idx="0">
                  <c:v>Private Debt/GDP</c:v>
                </c:pt>
              </c:strCache>
            </c:strRef>
          </c:cat>
          <c:val>
            <c:numRef>
              <c:f>Sheet1!$D$2:$D$7</c:f>
            </c:numRef>
          </c:val>
          <c:extLst>
            <c:ext xmlns:c16="http://schemas.microsoft.com/office/drawing/2014/chart" uri="{C3380CC4-5D6E-409C-BE32-E72D297353CC}">
              <c16:uniqueId val="{00000002-A9F8-4CEE-9A48-614C2B445809}"/>
            </c:ext>
          </c:extLst>
        </c:ser>
        <c:ser>
          <c:idx val="3"/>
          <c:order val="3"/>
          <c:tx>
            <c:strRef>
              <c:f>Sheet1!$E$1</c:f>
              <c:strCache>
                <c:ptCount val="1"/>
                <c:pt idx="0">
                  <c:v>Column5</c:v>
                </c:pt>
              </c:strCache>
            </c:strRef>
          </c:tx>
          <c:invertIfNegative val="0"/>
          <c:cat>
            <c:strRef>
              <c:f>Sheet1!$A$2:$A$7</c:f>
              <c:strCache>
                <c:ptCount val="1"/>
                <c:pt idx="0">
                  <c:v>Private Debt/GDP</c:v>
                </c:pt>
              </c:strCache>
            </c:strRef>
          </c:cat>
          <c:val>
            <c:numRef>
              <c:f>Sheet1!$E$2:$E$7</c:f>
            </c:numRef>
          </c:val>
          <c:extLst>
            <c:ext xmlns:c16="http://schemas.microsoft.com/office/drawing/2014/chart" uri="{C3380CC4-5D6E-409C-BE32-E72D297353CC}">
              <c16:uniqueId val="{00000000-D9D5-4071-8327-B0F408150C6B}"/>
            </c:ext>
          </c:extLst>
        </c:ser>
        <c:ser>
          <c:idx val="4"/>
          <c:order val="4"/>
          <c:tx>
            <c:strRef>
              <c:f>Sheet1!$F$1</c:f>
              <c:strCache>
                <c:ptCount val="1"/>
                <c:pt idx="0">
                  <c:v>Column6</c:v>
                </c:pt>
              </c:strCache>
            </c:strRef>
          </c:tx>
          <c:invertIfNegative val="0"/>
          <c:cat>
            <c:strRef>
              <c:f>Sheet1!$A$2:$A$7</c:f>
              <c:strCache>
                <c:ptCount val="1"/>
                <c:pt idx="0">
                  <c:v>Private Debt/GDP</c:v>
                </c:pt>
              </c:strCache>
            </c:strRef>
          </c:cat>
          <c:val>
            <c:numRef>
              <c:f>Sheet1!$F$2:$F$7</c:f>
            </c:numRef>
          </c:val>
          <c:extLst>
            <c:ext xmlns:c16="http://schemas.microsoft.com/office/drawing/2014/chart" uri="{C3380CC4-5D6E-409C-BE32-E72D297353CC}">
              <c16:uniqueId val="{00000001-D9D5-4071-8327-B0F408150C6B}"/>
            </c:ext>
          </c:extLst>
        </c:ser>
        <c:ser>
          <c:idx val="5"/>
          <c:order val="5"/>
          <c:tx>
            <c:strRef>
              <c:f>Sheet1!$G$1</c:f>
              <c:strCache>
                <c:ptCount val="1"/>
                <c:pt idx="0">
                  <c:v>1985</c:v>
                </c:pt>
              </c:strCache>
            </c:strRef>
          </c:tx>
          <c:invertIfNegative val="0"/>
          <c:cat>
            <c:strRef>
              <c:f>Sheet1!$A$2:$A$7</c:f>
              <c:strCache>
                <c:ptCount val="1"/>
                <c:pt idx="0">
                  <c:v>Private Debt/GDP</c:v>
                </c:pt>
              </c:strCache>
            </c:strRef>
          </c:cat>
          <c:val>
            <c:numRef>
              <c:f>Sheet1!$G$2:$G$7</c:f>
            </c:numRef>
          </c:val>
          <c:extLst>
            <c:ext xmlns:c16="http://schemas.microsoft.com/office/drawing/2014/chart" uri="{C3380CC4-5D6E-409C-BE32-E72D297353CC}">
              <c16:uniqueId val="{00000002-D9D5-4071-8327-B0F408150C6B}"/>
            </c:ext>
          </c:extLst>
        </c:ser>
        <c:ser>
          <c:idx val="6"/>
          <c:order val="6"/>
          <c:tx>
            <c:strRef>
              <c:f>Sheet1!$H$1</c:f>
              <c:strCache>
                <c:ptCount val="1"/>
                <c:pt idx="0">
                  <c:v>1986</c:v>
                </c:pt>
              </c:strCache>
            </c:strRef>
          </c:tx>
          <c:invertIfNegative val="0"/>
          <c:cat>
            <c:strRef>
              <c:f>Sheet1!$A$2:$A$7</c:f>
              <c:strCache>
                <c:ptCount val="1"/>
                <c:pt idx="0">
                  <c:v>Private Debt/GDP</c:v>
                </c:pt>
              </c:strCache>
            </c:strRef>
          </c:cat>
          <c:val>
            <c:numRef>
              <c:f>Sheet1!$H$2:$H$7</c:f>
            </c:numRef>
          </c:val>
          <c:extLst>
            <c:ext xmlns:c16="http://schemas.microsoft.com/office/drawing/2014/chart" uri="{C3380CC4-5D6E-409C-BE32-E72D297353CC}">
              <c16:uniqueId val="{00000003-D9D5-4071-8327-B0F408150C6B}"/>
            </c:ext>
          </c:extLst>
        </c:ser>
        <c:ser>
          <c:idx val="7"/>
          <c:order val="7"/>
          <c:tx>
            <c:strRef>
              <c:f>Sheet1!$I$1</c:f>
              <c:strCache>
                <c:ptCount val="1"/>
                <c:pt idx="0">
                  <c:v>1987</c:v>
                </c:pt>
              </c:strCache>
            </c:strRef>
          </c:tx>
          <c:invertIfNegative val="0"/>
          <c:cat>
            <c:strRef>
              <c:f>Sheet1!$A$2:$A$7</c:f>
              <c:strCache>
                <c:ptCount val="1"/>
                <c:pt idx="0">
                  <c:v>Private Debt/GDP</c:v>
                </c:pt>
              </c:strCache>
            </c:strRef>
          </c:cat>
          <c:val>
            <c:numRef>
              <c:f>Sheet1!$I$2:$I$7</c:f>
            </c:numRef>
          </c:val>
          <c:extLst>
            <c:ext xmlns:c16="http://schemas.microsoft.com/office/drawing/2014/chart" uri="{C3380CC4-5D6E-409C-BE32-E72D297353CC}">
              <c16:uniqueId val="{00000004-D9D5-4071-8327-B0F408150C6B}"/>
            </c:ext>
          </c:extLst>
        </c:ser>
        <c:ser>
          <c:idx val="8"/>
          <c:order val="8"/>
          <c:tx>
            <c:strRef>
              <c:f>Sheet1!$J$1</c:f>
              <c:strCache>
                <c:ptCount val="1"/>
                <c:pt idx="0">
                  <c:v>1988</c:v>
                </c:pt>
              </c:strCache>
            </c:strRef>
          </c:tx>
          <c:invertIfNegative val="0"/>
          <c:cat>
            <c:strRef>
              <c:f>Sheet1!$A$2:$A$7</c:f>
              <c:strCache>
                <c:ptCount val="1"/>
                <c:pt idx="0">
                  <c:v>Private Debt/GDP</c:v>
                </c:pt>
              </c:strCache>
            </c:strRef>
          </c:cat>
          <c:val>
            <c:numRef>
              <c:f>Sheet1!$J$2:$J$7</c:f>
            </c:numRef>
          </c:val>
          <c:extLst>
            <c:ext xmlns:c16="http://schemas.microsoft.com/office/drawing/2014/chart" uri="{C3380CC4-5D6E-409C-BE32-E72D297353CC}">
              <c16:uniqueId val="{00000005-D9D5-4071-8327-B0F408150C6B}"/>
            </c:ext>
          </c:extLst>
        </c:ser>
        <c:ser>
          <c:idx val="9"/>
          <c:order val="9"/>
          <c:tx>
            <c:strRef>
              <c:f>Sheet1!$K$1</c:f>
              <c:strCache>
                <c:ptCount val="1"/>
                <c:pt idx="0">
                  <c:v>1989</c:v>
                </c:pt>
              </c:strCache>
            </c:strRef>
          </c:tx>
          <c:invertIfNegative val="0"/>
          <c:cat>
            <c:strRef>
              <c:f>Sheet1!$A$2:$A$7</c:f>
              <c:strCache>
                <c:ptCount val="1"/>
                <c:pt idx="0">
                  <c:v>Private Debt/GDP</c:v>
                </c:pt>
              </c:strCache>
            </c:strRef>
          </c:cat>
          <c:val>
            <c:numRef>
              <c:f>Sheet1!$K$2:$K$7</c:f>
            </c:numRef>
          </c:val>
          <c:extLst>
            <c:ext xmlns:c16="http://schemas.microsoft.com/office/drawing/2014/chart" uri="{C3380CC4-5D6E-409C-BE32-E72D297353CC}">
              <c16:uniqueId val="{00000006-D9D5-4071-8327-B0F408150C6B}"/>
            </c:ext>
          </c:extLst>
        </c:ser>
        <c:ser>
          <c:idx val="10"/>
          <c:order val="10"/>
          <c:tx>
            <c:strRef>
              <c:f>Sheet1!$L$1</c:f>
              <c:strCache>
                <c:ptCount val="1"/>
                <c:pt idx="0">
                  <c:v>1990</c:v>
                </c:pt>
              </c:strCache>
            </c:strRef>
          </c:tx>
          <c:invertIfNegative val="0"/>
          <c:cat>
            <c:strRef>
              <c:f>Sheet1!$A$2:$A$7</c:f>
              <c:strCache>
                <c:ptCount val="1"/>
                <c:pt idx="0">
                  <c:v>Private Debt/GDP</c:v>
                </c:pt>
              </c:strCache>
            </c:strRef>
          </c:cat>
          <c:val>
            <c:numRef>
              <c:f>Sheet1!$L$2:$L$7</c:f>
            </c:numRef>
          </c:val>
          <c:extLst>
            <c:ext xmlns:c16="http://schemas.microsoft.com/office/drawing/2014/chart" uri="{C3380CC4-5D6E-409C-BE32-E72D297353CC}">
              <c16:uniqueId val="{00000007-D9D5-4071-8327-B0F408150C6B}"/>
            </c:ext>
          </c:extLst>
        </c:ser>
        <c:ser>
          <c:idx val="11"/>
          <c:order val="11"/>
          <c:tx>
            <c:strRef>
              <c:f>Sheet1!$M$1</c:f>
              <c:strCache>
                <c:ptCount val="1"/>
                <c:pt idx="0">
                  <c:v>1991</c:v>
                </c:pt>
              </c:strCache>
            </c:strRef>
          </c:tx>
          <c:invertIfNegative val="0"/>
          <c:cat>
            <c:strRef>
              <c:f>Sheet1!$A$2:$A$7</c:f>
              <c:strCache>
                <c:ptCount val="1"/>
                <c:pt idx="0">
                  <c:v>Private Debt/GDP</c:v>
                </c:pt>
              </c:strCache>
            </c:strRef>
          </c:cat>
          <c:val>
            <c:numRef>
              <c:f>Sheet1!$M$2:$M$7</c:f>
            </c:numRef>
          </c:val>
          <c:extLst>
            <c:ext xmlns:c16="http://schemas.microsoft.com/office/drawing/2014/chart" uri="{C3380CC4-5D6E-409C-BE32-E72D297353CC}">
              <c16:uniqueId val="{00000008-D9D5-4071-8327-B0F408150C6B}"/>
            </c:ext>
          </c:extLst>
        </c:ser>
        <c:ser>
          <c:idx val="12"/>
          <c:order val="12"/>
          <c:tx>
            <c:strRef>
              <c:f>Sheet1!$N$1</c:f>
              <c:strCache>
                <c:ptCount val="1"/>
                <c:pt idx="0">
                  <c:v>1992</c:v>
                </c:pt>
              </c:strCache>
            </c:strRef>
          </c:tx>
          <c:invertIfNegative val="0"/>
          <c:cat>
            <c:strRef>
              <c:f>Sheet1!$A$2:$A$7</c:f>
              <c:strCache>
                <c:ptCount val="1"/>
                <c:pt idx="0">
                  <c:v>Private Debt/GDP</c:v>
                </c:pt>
              </c:strCache>
            </c:strRef>
          </c:cat>
          <c:val>
            <c:numRef>
              <c:f>Sheet1!$N$2:$N$7</c:f>
            </c:numRef>
          </c:val>
          <c:extLst>
            <c:ext xmlns:c16="http://schemas.microsoft.com/office/drawing/2014/chart" uri="{C3380CC4-5D6E-409C-BE32-E72D297353CC}">
              <c16:uniqueId val="{00000009-D9D5-4071-8327-B0F408150C6B}"/>
            </c:ext>
          </c:extLst>
        </c:ser>
        <c:ser>
          <c:idx val="13"/>
          <c:order val="13"/>
          <c:tx>
            <c:strRef>
              <c:f>Sheet1!$O$1</c:f>
              <c:strCache>
                <c:ptCount val="1"/>
                <c:pt idx="0">
                  <c:v>1993</c:v>
                </c:pt>
              </c:strCache>
            </c:strRef>
          </c:tx>
          <c:invertIfNegative val="0"/>
          <c:cat>
            <c:strRef>
              <c:f>Sheet1!$A$2:$A$7</c:f>
              <c:strCache>
                <c:ptCount val="1"/>
                <c:pt idx="0">
                  <c:v>Private Debt/GDP</c:v>
                </c:pt>
              </c:strCache>
            </c:strRef>
          </c:cat>
          <c:val>
            <c:numRef>
              <c:f>Sheet1!$O$2:$O$7</c:f>
            </c:numRef>
          </c:val>
          <c:extLst>
            <c:ext xmlns:c16="http://schemas.microsoft.com/office/drawing/2014/chart" uri="{C3380CC4-5D6E-409C-BE32-E72D297353CC}">
              <c16:uniqueId val="{0000000A-D9D5-4071-8327-B0F408150C6B}"/>
            </c:ext>
          </c:extLst>
        </c:ser>
        <c:ser>
          <c:idx val="14"/>
          <c:order val="14"/>
          <c:tx>
            <c:strRef>
              <c:f>Sheet1!$P$1</c:f>
              <c:strCache>
                <c:ptCount val="1"/>
                <c:pt idx="0">
                  <c:v>1994</c:v>
                </c:pt>
              </c:strCache>
            </c:strRef>
          </c:tx>
          <c:invertIfNegative val="0"/>
          <c:cat>
            <c:strRef>
              <c:f>Sheet1!$A$2:$A$7</c:f>
              <c:strCache>
                <c:ptCount val="1"/>
                <c:pt idx="0">
                  <c:v>Private Debt/GDP</c:v>
                </c:pt>
              </c:strCache>
            </c:strRef>
          </c:cat>
          <c:val>
            <c:numRef>
              <c:f>Sheet1!$P$2:$P$7</c:f>
            </c:numRef>
          </c:val>
          <c:extLst>
            <c:ext xmlns:c16="http://schemas.microsoft.com/office/drawing/2014/chart" uri="{C3380CC4-5D6E-409C-BE32-E72D297353CC}">
              <c16:uniqueId val="{0000000B-D9D5-4071-8327-B0F408150C6B}"/>
            </c:ext>
          </c:extLst>
        </c:ser>
        <c:ser>
          <c:idx val="15"/>
          <c:order val="15"/>
          <c:tx>
            <c:strRef>
              <c:f>Sheet1!$Q$1</c:f>
              <c:strCache>
                <c:ptCount val="1"/>
                <c:pt idx="0">
                  <c:v>1995</c:v>
                </c:pt>
              </c:strCache>
            </c:strRef>
          </c:tx>
          <c:invertIfNegative val="0"/>
          <c:cat>
            <c:strRef>
              <c:f>Sheet1!$A$2:$A$7</c:f>
              <c:strCache>
                <c:ptCount val="1"/>
                <c:pt idx="0">
                  <c:v>Private Debt/GDP</c:v>
                </c:pt>
              </c:strCache>
            </c:strRef>
          </c:cat>
          <c:val>
            <c:numRef>
              <c:f>Sheet1!$Q$2:$Q$7</c:f>
              <c:numCache>
                <c:formatCode>General</c:formatCode>
                <c:ptCount val="1"/>
                <c:pt idx="0">
                  <c:v>21.618920759898</c:v>
                </c:pt>
              </c:numCache>
            </c:numRef>
          </c:val>
          <c:extLst>
            <c:ext xmlns:c16="http://schemas.microsoft.com/office/drawing/2014/chart" uri="{C3380CC4-5D6E-409C-BE32-E72D297353CC}">
              <c16:uniqueId val="{0000000C-D9D5-4071-8327-B0F408150C6B}"/>
            </c:ext>
          </c:extLst>
        </c:ser>
        <c:ser>
          <c:idx val="16"/>
          <c:order val="16"/>
          <c:tx>
            <c:strRef>
              <c:f>Sheet1!$R$1</c:f>
              <c:strCache>
                <c:ptCount val="1"/>
                <c:pt idx="0">
                  <c:v>1996</c:v>
                </c:pt>
              </c:strCache>
            </c:strRef>
          </c:tx>
          <c:invertIfNegative val="0"/>
          <c:cat>
            <c:strRef>
              <c:f>Sheet1!$A$2:$A$7</c:f>
              <c:strCache>
                <c:ptCount val="1"/>
                <c:pt idx="0">
                  <c:v>Private Debt/GDP</c:v>
                </c:pt>
              </c:strCache>
            </c:strRef>
          </c:cat>
          <c:val>
            <c:numRef>
              <c:f>Sheet1!$R$2:$R$7</c:f>
              <c:numCache>
                <c:formatCode>General</c:formatCode>
                <c:ptCount val="1"/>
                <c:pt idx="0">
                  <c:v>21.425412338091999</c:v>
                </c:pt>
              </c:numCache>
            </c:numRef>
          </c:val>
          <c:extLst>
            <c:ext xmlns:c16="http://schemas.microsoft.com/office/drawing/2014/chart" uri="{C3380CC4-5D6E-409C-BE32-E72D297353CC}">
              <c16:uniqueId val="{0000000D-D9D5-4071-8327-B0F408150C6B}"/>
            </c:ext>
          </c:extLst>
        </c:ser>
        <c:ser>
          <c:idx val="17"/>
          <c:order val="17"/>
          <c:tx>
            <c:strRef>
              <c:f>Sheet1!$S$1</c:f>
              <c:strCache>
                <c:ptCount val="1"/>
                <c:pt idx="0">
                  <c:v>1997</c:v>
                </c:pt>
              </c:strCache>
            </c:strRef>
          </c:tx>
          <c:invertIfNegative val="0"/>
          <c:cat>
            <c:strRef>
              <c:f>Sheet1!$A$2:$A$7</c:f>
              <c:strCache>
                <c:ptCount val="1"/>
                <c:pt idx="0">
                  <c:v>Private Debt/GDP</c:v>
                </c:pt>
              </c:strCache>
            </c:strRef>
          </c:cat>
          <c:val>
            <c:numRef>
              <c:f>Sheet1!$S$2:$S$7</c:f>
              <c:numCache>
                <c:formatCode>General</c:formatCode>
                <c:ptCount val="1"/>
                <c:pt idx="0">
                  <c:v>20.604993382488001</c:v>
                </c:pt>
              </c:numCache>
            </c:numRef>
          </c:val>
          <c:extLst>
            <c:ext xmlns:c16="http://schemas.microsoft.com/office/drawing/2014/chart" uri="{C3380CC4-5D6E-409C-BE32-E72D297353CC}">
              <c16:uniqueId val="{0000000E-D9D5-4071-8327-B0F408150C6B}"/>
            </c:ext>
          </c:extLst>
        </c:ser>
        <c:ser>
          <c:idx val="18"/>
          <c:order val="18"/>
          <c:tx>
            <c:strRef>
              <c:f>Sheet1!$T$1</c:f>
              <c:strCache>
                <c:ptCount val="1"/>
                <c:pt idx="0">
                  <c:v>1998</c:v>
                </c:pt>
              </c:strCache>
            </c:strRef>
          </c:tx>
          <c:invertIfNegative val="0"/>
          <c:cat>
            <c:strRef>
              <c:f>Sheet1!$A$2:$A$7</c:f>
              <c:strCache>
                <c:ptCount val="1"/>
                <c:pt idx="0">
                  <c:v>Private Debt/GDP</c:v>
                </c:pt>
              </c:strCache>
            </c:strRef>
          </c:cat>
          <c:val>
            <c:numRef>
              <c:f>Sheet1!$T$2:$T$7</c:f>
              <c:numCache>
                <c:formatCode>General</c:formatCode>
                <c:ptCount val="1"/>
                <c:pt idx="0">
                  <c:v>20.664440730673999</c:v>
                </c:pt>
              </c:numCache>
            </c:numRef>
          </c:val>
          <c:extLst>
            <c:ext xmlns:c16="http://schemas.microsoft.com/office/drawing/2014/chart" uri="{C3380CC4-5D6E-409C-BE32-E72D297353CC}">
              <c16:uniqueId val="{0000000F-D9D5-4071-8327-B0F408150C6B}"/>
            </c:ext>
          </c:extLst>
        </c:ser>
        <c:ser>
          <c:idx val="19"/>
          <c:order val="19"/>
          <c:tx>
            <c:strRef>
              <c:f>Sheet1!$U$1</c:f>
              <c:strCache>
                <c:ptCount val="1"/>
                <c:pt idx="0">
                  <c:v>1999</c:v>
                </c:pt>
              </c:strCache>
            </c:strRef>
          </c:tx>
          <c:invertIfNegative val="0"/>
          <c:cat>
            <c:strRef>
              <c:f>Sheet1!$A$2:$A$7</c:f>
              <c:strCache>
                <c:ptCount val="1"/>
                <c:pt idx="0">
                  <c:v>Private Debt/GDP</c:v>
                </c:pt>
              </c:strCache>
            </c:strRef>
          </c:cat>
          <c:val>
            <c:numRef>
              <c:f>Sheet1!$U$2:$U$7</c:f>
              <c:numCache>
                <c:formatCode>General</c:formatCode>
                <c:ptCount val="1"/>
                <c:pt idx="0">
                  <c:v>21.862955931708001</c:v>
                </c:pt>
              </c:numCache>
            </c:numRef>
          </c:val>
          <c:extLst>
            <c:ext xmlns:c16="http://schemas.microsoft.com/office/drawing/2014/chart" uri="{C3380CC4-5D6E-409C-BE32-E72D297353CC}">
              <c16:uniqueId val="{00000010-D9D5-4071-8327-B0F408150C6B}"/>
            </c:ext>
          </c:extLst>
        </c:ser>
        <c:ser>
          <c:idx val="20"/>
          <c:order val="20"/>
          <c:tx>
            <c:strRef>
              <c:f>Sheet1!$V$1</c:f>
              <c:strCache>
                <c:ptCount val="1"/>
                <c:pt idx="0">
                  <c:v>2000</c:v>
                </c:pt>
              </c:strCache>
            </c:strRef>
          </c:tx>
          <c:invertIfNegative val="0"/>
          <c:cat>
            <c:strRef>
              <c:f>Sheet1!$A$2:$A$7</c:f>
              <c:strCache>
                <c:ptCount val="1"/>
                <c:pt idx="0">
                  <c:v>Private Debt/GDP</c:v>
                </c:pt>
              </c:strCache>
            </c:strRef>
          </c:cat>
          <c:val>
            <c:numRef>
              <c:f>Sheet1!$V$2:$V$7</c:f>
              <c:numCache>
                <c:formatCode>General</c:formatCode>
                <c:ptCount val="1"/>
                <c:pt idx="0">
                  <c:v>22.986707158154001</c:v>
                </c:pt>
              </c:numCache>
            </c:numRef>
          </c:val>
          <c:extLst>
            <c:ext xmlns:c16="http://schemas.microsoft.com/office/drawing/2014/chart" uri="{C3380CC4-5D6E-409C-BE32-E72D297353CC}">
              <c16:uniqueId val="{00000011-D9D5-4071-8327-B0F408150C6B}"/>
            </c:ext>
          </c:extLst>
        </c:ser>
        <c:ser>
          <c:idx val="21"/>
          <c:order val="21"/>
          <c:tx>
            <c:strRef>
              <c:f>Sheet1!$W$1</c:f>
              <c:strCache>
                <c:ptCount val="1"/>
                <c:pt idx="0">
                  <c:v>2001</c:v>
                </c:pt>
              </c:strCache>
            </c:strRef>
          </c:tx>
          <c:invertIfNegative val="0"/>
          <c:cat>
            <c:strRef>
              <c:f>Sheet1!$A$2:$A$7</c:f>
              <c:strCache>
                <c:ptCount val="1"/>
                <c:pt idx="0">
                  <c:v>Private Debt/GDP</c:v>
                </c:pt>
              </c:strCache>
            </c:strRef>
          </c:cat>
          <c:val>
            <c:numRef>
              <c:f>Sheet1!$W$2:$W$7</c:f>
              <c:numCache>
                <c:formatCode>General</c:formatCode>
                <c:ptCount val="1"/>
                <c:pt idx="0">
                  <c:v>24.574619985403</c:v>
                </c:pt>
              </c:numCache>
            </c:numRef>
          </c:val>
          <c:extLst>
            <c:ext xmlns:c16="http://schemas.microsoft.com/office/drawing/2014/chart" uri="{C3380CC4-5D6E-409C-BE32-E72D297353CC}">
              <c16:uniqueId val="{00000012-D9D5-4071-8327-B0F408150C6B}"/>
            </c:ext>
          </c:extLst>
        </c:ser>
        <c:ser>
          <c:idx val="22"/>
          <c:order val="22"/>
          <c:tx>
            <c:strRef>
              <c:f>Sheet1!$X$1</c:f>
              <c:strCache>
                <c:ptCount val="1"/>
                <c:pt idx="0">
                  <c:v>2002</c:v>
                </c:pt>
              </c:strCache>
            </c:strRef>
          </c:tx>
          <c:invertIfNegative val="0"/>
          <c:cat>
            <c:strRef>
              <c:f>Sheet1!$A$2:$A$7</c:f>
              <c:strCache>
                <c:ptCount val="1"/>
                <c:pt idx="0">
                  <c:v>Private Debt/GDP</c:v>
                </c:pt>
              </c:strCache>
            </c:strRef>
          </c:cat>
          <c:val>
            <c:numRef>
              <c:f>Sheet1!$X$2:$X$7</c:f>
              <c:numCache>
                <c:formatCode>General</c:formatCode>
                <c:ptCount val="1"/>
                <c:pt idx="0">
                  <c:v>25.915546185314</c:v>
                </c:pt>
              </c:numCache>
            </c:numRef>
          </c:val>
          <c:extLst>
            <c:ext xmlns:c16="http://schemas.microsoft.com/office/drawing/2014/chart" uri="{C3380CC4-5D6E-409C-BE32-E72D297353CC}">
              <c16:uniqueId val="{00000013-D9D5-4071-8327-B0F408150C6B}"/>
            </c:ext>
          </c:extLst>
        </c:ser>
        <c:ser>
          <c:idx val="23"/>
          <c:order val="23"/>
          <c:tx>
            <c:strRef>
              <c:f>Sheet1!$Y$1</c:f>
              <c:strCache>
                <c:ptCount val="1"/>
                <c:pt idx="0">
                  <c:v>2003</c:v>
                </c:pt>
              </c:strCache>
            </c:strRef>
          </c:tx>
          <c:invertIfNegative val="0"/>
          <c:cat>
            <c:strRef>
              <c:f>Sheet1!$A$2:$A$7</c:f>
              <c:strCache>
                <c:ptCount val="1"/>
                <c:pt idx="0">
                  <c:v>Private Debt/GDP</c:v>
                </c:pt>
              </c:strCache>
            </c:strRef>
          </c:cat>
          <c:val>
            <c:numRef>
              <c:f>Sheet1!$Y$2:$Y$7</c:f>
              <c:numCache>
                <c:formatCode>General</c:formatCode>
                <c:ptCount val="1"/>
                <c:pt idx="0">
                  <c:v>26.800320580369998</c:v>
                </c:pt>
              </c:numCache>
            </c:numRef>
          </c:val>
          <c:extLst>
            <c:ext xmlns:c16="http://schemas.microsoft.com/office/drawing/2014/chart" uri="{C3380CC4-5D6E-409C-BE32-E72D297353CC}">
              <c16:uniqueId val="{00000014-D9D5-4071-8327-B0F408150C6B}"/>
            </c:ext>
          </c:extLst>
        </c:ser>
        <c:ser>
          <c:idx val="24"/>
          <c:order val="24"/>
          <c:tx>
            <c:strRef>
              <c:f>Sheet1!$Z$1</c:f>
              <c:strCache>
                <c:ptCount val="1"/>
                <c:pt idx="0">
                  <c:v>2004</c:v>
                </c:pt>
              </c:strCache>
            </c:strRef>
          </c:tx>
          <c:invertIfNegative val="0"/>
          <c:cat>
            <c:strRef>
              <c:f>Sheet1!$A$2:$A$7</c:f>
              <c:strCache>
                <c:ptCount val="1"/>
                <c:pt idx="0">
                  <c:v>Private Debt/GDP</c:v>
                </c:pt>
              </c:strCache>
            </c:strRef>
          </c:cat>
          <c:val>
            <c:numRef>
              <c:f>Sheet1!$Z$2:$Z$7</c:f>
              <c:numCache>
                <c:formatCode>General</c:formatCode>
                <c:ptCount val="1"/>
                <c:pt idx="0">
                  <c:v>26.393225875393</c:v>
                </c:pt>
              </c:numCache>
            </c:numRef>
          </c:val>
          <c:extLst>
            <c:ext xmlns:c16="http://schemas.microsoft.com/office/drawing/2014/chart" uri="{C3380CC4-5D6E-409C-BE32-E72D297353CC}">
              <c16:uniqueId val="{00000015-D9D5-4071-8327-B0F408150C6B}"/>
            </c:ext>
          </c:extLst>
        </c:ser>
        <c:ser>
          <c:idx val="25"/>
          <c:order val="25"/>
          <c:tx>
            <c:strRef>
              <c:f>Sheet1!$AA$1</c:f>
              <c:strCache>
                <c:ptCount val="1"/>
                <c:pt idx="0">
                  <c:v>2005</c:v>
                </c:pt>
              </c:strCache>
            </c:strRef>
          </c:tx>
          <c:invertIfNegative val="0"/>
          <c:cat>
            <c:strRef>
              <c:f>Sheet1!$A$2:$A$7</c:f>
              <c:strCache>
                <c:ptCount val="1"/>
                <c:pt idx="0">
                  <c:v>Private Debt/GDP</c:v>
                </c:pt>
              </c:strCache>
            </c:strRef>
          </c:cat>
          <c:val>
            <c:numRef>
              <c:f>Sheet1!$AA$2:$AA$7</c:f>
              <c:numCache>
                <c:formatCode>General</c:formatCode>
                <c:ptCount val="1"/>
                <c:pt idx="0">
                  <c:v>26.311660523042999</c:v>
                </c:pt>
              </c:numCache>
            </c:numRef>
          </c:val>
          <c:extLst>
            <c:ext xmlns:c16="http://schemas.microsoft.com/office/drawing/2014/chart" uri="{C3380CC4-5D6E-409C-BE32-E72D297353CC}">
              <c16:uniqueId val="{00000016-D9D5-4071-8327-B0F408150C6B}"/>
            </c:ext>
          </c:extLst>
        </c:ser>
        <c:ser>
          <c:idx val="26"/>
          <c:order val="26"/>
          <c:tx>
            <c:strRef>
              <c:f>Sheet1!$AB$1</c:f>
              <c:strCache>
                <c:ptCount val="1"/>
                <c:pt idx="0">
                  <c:v>2006</c:v>
                </c:pt>
              </c:strCache>
            </c:strRef>
          </c:tx>
          <c:invertIfNegative val="0"/>
          <c:cat>
            <c:strRef>
              <c:f>Sheet1!$A$2:$A$7</c:f>
              <c:strCache>
                <c:ptCount val="1"/>
                <c:pt idx="0">
                  <c:v>Private Debt/GDP</c:v>
                </c:pt>
              </c:strCache>
            </c:strRef>
          </c:cat>
          <c:val>
            <c:numRef>
              <c:f>Sheet1!$AB$2:$AB$7</c:f>
              <c:numCache>
                <c:formatCode>General</c:formatCode>
                <c:ptCount val="1"/>
                <c:pt idx="0">
                  <c:v>25.567919605311001</c:v>
                </c:pt>
              </c:numCache>
            </c:numRef>
          </c:val>
          <c:extLst>
            <c:ext xmlns:c16="http://schemas.microsoft.com/office/drawing/2014/chart" uri="{C3380CC4-5D6E-409C-BE32-E72D297353CC}">
              <c16:uniqueId val="{00000017-D9D5-4071-8327-B0F408150C6B}"/>
            </c:ext>
          </c:extLst>
        </c:ser>
        <c:ser>
          <c:idx val="27"/>
          <c:order val="27"/>
          <c:tx>
            <c:strRef>
              <c:f>Sheet1!$AC$1</c:f>
              <c:strCache>
                <c:ptCount val="1"/>
                <c:pt idx="0">
                  <c:v>2007</c:v>
                </c:pt>
              </c:strCache>
            </c:strRef>
          </c:tx>
          <c:invertIfNegative val="0"/>
          <c:cat>
            <c:strRef>
              <c:f>Sheet1!$A$2:$A$7</c:f>
              <c:strCache>
                <c:ptCount val="1"/>
                <c:pt idx="0">
                  <c:v>Private Debt/GDP</c:v>
                </c:pt>
              </c:strCache>
            </c:strRef>
          </c:cat>
          <c:val>
            <c:numRef>
              <c:f>Sheet1!$AC$2:$AC$7</c:f>
              <c:numCache>
                <c:formatCode>General</c:formatCode>
                <c:ptCount val="1"/>
                <c:pt idx="0">
                  <c:v>29.164340446693</c:v>
                </c:pt>
              </c:numCache>
            </c:numRef>
          </c:val>
          <c:extLst>
            <c:ext xmlns:c16="http://schemas.microsoft.com/office/drawing/2014/chart" uri="{C3380CC4-5D6E-409C-BE32-E72D297353CC}">
              <c16:uniqueId val="{00000018-D9D5-4071-8327-B0F408150C6B}"/>
            </c:ext>
          </c:extLst>
        </c:ser>
        <c:ser>
          <c:idx val="28"/>
          <c:order val="28"/>
          <c:tx>
            <c:strRef>
              <c:f>Sheet1!$AD$1</c:f>
              <c:strCache>
                <c:ptCount val="1"/>
                <c:pt idx="0">
                  <c:v>2008</c:v>
                </c:pt>
              </c:strCache>
            </c:strRef>
          </c:tx>
          <c:invertIfNegative val="0"/>
          <c:cat>
            <c:strRef>
              <c:f>Sheet1!$A$2:$A$7</c:f>
              <c:strCache>
                <c:ptCount val="1"/>
                <c:pt idx="0">
                  <c:v>Private Debt/GDP</c:v>
                </c:pt>
              </c:strCache>
            </c:strRef>
          </c:cat>
          <c:val>
            <c:numRef>
              <c:f>Sheet1!$AD$2:$AD$7</c:f>
              <c:numCache>
                <c:formatCode>General</c:formatCode>
                <c:ptCount val="1"/>
                <c:pt idx="0">
                  <c:v>27.158797609575</c:v>
                </c:pt>
              </c:numCache>
            </c:numRef>
          </c:val>
          <c:extLst>
            <c:ext xmlns:c16="http://schemas.microsoft.com/office/drawing/2014/chart" uri="{C3380CC4-5D6E-409C-BE32-E72D297353CC}">
              <c16:uniqueId val="{00000019-D9D5-4071-8327-B0F408150C6B}"/>
            </c:ext>
          </c:extLst>
        </c:ser>
        <c:ser>
          <c:idx val="29"/>
          <c:order val="29"/>
          <c:tx>
            <c:strRef>
              <c:f>Sheet1!$AE$1</c:f>
              <c:strCache>
                <c:ptCount val="1"/>
                <c:pt idx="0">
                  <c:v>2009</c:v>
                </c:pt>
              </c:strCache>
            </c:strRef>
          </c:tx>
          <c:invertIfNegative val="0"/>
          <c:cat>
            <c:strRef>
              <c:f>Sheet1!$A$2:$A$7</c:f>
              <c:strCache>
                <c:ptCount val="1"/>
                <c:pt idx="0">
                  <c:v>Private Debt/GDP</c:v>
                </c:pt>
              </c:strCache>
            </c:strRef>
          </c:cat>
          <c:val>
            <c:numRef>
              <c:f>Sheet1!$AE$2:$AE$7</c:f>
              <c:numCache>
                <c:formatCode>General</c:formatCode>
                <c:ptCount val="1"/>
                <c:pt idx="0">
                  <c:v>34.567022834093997</c:v>
                </c:pt>
              </c:numCache>
            </c:numRef>
          </c:val>
          <c:extLst>
            <c:ext xmlns:c16="http://schemas.microsoft.com/office/drawing/2014/chart" uri="{C3380CC4-5D6E-409C-BE32-E72D297353CC}">
              <c16:uniqueId val="{0000001A-D9D5-4071-8327-B0F408150C6B}"/>
            </c:ext>
          </c:extLst>
        </c:ser>
        <c:ser>
          <c:idx val="30"/>
          <c:order val="30"/>
          <c:tx>
            <c:strRef>
              <c:f>Sheet1!$AF$1</c:f>
              <c:strCache>
                <c:ptCount val="1"/>
                <c:pt idx="0">
                  <c:v>2010</c:v>
                </c:pt>
              </c:strCache>
            </c:strRef>
          </c:tx>
          <c:invertIfNegative val="0"/>
          <c:cat>
            <c:strRef>
              <c:f>Sheet1!$A$2:$A$7</c:f>
              <c:strCache>
                <c:ptCount val="1"/>
                <c:pt idx="0">
                  <c:v>Private Debt/GDP</c:v>
                </c:pt>
              </c:strCache>
            </c:strRef>
          </c:cat>
          <c:val>
            <c:numRef>
              <c:f>Sheet1!$AF$2:$AF$7</c:f>
              <c:numCache>
                <c:formatCode>General</c:formatCode>
                <c:ptCount val="1"/>
                <c:pt idx="0">
                  <c:v>33.924285542770001</c:v>
                </c:pt>
              </c:numCache>
            </c:numRef>
          </c:val>
          <c:extLst>
            <c:ext xmlns:c16="http://schemas.microsoft.com/office/drawing/2014/chart" uri="{C3380CC4-5D6E-409C-BE32-E72D297353CC}">
              <c16:uniqueId val="{0000001B-D9D5-4071-8327-B0F408150C6B}"/>
            </c:ext>
          </c:extLst>
        </c:ser>
        <c:ser>
          <c:idx val="31"/>
          <c:order val="31"/>
          <c:tx>
            <c:strRef>
              <c:f>Sheet1!$AG$1</c:f>
              <c:strCache>
                <c:ptCount val="1"/>
                <c:pt idx="0">
                  <c:v>2011</c:v>
                </c:pt>
              </c:strCache>
            </c:strRef>
          </c:tx>
          <c:invertIfNegative val="0"/>
          <c:cat>
            <c:strRef>
              <c:f>Sheet1!$A$2:$A$7</c:f>
              <c:strCache>
                <c:ptCount val="1"/>
                <c:pt idx="0">
                  <c:v>Private Debt/GDP</c:v>
                </c:pt>
              </c:strCache>
            </c:strRef>
          </c:cat>
          <c:val>
            <c:numRef>
              <c:f>Sheet1!$AG$2:$AG$7</c:f>
              <c:numCache>
                <c:formatCode>General</c:formatCode>
                <c:ptCount val="1"/>
                <c:pt idx="0">
                  <c:v>33.771605504581999</c:v>
                </c:pt>
              </c:numCache>
            </c:numRef>
          </c:val>
          <c:extLst>
            <c:ext xmlns:c16="http://schemas.microsoft.com/office/drawing/2014/chart" uri="{C3380CC4-5D6E-409C-BE32-E72D297353CC}">
              <c16:uniqueId val="{0000001C-D9D5-4071-8327-B0F408150C6B}"/>
            </c:ext>
          </c:extLst>
        </c:ser>
        <c:ser>
          <c:idx val="32"/>
          <c:order val="32"/>
          <c:tx>
            <c:strRef>
              <c:f>Sheet1!$AH$1</c:f>
              <c:strCache>
                <c:ptCount val="1"/>
                <c:pt idx="0">
                  <c:v>2012</c:v>
                </c:pt>
              </c:strCache>
            </c:strRef>
          </c:tx>
          <c:invertIfNegative val="0"/>
          <c:cat>
            <c:strRef>
              <c:f>Sheet1!$A$2:$A$7</c:f>
              <c:strCache>
                <c:ptCount val="1"/>
                <c:pt idx="0">
                  <c:v>Private Debt/GDP</c:v>
                </c:pt>
              </c:strCache>
            </c:strRef>
          </c:cat>
          <c:val>
            <c:numRef>
              <c:f>Sheet1!$AH$2:$AH$7</c:f>
              <c:numCache>
                <c:formatCode>General</c:formatCode>
                <c:ptCount val="1"/>
                <c:pt idx="0">
                  <c:v>34.393062352996999</c:v>
                </c:pt>
              </c:numCache>
            </c:numRef>
          </c:val>
          <c:extLst>
            <c:ext xmlns:c16="http://schemas.microsoft.com/office/drawing/2014/chart" uri="{C3380CC4-5D6E-409C-BE32-E72D297353CC}">
              <c16:uniqueId val="{0000001D-D9D5-4071-8327-B0F408150C6B}"/>
            </c:ext>
          </c:extLst>
        </c:ser>
        <c:ser>
          <c:idx val="33"/>
          <c:order val="33"/>
          <c:tx>
            <c:strRef>
              <c:f>Sheet1!$AI$1</c:f>
              <c:strCache>
                <c:ptCount val="1"/>
                <c:pt idx="0">
                  <c:v>2013</c:v>
                </c:pt>
              </c:strCache>
            </c:strRef>
          </c:tx>
          <c:invertIfNegative val="0"/>
          <c:cat>
            <c:strRef>
              <c:f>Sheet1!$A$2:$A$7</c:f>
              <c:strCache>
                <c:ptCount val="1"/>
                <c:pt idx="0">
                  <c:v>Private Debt/GDP</c:v>
                </c:pt>
              </c:strCache>
            </c:strRef>
          </c:cat>
          <c:val>
            <c:numRef>
              <c:f>Sheet1!$AI$2:$AI$7</c:f>
              <c:numCache>
                <c:formatCode>General</c:formatCode>
                <c:ptCount val="1"/>
                <c:pt idx="0">
                  <c:v>37.035285298531001</c:v>
                </c:pt>
              </c:numCache>
            </c:numRef>
          </c:val>
          <c:extLst>
            <c:ext xmlns:c16="http://schemas.microsoft.com/office/drawing/2014/chart" uri="{C3380CC4-5D6E-409C-BE32-E72D297353CC}">
              <c16:uniqueId val="{0000001E-D9D5-4071-8327-B0F408150C6B}"/>
            </c:ext>
          </c:extLst>
        </c:ser>
        <c:ser>
          <c:idx val="34"/>
          <c:order val="34"/>
          <c:tx>
            <c:strRef>
              <c:f>Sheet1!$AJ$1</c:f>
              <c:strCache>
                <c:ptCount val="1"/>
                <c:pt idx="0">
                  <c:v>2014</c:v>
                </c:pt>
              </c:strCache>
            </c:strRef>
          </c:tx>
          <c:invertIfNegative val="0"/>
          <c:cat>
            <c:strRef>
              <c:f>Sheet1!$A$2:$A$7</c:f>
              <c:strCache>
                <c:ptCount val="1"/>
                <c:pt idx="0">
                  <c:v>Private Debt/GDP</c:v>
                </c:pt>
              </c:strCache>
            </c:strRef>
          </c:cat>
          <c:val>
            <c:numRef>
              <c:f>Sheet1!$AJ$2:$AJ$7</c:f>
              <c:numCache>
                <c:formatCode>General</c:formatCode>
                <c:ptCount val="1"/>
                <c:pt idx="0">
                  <c:v>39.969241127479997</c:v>
                </c:pt>
              </c:numCache>
            </c:numRef>
          </c:val>
          <c:extLst>
            <c:ext xmlns:c16="http://schemas.microsoft.com/office/drawing/2014/chart" uri="{C3380CC4-5D6E-409C-BE32-E72D297353CC}">
              <c16:uniqueId val="{0000001F-D9D5-4071-8327-B0F408150C6B}"/>
            </c:ext>
          </c:extLst>
        </c:ser>
        <c:ser>
          <c:idx val="35"/>
          <c:order val="35"/>
          <c:tx>
            <c:strRef>
              <c:f>Sheet1!$AK$1</c:f>
              <c:strCache>
                <c:ptCount val="1"/>
                <c:pt idx="0">
                  <c:v>2015</c:v>
                </c:pt>
              </c:strCache>
            </c:strRef>
          </c:tx>
          <c:invertIfNegative val="0"/>
          <c:cat>
            <c:strRef>
              <c:f>Sheet1!$A$2:$A$7</c:f>
              <c:strCache>
                <c:ptCount val="1"/>
                <c:pt idx="0">
                  <c:v>Private Debt/GDP</c:v>
                </c:pt>
              </c:strCache>
            </c:strRef>
          </c:cat>
          <c:val>
            <c:numRef>
              <c:f>Sheet1!$AK$2:$AK$7</c:f>
              <c:numCache>
                <c:formatCode>General</c:formatCode>
                <c:ptCount val="1"/>
                <c:pt idx="0">
                  <c:v>41.488823753768997</c:v>
                </c:pt>
              </c:numCache>
            </c:numRef>
          </c:val>
          <c:extLst>
            <c:ext xmlns:c16="http://schemas.microsoft.com/office/drawing/2014/chart" uri="{C3380CC4-5D6E-409C-BE32-E72D297353CC}">
              <c16:uniqueId val="{00000020-D9D5-4071-8327-B0F408150C6B}"/>
            </c:ext>
          </c:extLst>
        </c:ser>
        <c:ser>
          <c:idx val="36"/>
          <c:order val="36"/>
          <c:tx>
            <c:strRef>
              <c:f>Sheet1!$AL$1</c:f>
              <c:strCache>
                <c:ptCount val="1"/>
                <c:pt idx="0">
                  <c:v>2016</c:v>
                </c:pt>
              </c:strCache>
            </c:strRef>
          </c:tx>
          <c:invertIfNegative val="0"/>
          <c:cat>
            <c:strRef>
              <c:f>Sheet1!$A$2:$A$7</c:f>
              <c:strCache>
                <c:ptCount val="1"/>
                <c:pt idx="0">
                  <c:v>Private Debt/GDP</c:v>
                </c:pt>
              </c:strCache>
            </c:strRef>
          </c:cat>
          <c:val>
            <c:numRef>
              <c:f>Sheet1!$AL$2:$AL$7</c:f>
              <c:numCache>
                <c:formatCode>General</c:formatCode>
                <c:ptCount val="1"/>
                <c:pt idx="0">
                  <c:v>50.700901426906</c:v>
                </c:pt>
              </c:numCache>
            </c:numRef>
          </c:val>
          <c:extLst>
            <c:ext xmlns:c16="http://schemas.microsoft.com/office/drawing/2014/chart" uri="{C3380CC4-5D6E-409C-BE32-E72D297353CC}">
              <c16:uniqueId val="{00000021-D9D5-4071-8327-B0F408150C6B}"/>
            </c:ext>
          </c:extLst>
        </c:ser>
        <c:ser>
          <c:idx val="37"/>
          <c:order val="37"/>
          <c:tx>
            <c:strRef>
              <c:f>Sheet1!$AM$1</c:f>
              <c:strCache>
                <c:ptCount val="1"/>
                <c:pt idx="0">
                  <c:v>2017</c:v>
                </c:pt>
              </c:strCache>
            </c:strRef>
          </c:tx>
          <c:invertIfNegative val="0"/>
          <c:cat>
            <c:strRef>
              <c:f>Sheet1!$A$2:$A$7</c:f>
              <c:strCache>
                <c:ptCount val="1"/>
                <c:pt idx="0">
                  <c:v>Private Debt/GDP</c:v>
                </c:pt>
              </c:strCache>
            </c:strRef>
          </c:cat>
          <c:val>
            <c:numRef>
              <c:f>Sheet1!$AM$2:$AM$7</c:f>
              <c:numCache>
                <c:formatCode>General</c:formatCode>
                <c:ptCount val="1"/>
                <c:pt idx="0">
                  <c:v>54.950620481767999</c:v>
                </c:pt>
              </c:numCache>
            </c:numRef>
          </c:val>
          <c:extLst>
            <c:ext xmlns:c16="http://schemas.microsoft.com/office/drawing/2014/chart" uri="{C3380CC4-5D6E-409C-BE32-E72D297353CC}">
              <c16:uniqueId val="{00000022-D9D5-4071-8327-B0F408150C6B}"/>
            </c:ext>
          </c:extLst>
        </c:ser>
        <c:ser>
          <c:idx val="38"/>
          <c:order val="38"/>
          <c:tx>
            <c:strRef>
              <c:f>Sheet1!$AN$1</c:f>
              <c:strCache>
                <c:ptCount val="1"/>
                <c:pt idx="0">
                  <c:v>2018</c:v>
                </c:pt>
              </c:strCache>
            </c:strRef>
          </c:tx>
          <c:invertIfNegative val="0"/>
          <c:cat>
            <c:strRef>
              <c:f>Sheet1!$A$2:$A$7</c:f>
              <c:strCache>
                <c:ptCount val="1"/>
                <c:pt idx="0">
                  <c:v>Private Debt/GDP</c:v>
                </c:pt>
              </c:strCache>
            </c:strRef>
          </c:cat>
          <c:val>
            <c:numRef>
              <c:f>Sheet1!$AN$2:$AN$7</c:f>
              <c:numCache>
                <c:formatCode>General</c:formatCode>
                <c:ptCount val="1"/>
                <c:pt idx="0">
                  <c:v>56.659269463228</c:v>
                </c:pt>
              </c:numCache>
            </c:numRef>
          </c:val>
          <c:extLst>
            <c:ext xmlns:c16="http://schemas.microsoft.com/office/drawing/2014/chart" uri="{C3380CC4-5D6E-409C-BE32-E72D297353CC}">
              <c16:uniqueId val="{00000023-D9D5-4071-8327-B0F408150C6B}"/>
            </c:ext>
          </c:extLst>
        </c:ser>
        <c:ser>
          <c:idx val="39"/>
          <c:order val="39"/>
          <c:tx>
            <c:strRef>
              <c:f>Sheet1!$AO$1</c:f>
              <c:strCache>
                <c:ptCount val="1"/>
                <c:pt idx="0">
                  <c:v>2019</c:v>
                </c:pt>
              </c:strCache>
            </c:strRef>
          </c:tx>
          <c:invertIfNegative val="0"/>
          <c:cat>
            <c:strRef>
              <c:f>Sheet1!$A$2:$A$7</c:f>
              <c:strCache>
                <c:ptCount val="1"/>
                <c:pt idx="0">
                  <c:v>Private Debt/GDP</c:v>
                </c:pt>
              </c:strCache>
            </c:strRef>
          </c:cat>
          <c:val>
            <c:numRef>
              <c:f>Sheet1!$AO$2:$AO$7</c:f>
              <c:numCache>
                <c:formatCode>General</c:formatCode>
                <c:ptCount val="1"/>
                <c:pt idx="0">
                  <c:v>60.403606474545001</c:v>
                </c:pt>
              </c:numCache>
            </c:numRef>
          </c:val>
          <c:extLst>
            <c:ext xmlns:c16="http://schemas.microsoft.com/office/drawing/2014/chart" uri="{C3380CC4-5D6E-409C-BE32-E72D297353CC}">
              <c16:uniqueId val="{00000024-D9D5-4071-8327-B0F408150C6B}"/>
            </c:ext>
          </c:extLst>
        </c:ser>
        <c:ser>
          <c:idx val="40"/>
          <c:order val="40"/>
          <c:tx>
            <c:strRef>
              <c:f>Sheet1!$AP$1</c:f>
              <c:strCache>
                <c:ptCount val="1"/>
                <c:pt idx="0">
                  <c:v>2020</c:v>
                </c:pt>
              </c:strCache>
            </c:strRef>
          </c:tx>
          <c:invertIfNegative val="0"/>
          <c:cat>
            <c:strRef>
              <c:f>Sheet1!$A$2:$A$7</c:f>
              <c:strCache>
                <c:ptCount val="1"/>
                <c:pt idx="0">
                  <c:v>Private Debt/GDP</c:v>
                </c:pt>
              </c:strCache>
            </c:strRef>
          </c:cat>
          <c:val>
            <c:numRef>
              <c:f>Sheet1!$AP$2:$AP$7</c:f>
              <c:numCache>
                <c:formatCode>General</c:formatCode>
                <c:ptCount val="1"/>
                <c:pt idx="0">
                  <c:v>70.137468125018998</c:v>
                </c:pt>
              </c:numCache>
            </c:numRef>
          </c:val>
          <c:extLst>
            <c:ext xmlns:c16="http://schemas.microsoft.com/office/drawing/2014/chart" uri="{C3380CC4-5D6E-409C-BE32-E72D297353CC}">
              <c16:uniqueId val="{00000025-D9D5-4071-8327-B0F408150C6B}"/>
            </c:ext>
          </c:extLst>
        </c:ser>
        <c:ser>
          <c:idx val="41"/>
          <c:order val="41"/>
          <c:tx>
            <c:strRef>
              <c:f>Sheet1!$AQ$1</c:f>
              <c:strCache>
                <c:ptCount val="1"/>
                <c:pt idx="0">
                  <c:v>2021</c:v>
                </c:pt>
              </c:strCache>
            </c:strRef>
          </c:tx>
          <c:invertIfNegative val="0"/>
          <c:cat>
            <c:strRef>
              <c:f>Sheet1!$A$2:$A$7</c:f>
              <c:strCache>
                <c:ptCount val="1"/>
                <c:pt idx="0">
                  <c:v>Private Debt/GDP</c:v>
                </c:pt>
              </c:strCache>
            </c:strRef>
          </c:cat>
          <c:val>
            <c:numRef>
              <c:f>Sheet1!$AQ$2:$AQ$7</c:f>
              <c:numCache>
                <c:formatCode>General</c:formatCode>
                <c:ptCount val="1"/>
                <c:pt idx="0">
                  <c:v>71.835980937369996</c:v>
                </c:pt>
              </c:numCache>
            </c:numRef>
          </c:val>
          <c:extLst>
            <c:ext xmlns:c16="http://schemas.microsoft.com/office/drawing/2014/chart" uri="{C3380CC4-5D6E-409C-BE32-E72D297353CC}">
              <c16:uniqueId val="{00000026-D9D5-4071-8327-B0F408150C6B}"/>
            </c:ext>
          </c:extLst>
        </c:ser>
        <c:ser>
          <c:idx val="42"/>
          <c:order val="42"/>
          <c:tx>
            <c:strRef>
              <c:f>Sheet1!$AR$1</c:f>
              <c:strCache>
                <c:ptCount val="1"/>
                <c:pt idx="0">
                  <c:v>2022</c:v>
                </c:pt>
              </c:strCache>
            </c:strRef>
          </c:tx>
          <c:invertIfNegative val="0"/>
          <c:cat>
            <c:strRef>
              <c:f>Sheet1!$A$2:$A$7</c:f>
              <c:strCache>
                <c:ptCount val="1"/>
                <c:pt idx="0">
                  <c:v>Private Debt/GDP</c:v>
                </c:pt>
              </c:strCache>
            </c:strRef>
          </c:cat>
          <c:val>
            <c:numRef>
              <c:f>Sheet1!$AR$2:$AR$7</c:f>
              <c:numCache>
                <c:formatCode>General</c:formatCode>
                <c:ptCount val="1"/>
                <c:pt idx="0">
                  <c:v>77.097111920230006</c:v>
                </c:pt>
              </c:numCache>
            </c:numRef>
          </c:val>
          <c:extLst>
            <c:ext xmlns:c16="http://schemas.microsoft.com/office/drawing/2014/chart" uri="{C3380CC4-5D6E-409C-BE32-E72D297353CC}">
              <c16:uniqueId val="{00000027-D9D5-4071-8327-B0F408150C6B}"/>
            </c:ext>
          </c:extLst>
        </c:ser>
        <c:dLbls>
          <c:showLegendKey val="0"/>
          <c:showVal val="0"/>
          <c:showCatName val="0"/>
          <c:showSerName val="0"/>
          <c:showPercent val="0"/>
          <c:showBubbleSize val="0"/>
        </c:dLbls>
        <c:gapWidth val="150"/>
        <c:axId val="281580248"/>
        <c:axId val="281581032"/>
      </c:barChart>
      <c:catAx>
        <c:axId val="281580248"/>
        <c:scaling>
          <c:orientation val="minMax"/>
        </c:scaling>
        <c:delete val="1"/>
        <c:axPos val="b"/>
        <c:numFmt formatCode="General" sourceLinked="0"/>
        <c:majorTickMark val="out"/>
        <c:minorTickMark val="none"/>
        <c:tickLblPos val="nextTo"/>
        <c:crossAx val="281581032"/>
        <c:crosses val="autoZero"/>
        <c:auto val="1"/>
        <c:lblAlgn val="ctr"/>
        <c:lblOffset val="100"/>
        <c:noMultiLvlLbl val="0"/>
      </c:catAx>
      <c:valAx>
        <c:axId val="281581032"/>
        <c:scaling>
          <c:orientation val="minMax"/>
        </c:scaling>
        <c:delete val="0"/>
        <c:axPos val="l"/>
        <c:majorGridlines/>
        <c:numFmt formatCode="General" sourceLinked="1"/>
        <c:majorTickMark val="out"/>
        <c:minorTickMark val="none"/>
        <c:tickLblPos val="nextTo"/>
        <c:crossAx val="28158024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Column2</c:v>
                </c:pt>
              </c:strCache>
            </c:strRef>
          </c:tx>
          <c:invertIfNegative val="0"/>
          <c:cat>
            <c:strRef>
              <c:f>Sheet1!$A$2:$A$7</c:f>
              <c:strCache>
                <c:ptCount val="1"/>
                <c:pt idx="0">
                  <c:v>Private Debt/GDP</c:v>
                </c:pt>
              </c:strCache>
            </c:strRef>
          </c:cat>
          <c:val>
            <c:numRef>
              <c:f>Sheet1!$B$2:$B$7</c:f>
            </c:numRef>
          </c:val>
          <c:extLst>
            <c:ext xmlns:c16="http://schemas.microsoft.com/office/drawing/2014/chart" uri="{C3380CC4-5D6E-409C-BE32-E72D297353CC}">
              <c16:uniqueId val="{00000000-A9F8-4CEE-9A48-614C2B445809}"/>
            </c:ext>
          </c:extLst>
        </c:ser>
        <c:ser>
          <c:idx val="1"/>
          <c:order val="1"/>
          <c:tx>
            <c:strRef>
              <c:f>Sheet1!$C$1</c:f>
              <c:strCache>
                <c:ptCount val="1"/>
                <c:pt idx="0">
                  <c:v>Column3</c:v>
                </c:pt>
              </c:strCache>
            </c:strRef>
          </c:tx>
          <c:invertIfNegative val="0"/>
          <c:cat>
            <c:strRef>
              <c:f>Sheet1!$A$2:$A$7</c:f>
              <c:strCache>
                <c:ptCount val="1"/>
                <c:pt idx="0">
                  <c:v>Private Debt/GDP</c:v>
                </c:pt>
              </c:strCache>
            </c:strRef>
          </c:cat>
          <c:val>
            <c:numRef>
              <c:f>Sheet1!$C$2:$C$7</c:f>
            </c:numRef>
          </c:val>
          <c:extLst>
            <c:ext xmlns:c16="http://schemas.microsoft.com/office/drawing/2014/chart" uri="{C3380CC4-5D6E-409C-BE32-E72D297353CC}">
              <c16:uniqueId val="{00000001-A9F8-4CEE-9A48-614C2B445809}"/>
            </c:ext>
          </c:extLst>
        </c:ser>
        <c:ser>
          <c:idx val="2"/>
          <c:order val="2"/>
          <c:tx>
            <c:strRef>
              <c:f>Sheet1!$D$1</c:f>
              <c:strCache>
                <c:ptCount val="1"/>
                <c:pt idx="0">
                  <c:v>Column4</c:v>
                </c:pt>
              </c:strCache>
            </c:strRef>
          </c:tx>
          <c:invertIfNegative val="0"/>
          <c:cat>
            <c:strRef>
              <c:f>Sheet1!$A$2:$A$7</c:f>
              <c:strCache>
                <c:ptCount val="1"/>
                <c:pt idx="0">
                  <c:v>Private Debt/GDP</c:v>
                </c:pt>
              </c:strCache>
            </c:strRef>
          </c:cat>
          <c:val>
            <c:numRef>
              <c:f>Sheet1!$D$2:$D$7</c:f>
            </c:numRef>
          </c:val>
          <c:extLst>
            <c:ext xmlns:c16="http://schemas.microsoft.com/office/drawing/2014/chart" uri="{C3380CC4-5D6E-409C-BE32-E72D297353CC}">
              <c16:uniqueId val="{00000002-A9F8-4CEE-9A48-614C2B445809}"/>
            </c:ext>
          </c:extLst>
        </c:ser>
        <c:ser>
          <c:idx val="3"/>
          <c:order val="3"/>
          <c:tx>
            <c:strRef>
              <c:f>Sheet1!$E$1</c:f>
              <c:strCache>
                <c:ptCount val="1"/>
                <c:pt idx="0">
                  <c:v>Column5</c:v>
                </c:pt>
              </c:strCache>
            </c:strRef>
          </c:tx>
          <c:invertIfNegative val="0"/>
          <c:cat>
            <c:strRef>
              <c:f>Sheet1!$A$2:$A$7</c:f>
              <c:strCache>
                <c:ptCount val="1"/>
                <c:pt idx="0">
                  <c:v>Private Debt/GDP</c:v>
                </c:pt>
              </c:strCache>
            </c:strRef>
          </c:cat>
          <c:val>
            <c:numRef>
              <c:f>Sheet1!$E$2:$E$7</c:f>
            </c:numRef>
          </c:val>
          <c:extLst>
            <c:ext xmlns:c16="http://schemas.microsoft.com/office/drawing/2014/chart" uri="{C3380CC4-5D6E-409C-BE32-E72D297353CC}">
              <c16:uniqueId val="{00000000-D9D5-4071-8327-B0F408150C6B}"/>
            </c:ext>
          </c:extLst>
        </c:ser>
        <c:ser>
          <c:idx val="4"/>
          <c:order val="4"/>
          <c:tx>
            <c:strRef>
              <c:f>Sheet1!$F$1</c:f>
              <c:strCache>
                <c:ptCount val="1"/>
                <c:pt idx="0">
                  <c:v>Column6</c:v>
                </c:pt>
              </c:strCache>
            </c:strRef>
          </c:tx>
          <c:invertIfNegative val="0"/>
          <c:cat>
            <c:strRef>
              <c:f>Sheet1!$A$2:$A$7</c:f>
              <c:strCache>
                <c:ptCount val="1"/>
                <c:pt idx="0">
                  <c:v>Private Debt/GDP</c:v>
                </c:pt>
              </c:strCache>
            </c:strRef>
          </c:cat>
          <c:val>
            <c:numRef>
              <c:f>Sheet1!$F$2:$F$7</c:f>
            </c:numRef>
          </c:val>
          <c:extLst>
            <c:ext xmlns:c16="http://schemas.microsoft.com/office/drawing/2014/chart" uri="{C3380CC4-5D6E-409C-BE32-E72D297353CC}">
              <c16:uniqueId val="{00000001-D9D5-4071-8327-B0F408150C6B}"/>
            </c:ext>
          </c:extLst>
        </c:ser>
        <c:ser>
          <c:idx val="5"/>
          <c:order val="5"/>
          <c:tx>
            <c:strRef>
              <c:f>Sheet1!$G$1</c:f>
              <c:strCache>
                <c:ptCount val="1"/>
                <c:pt idx="0">
                  <c:v>1985</c:v>
                </c:pt>
              </c:strCache>
            </c:strRef>
          </c:tx>
          <c:invertIfNegative val="0"/>
          <c:cat>
            <c:strRef>
              <c:f>Sheet1!$A$2:$A$7</c:f>
              <c:strCache>
                <c:ptCount val="1"/>
                <c:pt idx="0">
                  <c:v>Private Debt/GDP</c:v>
                </c:pt>
              </c:strCache>
            </c:strRef>
          </c:cat>
          <c:val>
            <c:numRef>
              <c:f>Sheet1!$G$2:$G$7</c:f>
              <c:numCache>
                <c:formatCode>General</c:formatCode>
                <c:ptCount val="1"/>
                <c:pt idx="0">
                  <c:v>63.906655063374998</c:v>
                </c:pt>
              </c:numCache>
            </c:numRef>
          </c:val>
          <c:extLst>
            <c:ext xmlns:c16="http://schemas.microsoft.com/office/drawing/2014/chart" uri="{C3380CC4-5D6E-409C-BE32-E72D297353CC}">
              <c16:uniqueId val="{00000002-D9D5-4071-8327-B0F408150C6B}"/>
            </c:ext>
          </c:extLst>
        </c:ser>
        <c:ser>
          <c:idx val="6"/>
          <c:order val="6"/>
          <c:tx>
            <c:strRef>
              <c:f>Sheet1!$H$1</c:f>
              <c:strCache>
                <c:ptCount val="1"/>
                <c:pt idx="0">
                  <c:v>1986</c:v>
                </c:pt>
              </c:strCache>
            </c:strRef>
          </c:tx>
          <c:invertIfNegative val="0"/>
          <c:cat>
            <c:strRef>
              <c:f>Sheet1!$A$2:$A$7</c:f>
              <c:strCache>
                <c:ptCount val="1"/>
                <c:pt idx="0">
                  <c:v>Private Debt/GDP</c:v>
                </c:pt>
              </c:strCache>
            </c:strRef>
          </c:cat>
          <c:val>
            <c:numRef>
              <c:f>Sheet1!$H$2:$H$7</c:f>
              <c:numCache>
                <c:formatCode>General</c:formatCode>
                <c:ptCount val="1"/>
                <c:pt idx="0">
                  <c:v>73.359094360428003</c:v>
                </c:pt>
              </c:numCache>
            </c:numRef>
          </c:val>
          <c:extLst>
            <c:ext xmlns:c16="http://schemas.microsoft.com/office/drawing/2014/chart" uri="{C3380CC4-5D6E-409C-BE32-E72D297353CC}">
              <c16:uniqueId val="{00000003-D9D5-4071-8327-B0F408150C6B}"/>
            </c:ext>
          </c:extLst>
        </c:ser>
        <c:ser>
          <c:idx val="7"/>
          <c:order val="7"/>
          <c:tx>
            <c:strRef>
              <c:f>Sheet1!$I$1</c:f>
              <c:strCache>
                <c:ptCount val="1"/>
                <c:pt idx="0">
                  <c:v>1987</c:v>
                </c:pt>
              </c:strCache>
            </c:strRef>
          </c:tx>
          <c:invertIfNegative val="0"/>
          <c:cat>
            <c:strRef>
              <c:f>Sheet1!$A$2:$A$7</c:f>
              <c:strCache>
                <c:ptCount val="1"/>
                <c:pt idx="0">
                  <c:v>Private Debt/GDP</c:v>
                </c:pt>
              </c:strCache>
            </c:strRef>
          </c:cat>
          <c:val>
            <c:numRef>
              <c:f>Sheet1!$I$2:$I$7</c:f>
              <c:numCache>
                <c:formatCode>General</c:formatCode>
                <c:ptCount val="1"/>
                <c:pt idx="0">
                  <c:v>74.445444139431999</c:v>
                </c:pt>
              </c:numCache>
            </c:numRef>
          </c:val>
          <c:extLst>
            <c:ext xmlns:c16="http://schemas.microsoft.com/office/drawing/2014/chart" uri="{C3380CC4-5D6E-409C-BE32-E72D297353CC}">
              <c16:uniqueId val="{00000004-D9D5-4071-8327-B0F408150C6B}"/>
            </c:ext>
          </c:extLst>
        </c:ser>
        <c:ser>
          <c:idx val="8"/>
          <c:order val="8"/>
          <c:tx>
            <c:strRef>
              <c:f>Sheet1!$J$1</c:f>
              <c:strCache>
                <c:ptCount val="1"/>
                <c:pt idx="0">
                  <c:v>1988</c:v>
                </c:pt>
              </c:strCache>
            </c:strRef>
          </c:tx>
          <c:invertIfNegative val="0"/>
          <c:cat>
            <c:strRef>
              <c:f>Sheet1!$A$2:$A$7</c:f>
              <c:strCache>
                <c:ptCount val="1"/>
                <c:pt idx="0">
                  <c:v>Private Debt/GDP</c:v>
                </c:pt>
              </c:strCache>
            </c:strRef>
          </c:cat>
          <c:val>
            <c:numRef>
              <c:f>Sheet1!$J$2:$J$7</c:f>
              <c:numCache>
                <c:formatCode>General</c:formatCode>
                <c:ptCount val="1"/>
                <c:pt idx="0">
                  <c:v>70.696382591152997</c:v>
                </c:pt>
              </c:numCache>
            </c:numRef>
          </c:val>
          <c:extLst>
            <c:ext xmlns:c16="http://schemas.microsoft.com/office/drawing/2014/chart" uri="{C3380CC4-5D6E-409C-BE32-E72D297353CC}">
              <c16:uniqueId val="{00000005-D9D5-4071-8327-B0F408150C6B}"/>
            </c:ext>
          </c:extLst>
        </c:ser>
        <c:ser>
          <c:idx val="9"/>
          <c:order val="9"/>
          <c:tx>
            <c:strRef>
              <c:f>Sheet1!$K$1</c:f>
              <c:strCache>
                <c:ptCount val="1"/>
                <c:pt idx="0">
                  <c:v>1989</c:v>
                </c:pt>
              </c:strCache>
            </c:strRef>
          </c:tx>
          <c:invertIfNegative val="0"/>
          <c:cat>
            <c:strRef>
              <c:f>Sheet1!$A$2:$A$7</c:f>
              <c:strCache>
                <c:ptCount val="1"/>
                <c:pt idx="0">
                  <c:v>Private Debt/GDP</c:v>
                </c:pt>
              </c:strCache>
            </c:strRef>
          </c:cat>
          <c:val>
            <c:numRef>
              <c:f>Sheet1!$K$2:$K$7</c:f>
              <c:numCache>
                <c:formatCode>General</c:formatCode>
                <c:ptCount val="1"/>
                <c:pt idx="0">
                  <c:v>74.130060869784003</c:v>
                </c:pt>
              </c:numCache>
            </c:numRef>
          </c:val>
          <c:extLst>
            <c:ext xmlns:c16="http://schemas.microsoft.com/office/drawing/2014/chart" uri="{C3380CC4-5D6E-409C-BE32-E72D297353CC}">
              <c16:uniqueId val="{00000006-D9D5-4071-8327-B0F408150C6B}"/>
            </c:ext>
          </c:extLst>
        </c:ser>
        <c:ser>
          <c:idx val="10"/>
          <c:order val="10"/>
          <c:tx>
            <c:strRef>
              <c:f>Sheet1!$L$1</c:f>
              <c:strCache>
                <c:ptCount val="1"/>
                <c:pt idx="0">
                  <c:v>1990</c:v>
                </c:pt>
              </c:strCache>
            </c:strRef>
          </c:tx>
          <c:invertIfNegative val="0"/>
          <c:cat>
            <c:strRef>
              <c:f>Sheet1!$A$2:$A$7</c:f>
              <c:strCache>
                <c:ptCount val="1"/>
                <c:pt idx="0">
                  <c:v>Private Debt/GDP</c:v>
                </c:pt>
              </c:strCache>
            </c:strRef>
          </c:cat>
          <c:val>
            <c:numRef>
              <c:f>Sheet1!$L$2:$L$7</c:f>
              <c:numCache>
                <c:formatCode>General</c:formatCode>
                <c:ptCount val="1"/>
                <c:pt idx="0">
                  <c:v>82.718279814146001</c:v>
                </c:pt>
              </c:numCache>
            </c:numRef>
          </c:val>
          <c:extLst>
            <c:ext xmlns:c16="http://schemas.microsoft.com/office/drawing/2014/chart" uri="{C3380CC4-5D6E-409C-BE32-E72D297353CC}">
              <c16:uniqueId val="{00000007-D9D5-4071-8327-B0F408150C6B}"/>
            </c:ext>
          </c:extLst>
        </c:ser>
        <c:ser>
          <c:idx val="11"/>
          <c:order val="11"/>
          <c:tx>
            <c:strRef>
              <c:f>Sheet1!$M$1</c:f>
              <c:strCache>
                <c:ptCount val="1"/>
                <c:pt idx="0">
                  <c:v>1991</c:v>
                </c:pt>
              </c:strCache>
            </c:strRef>
          </c:tx>
          <c:invertIfNegative val="0"/>
          <c:cat>
            <c:strRef>
              <c:f>Sheet1!$A$2:$A$7</c:f>
              <c:strCache>
                <c:ptCount val="1"/>
                <c:pt idx="0">
                  <c:v>Private Debt/GDP</c:v>
                </c:pt>
              </c:strCache>
            </c:strRef>
          </c:cat>
          <c:val>
            <c:numRef>
              <c:f>Sheet1!$M$2:$M$7</c:f>
              <c:numCache>
                <c:formatCode>General</c:formatCode>
                <c:ptCount val="1"/>
                <c:pt idx="0">
                  <c:v>84.557424347730006</c:v>
                </c:pt>
              </c:numCache>
            </c:numRef>
          </c:val>
          <c:extLst>
            <c:ext xmlns:c16="http://schemas.microsoft.com/office/drawing/2014/chart" uri="{C3380CC4-5D6E-409C-BE32-E72D297353CC}">
              <c16:uniqueId val="{00000008-D9D5-4071-8327-B0F408150C6B}"/>
            </c:ext>
          </c:extLst>
        </c:ser>
        <c:ser>
          <c:idx val="12"/>
          <c:order val="12"/>
          <c:tx>
            <c:strRef>
              <c:f>Sheet1!$N$1</c:f>
              <c:strCache>
                <c:ptCount val="1"/>
                <c:pt idx="0">
                  <c:v>1992</c:v>
                </c:pt>
              </c:strCache>
            </c:strRef>
          </c:tx>
          <c:invertIfNegative val="0"/>
          <c:cat>
            <c:strRef>
              <c:f>Sheet1!$A$2:$A$7</c:f>
              <c:strCache>
                <c:ptCount val="1"/>
                <c:pt idx="0">
                  <c:v>Private Debt/GDP</c:v>
                </c:pt>
              </c:strCache>
            </c:strRef>
          </c:cat>
          <c:val>
            <c:numRef>
              <c:f>Sheet1!$N$2:$N$7</c:f>
              <c:numCache>
                <c:formatCode>General</c:formatCode>
                <c:ptCount val="1"/>
                <c:pt idx="0">
                  <c:v>83.005168539829995</c:v>
                </c:pt>
              </c:numCache>
            </c:numRef>
          </c:val>
          <c:extLst>
            <c:ext xmlns:c16="http://schemas.microsoft.com/office/drawing/2014/chart" uri="{C3380CC4-5D6E-409C-BE32-E72D297353CC}">
              <c16:uniqueId val="{00000009-D9D5-4071-8327-B0F408150C6B}"/>
            </c:ext>
          </c:extLst>
        </c:ser>
        <c:ser>
          <c:idx val="13"/>
          <c:order val="13"/>
          <c:tx>
            <c:strRef>
              <c:f>Sheet1!$O$1</c:f>
              <c:strCache>
                <c:ptCount val="1"/>
                <c:pt idx="0">
                  <c:v>1993</c:v>
                </c:pt>
              </c:strCache>
            </c:strRef>
          </c:tx>
          <c:invertIfNegative val="0"/>
          <c:cat>
            <c:strRef>
              <c:f>Sheet1!$A$2:$A$7</c:f>
              <c:strCache>
                <c:ptCount val="1"/>
                <c:pt idx="0">
                  <c:v>Private Debt/GDP</c:v>
                </c:pt>
              </c:strCache>
            </c:strRef>
          </c:cat>
          <c:val>
            <c:numRef>
              <c:f>Sheet1!$O$2:$O$7</c:f>
              <c:numCache>
                <c:formatCode>General</c:formatCode>
                <c:ptCount val="1"/>
                <c:pt idx="0">
                  <c:v>85.262638986907007</c:v>
                </c:pt>
              </c:numCache>
            </c:numRef>
          </c:val>
          <c:extLst>
            <c:ext xmlns:c16="http://schemas.microsoft.com/office/drawing/2014/chart" uri="{C3380CC4-5D6E-409C-BE32-E72D297353CC}">
              <c16:uniqueId val="{0000000A-D9D5-4071-8327-B0F408150C6B}"/>
            </c:ext>
          </c:extLst>
        </c:ser>
        <c:ser>
          <c:idx val="14"/>
          <c:order val="14"/>
          <c:tx>
            <c:strRef>
              <c:f>Sheet1!$P$1</c:f>
              <c:strCache>
                <c:ptCount val="1"/>
                <c:pt idx="0">
                  <c:v>1994</c:v>
                </c:pt>
              </c:strCache>
            </c:strRef>
          </c:tx>
          <c:invertIfNegative val="0"/>
          <c:cat>
            <c:strRef>
              <c:f>Sheet1!$A$2:$A$7</c:f>
              <c:strCache>
                <c:ptCount val="1"/>
                <c:pt idx="0">
                  <c:v>Private Debt/GDP</c:v>
                </c:pt>
              </c:strCache>
            </c:strRef>
          </c:cat>
          <c:val>
            <c:numRef>
              <c:f>Sheet1!$P$2:$P$7</c:f>
              <c:numCache>
                <c:formatCode>General</c:formatCode>
                <c:ptCount val="1"/>
                <c:pt idx="0">
                  <c:v>78.660493949724994</c:v>
                </c:pt>
              </c:numCache>
            </c:numRef>
          </c:val>
          <c:extLst>
            <c:ext xmlns:c16="http://schemas.microsoft.com/office/drawing/2014/chart" uri="{C3380CC4-5D6E-409C-BE32-E72D297353CC}">
              <c16:uniqueId val="{0000000B-D9D5-4071-8327-B0F408150C6B}"/>
            </c:ext>
          </c:extLst>
        </c:ser>
        <c:ser>
          <c:idx val="15"/>
          <c:order val="15"/>
          <c:tx>
            <c:strRef>
              <c:f>Sheet1!$Q$1</c:f>
              <c:strCache>
                <c:ptCount val="1"/>
                <c:pt idx="0">
                  <c:v>1995</c:v>
                </c:pt>
              </c:strCache>
            </c:strRef>
          </c:tx>
          <c:invertIfNegative val="0"/>
          <c:cat>
            <c:strRef>
              <c:f>Sheet1!$A$2:$A$7</c:f>
              <c:strCache>
                <c:ptCount val="1"/>
                <c:pt idx="0">
                  <c:v>Private Debt/GDP</c:v>
                </c:pt>
              </c:strCache>
            </c:strRef>
          </c:cat>
          <c:val>
            <c:numRef>
              <c:f>Sheet1!$Q$2:$Q$7</c:f>
              <c:numCache>
                <c:formatCode>General</c:formatCode>
                <c:ptCount val="1"/>
                <c:pt idx="0">
                  <c:v>77.977027850612004</c:v>
                </c:pt>
              </c:numCache>
            </c:numRef>
          </c:val>
          <c:extLst>
            <c:ext xmlns:c16="http://schemas.microsoft.com/office/drawing/2014/chart" uri="{C3380CC4-5D6E-409C-BE32-E72D297353CC}">
              <c16:uniqueId val="{0000000C-D9D5-4071-8327-B0F408150C6B}"/>
            </c:ext>
          </c:extLst>
        </c:ser>
        <c:ser>
          <c:idx val="16"/>
          <c:order val="16"/>
          <c:tx>
            <c:strRef>
              <c:f>Sheet1!$R$1</c:f>
              <c:strCache>
                <c:ptCount val="1"/>
                <c:pt idx="0">
                  <c:v>1996</c:v>
                </c:pt>
              </c:strCache>
            </c:strRef>
          </c:tx>
          <c:invertIfNegative val="0"/>
          <c:cat>
            <c:strRef>
              <c:f>Sheet1!$A$2:$A$7</c:f>
              <c:strCache>
                <c:ptCount val="1"/>
                <c:pt idx="0">
                  <c:v>Private Debt/GDP</c:v>
                </c:pt>
              </c:strCache>
            </c:strRef>
          </c:cat>
          <c:val>
            <c:numRef>
              <c:f>Sheet1!$R$2:$R$7</c:f>
              <c:numCache>
                <c:formatCode>General</c:formatCode>
                <c:ptCount val="1"/>
                <c:pt idx="0">
                  <c:v>80.766652705094003</c:v>
                </c:pt>
              </c:numCache>
            </c:numRef>
          </c:val>
          <c:extLst>
            <c:ext xmlns:c16="http://schemas.microsoft.com/office/drawing/2014/chart" uri="{C3380CC4-5D6E-409C-BE32-E72D297353CC}">
              <c16:uniqueId val="{0000000D-D9D5-4071-8327-B0F408150C6B}"/>
            </c:ext>
          </c:extLst>
        </c:ser>
        <c:ser>
          <c:idx val="17"/>
          <c:order val="17"/>
          <c:tx>
            <c:strRef>
              <c:f>Sheet1!$S$1</c:f>
              <c:strCache>
                <c:ptCount val="1"/>
                <c:pt idx="0">
                  <c:v>1997</c:v>
                </c:pt>
              </c:strCache>
            </c:strRef>
          </c:tx>
          <c:invertIfNegative val="0"/>
          <c:cat>
            <c:strRef>
              <c:f>Sheet1!$A$2:$A$7</c:f>
              <c:strCache>
                <c:ptCount val="1"/>
                <c:pt idx="0">
                  <c:v>Private Debt/GDP</c:v>
                </c:pt>
              </c:strCache>
            </c:strRef>
          </c:cat>
          <c:val>
            <c:numRef>
              <c:f>Sheet1!$S$2:$S$7</c:f>
              <c:numCache>
                <c:formatCode>General</c:formatCode>
                <c:ptCount val="1"/>
                <c:pt idx="0">
                  <c:v>88.296583980959994</c:v>
                </c:pt>
              </c:numCache>
            </c:numRef>
          </c:val>
          <c:extLst>
            <c:ext xmlns:c16="http://schemas.microsoft.com/office/drawing/2014/chart" uri="{C3380CC4-5D6E-409C-BE32-E72D297353CC}">
              <c16:uniqueId val="{0000000E-D9D5-4071-8327-B0F408150C6B}"/>
            </c:ext>
          </c:extLst>
        </c:ser>
        <c:ser>
          <c:idx val="18"/>
          <c:order val="18"/>
          <c:tx>
            <c:strRef>
              <c:f>Sheet1!$T$1</c:f>
              <c:strCache>
                <c:ptCount val="1"/>
                <c:pt idx="0">
                  <c:v>1998</c:v>
                </c:pt>
              </c:strCache>
            </c:strRef>
          </c:tx>
          <c:invertIfNegative val="0"/>
          <c:cat>
            <c:strRef>
              <c:f>Sheet1!$A$2:$A$7</c:f>
              <c:strCache>
                <c:ptCount val="1"/>
                <c:pt idx="0">
                  <c:v>Private Debt/GDP</c:v>
                </c:pt>
              </c:strCache>
            </c:strRef>
          </c:cat>
          <c:val>
            <c:numRef>
              <c:f>Sheet1!$T$2:$T$7</c:f>
              <c:numCache>
                <c:formatCode>General</c:formatCode>
                <c:ptCount val="1"/>
                <c:pt idx="0">
                  <c:v>95.027328627092004</c:v>
                </c:pt>
              </c:numCache>
            </c:numRef>
          </c:val>
          <c:extLst>
            <c:ext xmlns:c16="http://schemas.microsoft.com/office/drawing/2014/chart" uri="{C3380CC4-5D6E-409C-BE32-E72D297353CC}">
              <c16:uniqueId val="{0000000F-D9D5-4071-8327-B0F408150C6B}"/>
            </c:ext>
          </c:extLst>
        </c:ser>
        <c:ser>
          <c:idx val="19"/>
          <c:order val="19"/>
          <c:tx>
            <c:strRef>
              <c:f>Sheet1!$U$1</c:f>
              <c:strCache>
                <c:ptCount val="1"/>
                <c:pt idx="0">
                  <c:v>1999</c:v>
                </c:pt>
              </c:strCache>
            </c:strRef>
          </c:tx>
          <c:invertIfNegative val="0"/>
          <c:cat>
            <c:strRef>
              <c:f>Sheet1!$A$2:$A$7</c:f>
              <c:strCache>
                <c:ptCount val="1"/>
                <c:pt idx="0">
                  <c:v>Private Debt/GDP</c:v>
                </c:pt>
              </c:strCache>
            </c:strRef>
          </c:cat>
          <c:val>
            <c:numRef>
              <c:f>Sheet1!$U$2:$U$7</c:f>
              <c:numCache>
                <c:formatCode>General</c:formatCode>
                <c:ptCount val="1"/>
                <c:pt idx="0">
                  <c:v>109.48763009352</c:v>
                </c:pt>
              </c:numCache>
            </c:numRef>
          </c:val>
          <c:extLst>
            <c:ext xmlns:c16="http://schemas.microsoft.com/office/drawing/2014/chart" uri="{C3380CC4-5D6E-409C-BE32-E72D297353CC}">
              <c16:uniqueId val="{00000010-D9D5-4071-8327-B0F408150C6B}"/>
            </c:ext>
          </c:extLst>
        </c:ser>
        <c:ser>
          <c:idx val="20"/>
          <c:order val="20"/>
          <c:tx>
            <c:strRef>
              <c:f>Sheet1!$V$1</c:f>
              <c:strCache>
                <c:ptCount val="1"/>
                <c:pt idx="0">
                  <c:v>2000</c:v>
                </c:pt>
              </c:strCache>
            </c:strRef>
          </c:tx>
          <c:invertIfNegative val="0"/>
          <c:cat>
            <c:strRef>
              <c:f>Sheet1!$A$2:$A$7</c:f>
              <c:strCache>
                <c:ptCount val="1"/>
                <c:pt idx="0">
                  <c:v>Private Debt/GDP</c:v>
                </c:pt>
              </c:strCache>
            </c:strRef>
          </c:cat>
          <c:val>
            <c:numRef>
              <c:f>Sheet1!$V$2:$V$7</c:f>
              <c:numCache>
                <c:formatCode>General</c:formatCode>
                <c:ptCount val="1"/>
                <c:pt idx="0">
                  <c:v>109.78705295835999</c:v>
                </c:pt>
              </c:numCache>
            </c:numRef>
          </c:val>
          <c:extLst>
            <c:ext xmlns:c16="http://schemas.microsoft.com/office/drawing/2014/chart" uri="{C3380CC4-5D6E-409C-BE32-E72D297353CC}">
              <c16:uniqueId val="{00000011-D9D5-4071-8327-B0F408150C6B}"/>
            </c:ext>
          </c:extLst>
        </c:ser>
        <c:ser>
          <c:idx val="21"/>
          <c:order val="21"/>
          <c:tx>
            <c:strRef>
              <c:f>Sheet1!$W$1</c:f>
              <c:strCache>
                <c:ptCount val="1"/>
                <c:pt idx="0">
                  <c:v>2001</c:v>
                </c:pt>
              </c:strCache>
            </c:strRef>
          </c:tx>
          <c:invertIfNegative val="0"/>
          <c:cat>
            <c:strRef>
              <c:f>Sheet1!$A$2:$A$7</c:f>
              <c:strCache>
                <c:ptCount val="1"/>
                <c:pt idx="0">
                  <c:v>Private Debt/GDP</c:v>
                </c:pt>
              </c:strCache>
            </c:strRef>
          </c:cat>
          <c:val>
            <c:numRef>
              <c:f>Sheet1!$W$2:$W$7</c:f>
              <c:numCache>
                <c:formatCode>General</c:formatCode>
                <c:ptCount val="1"/>
                <c:pt idx="0">
                  <c:v>101.99576793163</c:v>
                </c:pt>
              </c:numCache>
            </c:numRef>
          </c:val>
          <c:extLst>
            <c:ext xmlns:c16="http://schemas.microsoft.com/office/drawing/2014/chart" uri="{C3380CC4-5D6E-409C-BE32-E72D297353CC}">
              <c16:uniqueId val="{00000012-D9D5-4071-8327-B0F408150C6B}"/>
            </c:ext>
          </c:extLst>
        </c:ser>
        <c:ser>
          <c:idx val="22"/>
          <c:order val="22"/>
          <c:tx>
            <c:strRef>
              <c:f>Sheet1!$X$1</c:f>
              <c:strCache>
                <c:ptCount val="1"/>
                <c:pt idx="0">
                  <c:v>2002</c:v>
                </c:pt>
              </c:strCache>
            </c:strRef>
          </c:tx>
          <c:invertIfNegative val="0"/>
          <c:cat>
            <c:strRef>
              <c:f>Sheet1!$A$2:$A$7</c:f>
              <c:strCache>
                <c:ptCount val="1"/>
                <c:pt idx="0">
                  <c:v>Private Debt/GDP</c:v>
                </c:pt>
              </c:strCache>
            </c:strRef>
          </c:cat>
          <c:val>
            <c:numRef>
              <c:f>Sheet1!$X$2:$X$7</c:f>
              <c:numCache>
                <c:formatCode>General</c:formatCode>
                <c:ptCount val="1"/>
                <c:pt idx="0">
                  <c:v>102.36608878283</c:v>
                </c:pt>
              </c:numCache>
            </c:numRef>
          </c:val>
          <c:extLst>
            <c:ext xmlns:c16="http://schemas.microsoft.com/office/drawing/2014/chart" uri="{C3380CC4-5D6E-409C-BE32-E72D297353CC}">
              <c16:uniqueId val="{00000013-D9D5-4071-8327-B0F408150C6B}"/>
            </c:ext>
          </c:extLst>
        </c:ser>
        <c:ser>
          <c:idx val="23"/>
          <c:order val="23"/>
          <c:tx>
            <c:strRef>
              <c:f>Sheet1!$Y$1</c:f>
              <c:strCache>
                <c:ptCount val="1"/>
                <c:pt idx="0">
                  <c:v>2003</c:v>
                </c:pt>
              </c:strCache>
            </c:strRef>
          </c:tx>
          <c:invertIfNegative val="0"/>
          <c:cat>
            <c:strRef>
              <c:f>Sheet1!$A$2:$A$7</c:f>
              <c:strCache>
                <c:ptCount val="1"/>
                <c:pt idx="0">
                  <c:v>Private Debt/GDP</c:v>
                </c:pt>
              </c:strCache>
            </c:strRef>
          </c:cat>
          <c:val>
            <c:numRef>
              <c:f>Sheet1!$Y$2:$Y$7</c:f>
              <c:numCache>
                <c:formatCode>General</c:formatCode>
                <c:ptCount val="1"/>
                <c:pt idx="0">
                  <c:v>122.28504376721</c:v>
                </c:pt>
              </c:numCache>
            </c:numRef>
          </c:val>
          <c:extLst>
            <c:ext xmlns:c16="http://schemas.microsoft.com/office/drawing/2014/chart" uri="{C3380CC4-5D6E-409C-BE32-E72D297353CC}">
              <c16:uniqueId val="{00000014-D9D5-4071-8327-B0F408150C6B}"/>
            </c:ext>
          </c:extLst>
        </c:ser>
        <c:ser>
          <c:idx val="24"/>
          <c:order val="24"/>
          <c:tx>
            <c:strRef>
              <c:f>Sheet1!$Z$1</c:f>
              <c:strCache>
                <c:ptCount val="1"/>
                <c:pt idx="0">
                  <c:v>2004</c:v>
                </c:pt>
              </c:strCache>
            </c:strRef>
          </c:tx>
          <c:invertIfNegative val="0"/>
          <c:cat>
            <c:strRef>
              <c:f>Sheet1!$A$2:$A$7</c:f>
              <c:strCache>
                <c:ptCount val="1"/>
                <c:pt idx="0">
                  <c:v>Private Debt/GDP</c:v>
                </c:pt>
              </c:strCache>
            </c:strRef>
          </c:cat>
          <c:val>
            <c:numRef>
              <c:f>Sheet1!$Z$2:$Z$7</c:f>
              <c:numCache>
                <c:formatCode>General</c:formatCode>
                <c:ptCount val="1"/>
                <c:pt idx="0">
                  <c:v>116.05199437291</c:v>
                </c:pt>
              </c:numCache>
            </c:numRef>
          </c:val>
          <c:extLst>
            <c:ext xmlns:c16="http://schemas.microsoft.com/office/drawing/2014/chart" uri="{C3380CC4-5D6E-409C-BE32-E72D297353CC}">
              <c16:uniqueId val="{00000015-D9D5-4071-8327-B0F408150C6B}"/>
            </c:ext>
          </c:extLst>
        </c:ser>
        <c:ser>
          <c:idx val="25"/>
          <c:order val="25"/>
          <c:tx>
            <c:strRef>
              <c:f>Sheet1!$AA$1</c:f>
              <c:strCache>
                <c:ptCount val="1"/>
                <c:pt idx="0">
                  <c:v>2005</c:v>
                </c:pt>
              </c:strCache>
            </c:strRef>
          </c:tx>
          <c:invertIfNegative val="0"/>
          <c:cat>
            <c:strRef>
              <c:f>Sheet1!$A$2:$A$7</c:f>
              <c:strCache>
                <c:ptCount val="1"/>
                <c:pt idx="0">
                  <c:v>Private Debt/GDP</c:v>
                </c:pt>
              </c:strCache>
            </c:strRef>
          </c:cat>
          <c:val>
            <c:numRef>
              <c:f>Sheet1!$AA$2:$AA$7</c:f>
              <c:numCache>
                <c:formatCode>General</c:formatCode>
                <c:ptCount val="1"/>
                <c:pt idx="0">
                  <c:v>108.53167633645</c:v>
                </c:pt>
              </c:numCache>
            </c:numRef>
          </c:val>
          <c:extLst>
            <c:ext xmlns:c16="http://schemas.microsoft.com/office/drawing/2014/chart" uri="{C3380CC4-5D6E-409C-BE32-E72D297353CC}">
              <c16:uniqueId val="{00000016-D9D5-4071-8327-B0F408150C6B}"/>
            </c:ext>
          </c:extLst>
        </c:ser>
        <c:ser>
          <c:idx val="26"/>
          <c:order val="26"/>
          <c:tx>
            <c:strRef>
              <c:f>Sheet1!$AB$1</c:f>
              <c:strCache>
                <c:ptCount val="1"/>
                <c:pt idx="0">
                  <c:v>2006</c:v>
                </c:pt>
              </c:strCache>
            </c:strRef>
          </c:tx>
          <c:invertIfNegative val="0"/>
          <c:cat>
            <c:strRef>
              <c:f>Sheet1!$A$2:$A$7</c:f>
              <c:strCache>
                <c:ptCount val="1"/>
                <c:pt idx="0">
                  <c:v>Private Debt/GDP</c:v>
                </c:pt>
              </c:strCache>
            </c:strRef>
          </c:cat>
          <c:val>
            <c:numRef>
              <c:f>Sheet1!$AB$2:$AB$7</c:f>
              <c:numCache>
                <c:formatCode>General</c:formatCode>
                <c:ptCount val="1"/>
                <c:pt idx="0">
                  <c:v>108.75995304332</c:v>
                </c:pt>
              </c:numCache>
            </c:numRef>
          </c:val>
          <c:extLst>
            <c:ext xmlns:c16="http://schemas.microsoft.com/office/drawing/2014/chart" uri="{C3380CC4-5D6E-409C-BE32-E72D297353CC}">
              <c16:uniqueId val="{00000017-D9D5-4071-8327-B0F408150C6B}"/>
            </c:ext>
          </c:extLst>
        </c:ser>
        <c:ser>
          <c:idx val="27"/>
          <c:order val="27"/>
          <c:tx>
            <c:strRef>
              <c:f>Sheet1!$AC$1</c:f>
              <c:strCache>
                <c:ptCount val="1"/>
                <c:pt idx="0">
                  <c:v>2007</c:v>
                </c:pt>
              </c:strCache>
            </c:strRef>
          </c:tx>
          <c:invertIfNegative val="0"/>
          <c:cat>
            <c:strRef>
              <c:f>Sheet1!$A$2:$A$7</c:f>
              <c:strCache>
                <c:ptCount val="1"/>
                <c:pt idx="0">
                  <c:v>Private Debt/GDP</c:v>
                </c:pt>
              </c:strCache>
            </c:strRef>
          </c:cat>
          <c:val>
            <c:numRef>
              <c:f>Sheet1!$AC$2:$AC$7</c:f>
              <c:numCache>
                <c:formatCode>General</c:formatCode>
                <c:ptCount val="1"/>
                <c:pt idx="0">
                  <c:v>105.7589071287</c:v>
                </c:pt>
              </c:numCache>
            </c:numRef>
          </c:val>
          <c:extLst>
            <c:ext xmlns:c16="http://schemas.microsoft.com/office/drawing/2014/chart" uri="{C3380CC4-5D6E-409C-BE32-E72D297353CC}">
              <c16:uniqueId val="{00000018-D9D5-4071-8327-B0F408150C6B}"/>
            </c:ext>
          </c:extLst>
        </c:ser>
        <c:ser>
          <c:idx val="28"/>
          <c:order val="28"/>
          <c:tx>
            <c:strRef>
              <c:f>Sheet1!$AD$1</c:f>
              <c:strCache>
                <c:ptCount val="1"/>
                <c:pt idx="0">
                  <c:v>2008</c:v>
                </c:pt>
              </c:strCache>
            </c:strRef>
          </c:tx>
          <c:invertIfNegative val="0"/>
          <c:cat>
            <c:strRef>
              <c:f>Sheet1!$A$2:$A$7</c:f>
              <c:strCache>
                <c:ptCount val="1"/>
                <c:pt idx="0">
                  <c:v>Private Debt/GDP</c:v>
                </c:pt>
              </c:strCache>
            </c:strRef>
          </c:cat>
          <c:val>
            <c:numRef>
              <c:f>Sheet1!$AD$2:$AD$7</c:f>
              <c:numCache>
                <c:formatCode>General</c:formatCode>
                <c:ptCount val="1"/>
                <c:pt idx="0">
                  <c:v>105.82769473822</c:v>
                </c:pt>
              </c:numCache>
            </c:numRef>
          </c:val>
          <c:extLst>
            <c:ext xmlns:c16="http://schemas.microsoft.com/office/drawing/2014/chart" uri="{C3380CC4-5D6E-409C-BE32-E72D297353CC}">
              <c16:uniqueId val="{00000019-D9D5-4071-8327-B0F408150C6B}"/>
            </c:ext>
          </c:extLst>
        </c:ser>
        <c:ser>
          <c:idx val="29"/>
          <c:order val="29"/>
          <c:tx>
            <c:strRef>
              <c:f>Sheet1!$AE$1</c:f>
              <c:strCache>
                <c:ptCount val="1"/>
                <c:pt idx="0">
                  <c:v>2009</c:v>
                </c:pt>
              </c:strCache>
            </c:strRef>
          </c:tx>
          <c:invertIfNegative val="0"/>
          <c:cat>
            <c:strRef>
              <c:f>Sheet1!$A$2:$A$7</c:f>
              <c:strCache>
                <c:ptCount val="1"/>
                <c:pt idx="0">
                  <c:v>Private Debt/GDP</c:v>
                </c:pt>
              </c:strCache>
            </c:strRef>
          </c:cat>
          <c:val>
            <c:numRef>
              <c:f>Sheet1!$AE$2:$AE$7</c:f>
              <c:numCache>
                <c:formatCode>General</c:formatCode>
                <c:ptCount val="1"/>
                <c:pt idx="0">
                  <c:v>127.75566073413999</c:v>
                </c:pt>
              </c:numCache>
            </c:numRef>
          </c:val>
          <c:extLst>
            <c:ext xmlns:c16="http://schemas.microsoft.com/office/drawing/2014/chart" uri="{C3380CC4-5D6E-409C-BE32-E72D297353CC}">
              <c16:uniqueId val="{0000001A-D9D5-4071-8327-B0F408150C6B}"/>
            </c:ext>
          </c:extLst>
        </c:ser>
        <c:ser>
          <c:idx val="30"/>
          <c:order val="30"/>
          <c:tx>
            <c:strRef>
              <c:f>Sheet1!$AF$1</c:f>
              <c:strCache>
                <c:ptCount val="1"/>
                <c:pt idx="0">
                  <c:v>2010</c:v>
                </c:pt>
              </c:strCache>
            </c:strRef>
          </c:tx>
          <c:invertIfNegative val="0"/>
          <c:cat>
            <c:strRef>
              <c:f>Sheet1!$A$2:$A$7</c:f>
              <c:strCache>
                <c:ptCount val="1"/>
                <c:pt idx="0">
                  <c:v>Private Debt/GDP</c:v>
                </c:pt>
              </c:strCache>
            </c:strRef>
          </c:cat>
          <c:val>
            <c:numRef>
              <c:f>Sheet1!$AF$2:$AF$7</c:f>
              <c:numCache>
                <c:formatCode>General</c:formatCode>
                <c:ptCount val="1"/>
                <c:pt idx="0">
                  <c:v>138.42282830357999</c:v>
                </c:pt>
              </c:numCache>
            </c:numRef>
          </c:val>
          <c:extLst>
            <c:ext xmlns:c16="http://schemas.microsoft.com/office/drawing/2014/chart" uri="{C3380CC4-5D6E-409C-BE32-E72D297353CC}">
              <c16:uniqueId val="{0000001B-D9D5-4071-8327-B0F408150C6B}"/>
            </c:ext>
          </c:extLst>
        </c:ser>
        <c:ser>
          <c:idx val="31"/>
          <c:order val="31"/>
          <c:tx>
            <c:strRef>
              <c:f>Sheet1!$AG$1</c:f>
              <c:strCache>
                <c:ptCount val="1"/>
                <c:pt idx="0">
                  <c:v>2011</c:v>
                </c:pt>
              </c:strCache>
            </c:strRef>
          </c:tx>
          <c:invertIfNegative val="0"/>
          <c:cat>
            <c:strRef>
              <c:f>Sheet1!$A$2:$A$7</c:f>
              <c:strCache>
                <c:ptCount val="1"/>
                <c:pt idx="0">
                  <c:v>Private Debt/GDP</c:v>
                </c:pt>
              </c:strCache>
            </c:strRef>
          </c:cat>
          <c:val>
            <c:numRef>
              <c:f>Sheet1!$AG$2:$AG$7</c:f>
              <c:numCache>
                <c:formatCode>General</c:formatCode>
                <c:ptCount val="1"/>
                <c:pt idx="0">
                  <c:v>136.64590140291</c:v>
                </c:pt>
              </c:numCache>
            </c:numRef>
          </c:val>
          <c:extLst>
            <c:ext xmlns:c16="http://schemas.microsoft.com/office/drawing/2014/chart" uri="{C3380CC4-5D6E-409C-BE32-E72D297353CC}">
              <c16:uniqueId val="{0000001C-D9D5-4071-8327-B0F408150C6B}"/>
            </c:ext>
          </c:extLst>
        </c:ser>
        <c:ser>
          <c:idx val="32"/>
          <c:order val="32"/>
          <c:tx>
            <c:strRef>
              <c:f>Sheet1!$AH$1</c:f>
              <c:strCache>
                <c:ptCount val="1"/>
                <c:pt idx="0">
                  <c:v>2012</c:v>
                </c:pt>
              </c:strCache>
            </c:strRef>
          </c:tx>
          <c:invertIfNegative val="0"/>
          <c:cat>
            <c:strRef>
              <c:f>Sheet1!$A$2:$A$7</c:f>
              <c:strCache>
                <c:ptCount val="1"/>
                <c:pt idx="0">
                  <c:v>Private Debt/GDP</c:v>
                </c:pt>
              </c:strCache>
            </c:strRef>
          </c:cat>
          <c:val>
            <c:numRef>
              <c:f>Sheet1!$AH$2:$AH$7</c:f>
              <c:numCache>
                <c:formatCode>General</c:formatCode>
                <c:ptCount val="1"/>
                <c:pt idx="0">
                  <c:v>146.68679015066999</c:v>
                </c:pt>
              </c:numCache>
            </c:numRef>
          </c:val>
          <c:extLst>
            <c:ext xmlns:c16="http://schemas.microsoft.com/office/drawing/2014/chart" uri="{C3380CC4-5D6E-409C-BE32-E72D297353CC}">
              <c16:uniqueId val="{0000001D-D9D5-4071-8327-B0F408150C6B}"/>
            </c:ext>
          </c:extLst>
        </c:ser>
        <c:ser>
          <c:idx val="33"/>
          <c:order val="33"/>
          <c:tx>
            <c:strRef>
              <c:f>Sheet1!$AI$1</c:f>
              <c:strCache>
                <c:ptCount val="1"/>
                <c:pt idx="0">
                  <c:v>2013</c:v>
                </c:pt>
              </c:strCache>
            </c:strRef>
          </c:tx>
          <c:invertIfNegative val="0"/>
          <c:cat>
            <c:strRef>
              <c:f>Sheet1!$A$2:$A$7</c:f>
              <c:strCache>
                <c:ptCount val="1"/>
                <c:pt idx="0">
                  <c:v>Private Debt/GDP</c:v>
                </c:pt>
              </c:strCache>
            </c:strRef>
          </c:cat>
          <c:val>
            <c:numRef>
              <c:f>Sheet1!$AI$2:$AI$7</c:f>
              <c:numCache>
                <c:formatCode>General</c:formatCode>
                <c:ptCount val="1"/>
                <c:pt idx="0">
                  <c:v>155.12767363984</c:v>
                </c:pt>
              </c:numCache>
            </c:numRef>
          </c:val>
          <c:extLst>
            <c:ext xmlns:c16="http://schemas.microsoft.com/office/drawing/2014/chart" uri="{C3380CC4-5D6E-409C-BE32-E72D297353CC}">
              <c16:uniqueId val="{0000001E-D9D5-4071-8327-B0F408150C6B}"/>
            </c:ext>
          </c:extLst>
        </c:ser>
        <c:ser>
          <c:idx val="34"/>
          <c:order val="34"/>
          <c:tx>
            <c:strRef>
              <c:f>Sheet1!$AJ$1</c:f>
              <c:strCache>
                <c:ptCount val="1"/>
                <c:pt idx="0">
                  <c:v>2014</c:v>
                </c:pt>
              </c:strCache>
            </c:strRef>
          </c:tx>
          <c:invertIfNegative val="0"/>
          <c:cat>
            <c:strRef>
              <c:f>Sheet1!$A$2:$A$7</c:f>
              <c:strCache>
                <c:ptCount val="1"/>
                <c:pt idx="0">
                  <c:v>Private Debt/GDP</c:v>
                </c:pt>
              </c:strCache>
            </c:strRef>
          </c:cat>
          <c:val>
            <c:numRef>
              <c:f>Sheet1!$AJ$2:$AJ$7</c:f>
              <c:numCache>
                <c:formatCode>General</c:formatCode>
                <c:ptCount val="1"/>
                <c:pt idx="0">
                  <c:v>167.58834263323001</c:v>
                </c:pt>
              </c:numCache>
            </c:numRef>
          </c:val>
          <c:extLst>
            <c:ext xmlns:c16="http://schemas.microsoft.com/office/drawing/2014/chart" uri="{C3380CC4-5D6E-409C-BE32-E72D297353CC}">
              <c16:uniqueId val="{0000001F-D9D5-4071-8327-B0F408150C6B}"/>
            </c:ext>
          </c:extLst>
        </c:ser>
        <c:ser>
          <c:idx val="35"/>
          <c:order val="35"/>
          <c:tx>
            <c:strRef>
              <c:f>Sheet1!$AK$1</c:f>
              <c:strCache>
                <c:ptCount val="1"/>
                <c:pt idx="0">
                  <c:v>2015</c:v>
                </c:pt>
              </c:strCache>
            </c:strRef>
          </c:tx>
          <c:invertIfNegative val="0"/>
          <c:cat>
            <c:strRef>
              <c:f>Sheet1!$A$2:$A$7</c:f>
              <c:strCache>
                <c:ptCount val="1"/>
                <c:pt idx="0">
                  <c:v>Private Debt/GDP</c:v>
                </c:pt>
              </c:strCache>
            </c:strRef>
          </c:cat>
          <c:val>
            <c:numRef>
              <c:f>Sheet1!$AK$2:$AK$7</c:f>
              <c:numCache>
                <c:formatCode>General</c:formatCode>
                <c:ptCount val="1"/>
                <c:pt idx="0">
                  <c:v>179.92635415984</c:v>
                </c:pt>
              </c:numCache>
            </c:numRef>
          </c:val>
          <c:extLst>
            <c:ext xmlns:c16="http://schemas.microsoft.com/office/drawing/2014/chart" uri="{C3380CC4-5D6E-409C-BE32-E72D297353CC}">
              <c16:uniqueId val="{00000020-D9D5-4071-8327-B0F408150C6B}"/>
            </c:ext>
          </c:extLst>
        </c:ser>
        <c:ser>
          <c:idx val="36"/>
          <c:order val="36"/>
          <c:tx>
            <c:strRef>
              <c:f>Sheet1!$AL$1</c:f>
              <c:strCache>
                <c:ptCount val="1"/>
                <c:pt idx="0">
                  <c:v>2016</c:v>
                </c:pt>
              </c:strCache>
            </c:strRef>
          </c:tx>
          <c:invertIfNegative val="0"/>
          <c:cat>
            <c:strRef>
              <c:f>Sheet1!$A$2:$A$7</c:f>
              <c:strCache>
                <c:ptCount val="1"/>
                <c:pt idx="0">
                  <c:v>Private Debt/GDP</c:v>
                </c:pt>
              </c:strCache>
            </c:strRef>
          </c:cat>
          <c:val>
            <c:numRef>
              <c:f>Sheet1!$AL$2:$AL$7</c:f>
              <c:numCache>
                <c:formatCode>General</c:formatCode>
                <c:ptCount val="1"/>
                <c:pt idx="0">
                  <c:v>187.12902291904999</c:v>
                </c:pt>
              </c:numCache>
            </c:numRef>
          </c:val>
          <c:extLst>
            <c:ext xmlns:c16="http://schemas.microsoft.com/office/drawing/2014/chart" uri="{C3380CC4-5D6E-409C-BE32-E72D297353CC}">
              <c16:uniqueId val="{00000021-D9D5-4071-8327-B0F408150C6B}"/>
            </c:ext>
          </c:extLst>
        </c:ser>
        <c:ser>
          <c:idx val="37"/>
          <c:order val="37"/>
          <c:tx>
            <c:strRef>
              <c:f>Sheet1!$AM$1</c:f>
              <c:strCache>
                <c:ptCount val="1"/>
                <c:pt idx="0">
                  <c:v>2017</c:v>
                </c:pt>
              </c:strCache>
            </c:strRef>
          </c:tx>
          <c:invertIfNegative val="0"/>
          <c:cat>
            <c:strRef>
              <c:f>Sheet1!$A$2:$A$7</c:f>
              <c:strCache>
                <c:ptCount val="1"/>
                <c:pt idx="0">
                  <c:v>Private Debt/GDP</c:v>
                </c:pt>
              </c:strCache>
            </c:strRef>
          </c:cat>
          <c:val>
            <c:numRef>
              <c:f>Sheet1!$AM$2:$AM$7</c:f>
              <c:numCache>
                <c:formatCode>General</c:formatCode>
                <c:ptCount val="1"/>
                <c:pt idx="0">
                  <c:v>187.94776490664</c:v>
                </c:pt>
              </c:numCache>
            </c:numRef>
          </c:val>
          <c:extLst>
            <c:ext xmlns:c16="http://schemas.microsoft.com/office/drawing/2014/chart" uri="{C3380CC4-5D6E-409C-BE32-E72D297353CC}">
              <c16:uniqueId val="{00000022-D9D5-4071-8327-B0F408150C6B}"/>
            </c:ext>
          </c:extLst>
        </c:ser>
        <c:ser>
          <c:idx val="38"/>
          <c:order val="38"/>
          <c:tx>
            <c:strRef>
              <c:f>Sheet1!$AN$1</c:f>
              <c:strCache>
                <c:ptCount val="1"/>
                <c:pt idx="0">
                  <c:v>2018</c:v>
                </c:pt>
              </c:strCache>
            </c:strRef>
          </c:tx>
          <c:invertIfNegative val="0"/>
          <c:cat>
            <c:strRef>
              <c:f>Sheet1!$A$2:$A$7</c:f>
              <c:strCache>
                <c:ptCount val="1"/>
                <c:pt idx="0">
                  <c:v>Private Debt/GDP</c:v>
                </c:pt>
              </c:strCache>
            </c:strRef>
          </c:cat>
          <c:val>
            <c:numRef>
              <c:f>Sheet1!$AN$2:$AN$7</c:f>
              <c:numCache>
                <c:formatCode>General</c:formatCode>
                <c:ptCount val="1"/>
                <c:pt idx="0">
                  <c:v>185.53527633298</c:v>
                </c:pt>
              </c:numCache>
            </c:numRef>
          </c:val>
          <c:extLst>
            <c:ext xmlns:c16="http://schemas.microsoft.com/office/drawing/2014/chart" uri="{C3380CC4-5D6E-409C-BE32-E72D297353CC}">
              <c16:uniqueId val="{00000023-D9D5-4071-8327-B0F408150C6B}"/>
            </c:ext>
          </c:extLst>
        </c:ser>
        <c:ser>
          <c:idx val="39"/>
          <c:order val="39"/>
          <c:tx>
            <c:strRef>
              <c:f>Sheet1!$AO$1</c:f>
              <c:strCache>
                <c:ptCount val="1"/>
                <c:pt idx="0">
                  <c:v>2019</c:v>
                </c:pt>
              </c:strCache>
            </c:strRef>
          </c:tx>
          <c:invertIfNegative val="0"/>
          <c:cat>
            <c:strRef>
              <c:f>Sheet1!$A$2:$A$7</c:f>
              <c:strCache>
                <c:ptCount val="1"/>
                <c:pt idx="0">
                  <c:v>Private Debt/GDP</c:v>
                </c:pt>
              </c:strCache>
            </c:strRef>
          </c:cat>
          <c:val>
            <c:numRef>
              <c:f>Sheet1!$AO$2:$AO$7</c:f>
              <c:numCache>
                <c:formatCode>General</c:formatCode>
                <c:ptCount val="1"/>
                <c:pt idx="0">
                  <c:v>186.37201972809001</c:v>
                </c:pt>
              </c:numCache>
            </c:numRef>
          </c:val>
          <c:extLst>
            <c:ext xmlns:c16="http://schemas.microsoft.com/office/drawing/2014/chart" uri="{C3380CC4-5D6E-409C-BE32-E72D297353CC}">
              <c16:uniqueId val="{00000024-D9D5-4071-8327-B0F408150C6B}"/>
            </c:ext>
          </c:extLst>
        </c:ser>
        <c:ser>
          <c:idx val="40"/>
          <c:order val="40"/>
          <c:tx>
            <c:strRef>
              <c:f>Sheet1!$AP$1</c:f>
              <c:strCache>
                <c:ptCount val="1"/>
                <c:pt idx="0">
                  <c:v>2020</c:v>
                </c:pt>
              </c:strCache>
            </c:strRef>
          </c:tx>
          <c:invertIfNegative val="0"/>
          <c:cat>
            <c:strRef>
              <c:f>Sheet1!$A$2:$A$7</c:f>
              <c:strCache>
                <c:ptCount val="1"/>
                <c:pt idx="0">
                  <c:v>Private Debt/GDP</c:v>
                </c:pt>
              </c:strCache>
            </c:strRef>
          </c:cat>
          <c:val>
            <c:numRef>
              <c:f>Sheet1!$AP$2:$AP$7</c:f>
              <c:numCache>
                <c:formatCode>General</c:formatCode>
                <c:ptCount val="1"/>
                <c:pt idx="0">
                  <c:v>198.69094374197999</c:v>
                </c:pt>
              </c:numCache>
            </c:numRef>
          </c:val>
          <c:extLst>
            <c:ext xmlns:c16="http://schemas.microsoft.com/office/drawing/2014/chart" uri="{C3380CC4-5D6E-409C-BE32-E72D297353CC}">
              <c16:uniqueId val="{00000025-D9D5-4071-8327-B0F408150C6B}"/>
            </c:ext>
          </c:extLst>
        </c:ser>
        <c:ser>
          <c:idx val="41"/>
          <c:order val="41"/>
          <c:tx>
            <c:strRef>
              <c:f>Sheet1!$AQ$1</c:f>
              <c:strCache>
                <c:ptCount val="1"/>
                <c:pt idx="0">
                  <c:v>2021</c:v>
                </c:pt>
              </c:strCache>
            </c:strRef>
          </c:tx>
          <c:invertIfNegative val="0"/>
          <c:cat>
            <c:strRef>
              <c:f>Sheet1!$A$2:$A$7</c:f>
              <c:strCache>
                <c:ptCount val="1"/>
                <c:pt idx="0">
                  <c:v>Private Debt/GDP</c:v>
                </c:pt>
              </c:strCache>
            </c:strRef>
          </c:cat>
          <c:val>
            <c:numRef>
              <c:f>Sheet1!$AQ$2:$AQ$7</c:f>
              <c:numCache>
                <c:formatCode>General</c:formatCode>
                <c:ptCount val="1"/>
                <c:pt idx="0">
                  <c:v>193.01973061967001</c:v>
                </c:pt>
              </c:numCache>
            </c:numRef>
          </c:val>
          <c:extLst>
            <c:ext xmlns:c16="http://schemas.microsoft.com/office/drawing/2014/chart" uri="{C3380CC4-5D6E-409C-BE32-E72D297353CC}">
              <c16:uniqueId val="{00000026-D9D5-4071-8327-B0F408150C6B}"/>
            </c:ext>
          </c:extLst>
        </c:ser>
        <c:ser>
          <c:idx val="42"/>
          <c:order val="42"/>
          <c:tx>
            <c:strRef>
              <c:f>Sheet1!$AR$1</c:f>
              <c:strCache>
                <c:ptCount val="1"/>
                <c:pt idx="0">
                  <c:v>2022</c:v>
                </c:pt>
              </c:strCache>
            </c:strRef>
          </c:tx>
          <c:invertIfNegative val="0"/>
          <c:cat>
            <c:strRef>
              <c:f>Sheet1!$A$2:$A$7</c:f>
              <c:strCache>
                <c:ptCount val="1"/>
                <c:pt idx="0">
                  <c:v>Private Debt/GDP</c:v>
                </c:pt>
              </c:strCache>
            </c:strRef>
          </c:cat>
          <c:val>
            <c:numRef>
              <c:f>Sheet1!$AR$2:$AR$7</c:f>
              <c:numCache>
                <c:formatCode>General</c:formatCode>
                <c:ptCount val="1"/>
                <c:pt idx="0">
                  <c:v>195.03357100695999</c:v>
                </c:pt>
              </c:numCache>
            </c:numRef>
          </c:val>
          <c:extLst>
            <c:ext xmlns:c16="http://schemas.microsoft.com/office/drawing/2014/chart" uri="{C3380CC4-5D6E-409C-BE32-E72D297353CC}">
              <c16:uniqueId val="{00000027-D9D5-4071-8327-B0F408150C6B}"/>
            </c:ext>
          </c:extLst>
        </c:ser>
        <c:dLbls>
          <c:showLegendKey val="0"/>
          <c:showVal val="0"/>
          <c:showCatName val="0"/>
          <c:showSerName val="0"/>
          <c:showPercent val="0"/>
          <c:showBubbleSize val="0"/>
        </c:dLbls>
        <c:gapWidth val="150"/>
        <c:axId val="281580248"/>
        <c:axId val="281581032"/>
      </c:barChart>
      <c:catAx>
        <c:axId val="281580248"/>
        <c:scaling>
          <c:orientation val="minMax"/>
        </c:scaling>
        <c:delete val="1"/>
        <c:axPos val="b"/>
        <c:numFmt formatCode="General" sourceLinked="0"/>
        <c:majorTickMark val="out"/>
        <c:minorTickMark val="none"/>
        <c:tickLblPos val="nextTo"/>
        <c:crossAx val="281581032"/>
        <c:crosses val="autoZero"/>
        <c:auto val="1"/>
        <c:lblAlgn val="ctr"/>
        <c:lblOffset val="100"/>
        <c:noMultiLvlLbl val="0"/>
      </c:catAx>
      <c:valAx>
        <c:axId val="281581032"/>
        <c:scaling>
          <c:orientation val="minMax"/>
        </c:scaling>
        <c:delete val="0"/>
        <c:axPos val="l"/>
        <c:majorGridlines/>
        <c:numFmt formatCode="General" sourceLinked="1"/>
        <c:majorTickMark val="out"/>
        <c:minorTickMark val="none"/>
        <c:tickLblPos val="nextTo"/>
        <c:crossAx val="28158024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20:55:29.65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20:55:29.65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20:55:29.65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7T20:55:29.65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7E8FF22-D0CF-4347-A961-A9AD335DF82E}" type="datetimeFigureOut">
              <a:rPr lang="en-US" smtClean="0"/>
              <a:t>12/3/2023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2BE4BB-38C1-4FCD-8535-D7D6BB06F36F}" type="slidenum">
              <a:rPr lang="en-US" smtClean="0"/>
              <a:t>‹#›</a:t>
            </a:fld>
            <a:endParaRPr lang="en-US"/>
          </a:p>
        </p:txBody>
      </p:sp>
    </p:spTree>
    <p:extLst>
      <p:ext uri="{BB962C8B-B14F-4D97-AF65-F5344CB8AC3E}">
        <p14:creationId xmlns:p14="http://schemas.microsoft.com/office/powerpoint/2010/main" val="417418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BE4BB-38C1-4FCD-8535-D7D6BB06F36F}" type="slidenum">
              <a:rPr lang="en-US" smtClean="0"/>
              <a:t>1</a:t>
            </a:fld>
            <a:endParaRPr lang="en-US"/>
          </a:p>
        </p:txBody>
      </p:sp>
    </p:spTree>
    <p:extLst>
      <p:ext uri="{BB962C8B-B14F-4D97-AF65-F5344CB8AC3E}">
        <p14:creationId xmlns:p14="http://schemas.microsoft.com/office/powerpoint/2010/main" val="144765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Calculated from “Rising Age Gap in Economic</a:t>
            </a:r>
            <a:r>
              <a:rPr lang="en-US" baseline="0" dirty="0"/>
              <a:t> Well Being: The Old Prosper Relative to the Young,” Pew Research Center, Nov 2011.</a:t>
            </a:r>
            <a:endParaRPr lang="en-US" dirty="0"/>
          </a:p>
        </p:txBody>
      </p:sp>
      <p:sp>
        <p:nvSpPr>
          <p:cNvPr id="4" name="Slide Number Placeholder 3"/>
          <p:cNvSpPr>
            <a:spLocks noGrp="1"/>
          </p:cNvSpPr>
          <p:nvPr>
            <p:ph type="sldNum" sz="quarter" idx="10"/>
          </p:nvPr>
        </p:nvSpPr>
        <p:spPr/>
        <p:txBody>
          <a:bodyPr/>
          <a:lstStyle/>
          <a:p>
            <a:fld id="{189245C3-E802-4A42-98D7-7BAB4E35EC73}" type="slidenum">
              <a:rPr lang="en-US" smtClean="0"/>
              <a:pPr/>
              <a:t>4</a:t>
            </a:fld>
            <a:endParaRPr lang="en-US"/>
          </a:p>
        </p:txBody>
      </p:sp>
    </p:spTree>
    <p:extLst>
      <p:ext uri="{BB962C8B-B14F-4D97-AF65-F5344CB8AC3E}">
        <p14:creationId xmlns:p14="http://schemas.microsoft.com/office/powerpoint/2010/main" val="110946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681980" cy="3696712"/>
          </a:xfrm>
          <a:prstGeom prst="rect">
            <a:avLst/>
          </a:prstGeom>
        </p:spPr>
        <p:txBody>
          <a:bodyPr/>
          <a:lstStyle/>
          <a:p>
            <a:pPr fontAlgn="base"/>
            <a:r>
              <a:rPr lang="en-US" sz="1000">
                <a:solidFill>
                  <a:srgbClr val="000000">
                    <a:alpha val="100000"/>
                  </a:srgbClr>
                </a:solidFill>
                <a:latin typeface="Calibri"/>
              </a:rPr>
              <a:t>Source:
            World Bank
Release:
            World Development Indicators
Units: 
2010 U.S. Dollars, Not Seasonally Adjusted
Frequency: 
          Annual
GDP per capita is gross domestic product divided by midyear population. GDP is the sum of gross value added by all resident producers in the economy plus any product taxes and minus any subsidies not included in the value of the products. It is calculated without making deductions for depreciation of fabricated assets or for depletion and degradation of natural resources.World Bank national accounts data, and OECD National Accounts data files.
World Bank,
                    Constant GDP per capita for China [NYGDPPCAPKDCHN],
                    retrieved from FRED,
                    Federal Reserve Bank of St. Louis;
                    https://fred.stlouisfed.org/series/NYGDPPCAPKDCHN,
                    November 7, 2023.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Calculated from “Rising Age Gap in Economic</a:t>
            </a:r>
            <a:r>
              <a:rPr lang="en-US" baseline="0" dirty="0"/>
              <a:t> Well Being: The Old Prosper Relative to the Young,” Pew Research Center, Nov 2011.</a:t>
            </a:r>
            <a:endParaRPr lang="en-US" dirty="0"/>
          </a:p>
        </p:txBody>
      </p:sp>
      <p:sp>
        <p:nvSpPr>
          <p:cNvPr id="4" name="Slide Number Placeholder 3"/>
          <p:cNvSpPr>
            <a:spLocks noGrp="1"/>
          </p:cNvSpPr>
          <p:nvPr>
            <p:ph type="sldNum" sz="quarter" idx="10"/>
          </p:nvPr>
        </p:nvSpPr>
        <p:spPr/>
        <p:txBody>
          <a:bodyPr/>
          <a:lstStyle/>
          <a:p>
            <a:fld id="{189245C3-E802-4A42-98D7-7BAB4E35EC73}" type="slidenum">
              <a:rPr lang="en-US" smtClean="0"/>
              <a:pPr/>
              <a:t>12</a:t>
            </a:fld>
            <a:endParaRPr lang="en-US"/>
          </a:p>
        </p:txBody>
      </p:sp>
    </p:spTree>
    <p:extLst>
      <p:ext uri="{BB962C8B-B14F-4D97-AF65-F5344CB8AC3E}">
        <p14:creationId xmlns:p14="http://schemas.microsoft.com/office/powerpoint/2010/main" val="251843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Calculated from “Rising Age Gap in Economic</a:t>
            </a:r>
            <a:r>
              <a:rPr lang="en-US" baseline="0" dirty="0"/>
              <a:t> Well Being: The Old Prosper Relative to the Young,” Pew Research Center, Nov 2011.</a:t>
            </a:r>
            <a:endParaRPr lang="en-US" dirty="0"/>
          </a:p>
        </p:txBody>
      </p:sp>
      <p:sp>
        <p:nvSpPr>
          <p:cNvPr id="4" name="Slide Number Placeholder 3"/>
          <p:cNvSpPr>
            <a:spLocks noGrp="1"/>
          </p:cNvSpPr>
          <p:nvPr>
            <p:ph type="sldNum" sz="quarter" idx="10"/>
          </p:nvPr>
        </p:nvSpPr>
        <p:spPr/>
        <p:txBody>
          <a:bodyPr/>
          <a:lstStyle/>
          <a:p>
            <a:fld id="{189245C3-E802-4A42-98D7-7BAB4E35EC73}" type="slidenum">
              <a:rPr lang="en-US" smtClean="0"/>
              <a:pPr/>
              <a:t>13</a:t>
            </a:fld>
            <a:endParaRPr lang="en-US"/>
          </a:p>
        </p:txBody>
      </p:sp>
    </p:spTree>
    <p:extLst>
      <p:ext uri="{BB962C8B-B14F-4D97-AF65-F5344CB8AC3E}">
        <p14:creationId xmlns:p14="http://schemas.microsoft.com/office/powerpoint/2010/main" val="114261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681980" cy="3696712"/>
          </a:xfrm>
          <a:prstGeom prst="rect">
            <a:avLst/>
          </a:prstGeom>
        </p:spPr>
        <p:txBody>
          <a:bodyPr/>
          <a:lstStyle/>
          <a:p>
            <a:pPr fontAlgn="base"/>
            <a:r>
              <a:rPr lang="en-US" sz="1000">
                <a:solidFill>
                  <a:srgbClr val="000000">
                    <a:alpha val="100000"/>
                  </a:srgbClr>
                </a:solidFill>
                <a:latin typeface="Calibri"/>
              </a:rPr>
              <a:t>Source:
            Bank for International Settlements
Release:
            Selected Property Price Series
Units: 
Index 2010=100, Not Seasonally Adjusted
Frequency: 
          Quarterly
Source Code: Q:CN:R:628Coverage includes Q1 2007-Q4 2015: New dwellings in 70 cities in China; from Q1 2016: Existing buildings in 70 cities in China. The series is deflated using CPI.For more information, please see https://www.bis.org/statistics/pp_detailed.htm.Any use of the series shall be cited as follows: "Sources: National sources, BIS Residential Property Price database, http://www.bis.org/statistics/pp.htm."Copyright, 2016, Bank for International Settlements (BIS). Terms and conditions of use are available at http://www.bis.org/terms_conditions.htm#Copyright_and_Permissions.
Bank for International Settlements,
                    Real Residential Property Prices for China [QCNR628BIS],
                    retrieved from FRED,
                    Federal Reserve Bank of St. Louis;
                    https://fred.stlouisfed.org/series/QCNR628BIS,
                    November 9, 2023.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Calculated from “Rising Age Gap in Economic</a:t>
            </a:r>
            <a:r>
              <a:rPr lang="en-US" baseline="0" dirty="0"/>
              <a:t> Well Being: The Old Prosper Relative to the Young,” Pew Research Center, Nov 2011.</a:t>
            </a:r>
            <a:endParaRPr lang="en-US" dirty="0"/>
          </a:p>
        </p:txBody>
      </p:sp>
      <p:sp>
        <p:nvSpPr>
          <p:cNvPr id="4" name="Slide Number Placeholder 3"/>
          <p:cNvSpPr>
            <a:spLocks noGrp="1"/>
          </p:cNvSpPr>
          <p:nvPr>
            <p:ph type="sldNum" sz="quarter" idx="10"/>
          </p:nvPr>
        </p:nvSpPr>
        <p:spPr/>
        <p:txBody>
          <a:bodyPr/>
          <a:lstStyle/>
          <a:p>
            <a:fld id="{189245C3-E802-4A42-98D7-7BAB4E35EC73}" type="slidenum">
              <a:rPr lang="en-US" smtClean="0"/>
              <a:pPr/>
              <a:t>31</a:t>
            </a:fld>
            <a:endParaRPr lang="en-US"/>
          </a:p>
        </p:txBody>
      </p:sp>
    </p:spTree>
    <p:extLst>
      <p:ext uri="{BB962C8B-B14F-4D97-AF65-F5344CB8AC3E}">
        <p14:creationId xmlns:p14="http://schemas.microsoft.com/office/powerpoint/2010/main" val="261077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Calculated from “Rising Age Gap in Economic</a:t>
            </a:r>
            <a:r>
              <a:rPr lang="en-US" baseline="0" dirty="0"/>
              <a:t> Well Being: The Old Prosper Relative to the Young,” Pew Research Center, Nov 2011.</a:t>
            </a:r>
            <a:endParaRPr lang="en-US" dirty="0"/>
          </a:p>
        </p:txBody>
      </p:sp>
      <p:sp>
        <p:nvSpPr>
          <p:cNvPr id="4" name="Slide Number Placeholder 3"/>
          <p:cNvSpPr>
            <a:spLocks noGrp="1"/>
          </p:cNvSpPr>
          <p:nvPr>
            <p:ph type="sldNum" sz="quarter" idx="10"/>
          </p:nvPr>
        </p:nvSpPr>
        <p:spPr/>
        <p:txBody>
          <a:bodyPr/>
          <a:lstStyle/>
          <a:p>
            <a:fld id="{189245C3-E802-4A42-98D7-7BAB4E35EC73}" type="slidenum">
              <a:rPr lang="en-US" smtClean="0"/>
              <a:pPr/>
              <a:t>32</a:t>
            </a:fld>
            <a:endParaRPr lang="en-US"/>
          </a:p>
        </p:txBody>
      </p:sp>
    </p:spTree>
    <p:extLst>
      <p:ext uri="{BB962C8B-B14F-4D97-AF65-F5344CB8AC3E}">
        <p14:creationId xmlns:p14="http://schemas.microsoft.com/office/powerpoint/2010/main" val="143091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F6C9-0414-D19A-54A7-658B92694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BB825-8776-5207-C9EE-1ECA55AC3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1B7FDD-5C03-AA8B-9B13-1F467A3D926F}"/>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5" name="Footer Placeholder 4">
            <a:extLst>
              <a:ext uri="{FF2B5EF4-FFF2-40B4-BE49-F238E27FC236}">
                <a16:creationId xmlns:a16="http://schemas.microsoft.com/office/drawing/2014/main" id="{2E1566BA-37EB-0894-1D6C-C6CF04339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1C50D-36E6-591A-D0B4-9C56AA2ADCD5}"/>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323299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7B8E-E71C-5840-98D2-AC8AF5FE0F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AAC507-8319-A315-6C1F-ED91D31158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EFB06-8142-77E8-4B2B-60C054AFED02}"/>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5" name="Footer Placeholder 4">
            <a:extLst>
              <a:ext uri="{FF2B5EF4-FFF2-40B4-BE49-F238E27FC236}">
                <a16:creationId xmlns:a16="http://schemas.microsoft.com/office/drawing/2014/main" id="{6AC354C9-C930-A819-B12B-8CB8C2211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0F261-08E1-13C7-2262-C8D8B762B76C}"/>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424652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409C2-8863-53AC-9EC1-13176B4B07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54D8D1-2D44-4679-7B7D-B4C4CA2192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5531D-ABEF-9C20-980F-C04C75551267}"/>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5" name="Footer Placeholder 4">
            <a:extLst>
              <a:ext uri="{FF2B5EF4-FFF2-40B4-BE49-F238E27FC236}">
                <a16:creationId xmlns:a16="http://schemas.microsoft.com/office/drawing/2014/main" id="{39A84FC0-A9FE-D5B9-5799-D0FC99C8A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28325-E7F9-7F58-3E39-1AF8BF4541AA}"/>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28540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C51F8BD0-DEEE-4339-A44B-F4EC32F7930B}" type="datetime1">
              <a:rPr lang="en-US" smtClean="0"/>
              <a:t>12/3/2023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C29655-3D4C-4256-9E5C-664D2F383C02}" type="slidenum">
              <a:rPr lang="en-US"/>
              <a:pPr>
                <a:defRPr/>
              </a:pPr>
              <a:t>‹#›</a:t>
            </a:fld>
            <a:endParaRPr lang="en-US"/>
          </a:p>
        </p:txBody>
      </p:sp>
    </p:spTree>
    <p:extLst>
      <p:ext uri="{BB962C8B-B14F-4D97-AF65-F5344CB8AC3E}">
        <p14:creationId xmlns:p14="http://schemas.microsoft.com/office/powerpoint/2010/main" val="172897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1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4AEF1-BB2D-BE9A-282F-F3C592B19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EE4B7-C941-4B26-03BD-6F3E4BAC8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13058-BEDF-7655-35AC-4E489B7651A0}"/>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5" name="Footer Placeholder 4">
            <a:extLst>
              <a:ext uri="{FF2B5EF4-FFF2-40B4-BE49-F238E27FC236}">
                <a16:creationId xmlns:a16="http://schemas.microsoft.com/office/drawing/2014/main" id="{C41ADECF-E807-2F17-FB6A-E9BB327EF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72EAB-8C4B-F344-9B7F-2B5EF80910D2}"/>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114985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8F85-5977-FA6A-41F2-ADE47502DA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A3AF0B-91CA-EC0D-4695-84A93D255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6ABC9-D0D8-9887-A214-2A7721D9C4A7}"/>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5" name="Footer Placeholder 4">
            <a:extLst>
              <a:ext uri="{FF2B5EF4-FFF2-40B4-BE49-F238E27FC236}">
                <a16:creationId xmlns:a16="http://schemas.microsoft.com/office/drawing/2014/main" id="{B2EE517A-F963-78B3-F250-815D4C086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009E0-8E71-474C-A2D0-C08A570A673F}"/>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117940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1D13-3347-5D34-30C9-B94E778236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E60C3-A819-F68B-B674-CCDAF2C05F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D66EFE-5E3F-0CE3-0763-76974D15ED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72CC6C-FADB-4D1C-07C2-C5B6038E0F52}"/>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6" name="Footer Placeholder 5">
            <a:extLst>
              <a:ext uri="{FF2B5EF4-FFF2-40B4-BE49-F238E27FC236}">
                <a16:creationId xmlns:a16="http://schemas.microsoft.com/office/drawing/2014/main" id="{A96222E8-0B08-D8BA-37CB-8BADB294B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03F54-11D2-908E-3E4F-F802576B9DC7}"/>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272156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DB5D-5D3B-9B76-6EAC-4B8B29360F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F378D8-2326-3E5E-772D-A172CE9BF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D7748-980E-A7EC-7F0C-3D3E618FAB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AC7E87-A9D5-B3E7-BB16-91E3AAA69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857BE-A68F-1607-1EFD-0B20C4A40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DB5BBE-27C6-48EE-D1F8-CD1EAE1C06A7}"/>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8" name="Footer Placeholder 7">
            <a:extLst>
              <a:ext uri="{FF2B5EF4-FFF2-40B4-BE49-F238E27FC236}">
                <a16:creationId xmlns:a16="http://schemas.microsoft.com/office/drawing/2014/main" id="{C0FF3F05-9A27-92F3-ABAA-A84028265D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4578F8-6B53-226D-F798-8E0E1509B782}"/>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70846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53CE-34ED-0C35-3AFE-7790A10B06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8507D-15BF-CF81-E31C-7357CF254E41}"/>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4" name="Footer Placeholder 3">
            <a:extLst>
              <a:ext uri="{FF2B5EF4-FFF2-40B4-BE49-F238E27FC236}">
                <a16:creationId xmlns:a16="http://schemas.microsoft.com/office/drawing/2014/main" id="{69EB3F76-42B1-3D2C-42B6-3424B2BDDA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7C219-BB5F-C501-43A2-88EA853A3964}"/>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58247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98855-8D66-48AD-A79D-7E4933B35617}"/>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3" name="Footer Placeholder 2">
            <a:extLst>
              <a:ext uri="{FF2B5EF4-FFF2-40B4-BE49-F238E27FC236}">
                <a16:creationId xmlns:a16="http://schemas.microsoft.com/office/drawing/2014/main" id="{10AC26AA-53BE-DC71-C9A9-BAF336DED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094E5-631D-AD68-DA51-848729981A96}"/>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7372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F797-41C6-D85B-F1FF-81790CD51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83DD0-E09B-0DED-FB00-87A45EE70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BCE35-5176-A636-3C2D-F0E0D7F1A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ABDB27-1D87-5B65-31F5-9F02F9DC35D4}"/>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6" name="Footer Placeholder 5">
            <a:extLst>
              <a:ext uri="{FF2B5EF4-FFF2-40B4-BE49-F238E27FC236}">
                <a16:creationId xmlns:a16="http://schemas.microsoft.com/office/drawing/2014/main" id="{22FC8FCF-BA28-4214-6A6B-E7840B483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27544-677F-04C3-3ABE-07195FEC18D5}"/>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937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2032-D93A-BB66-9F57-F627C47471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F94AC-9EEC-1EC0-B9B7-695162849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2656A1-8EC7-D890-815D-FD1DDB4A7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DF365-60DD-BADF-1D6D-22E83DF810B3}"/>
              </a:ext>
            </a:extLst>
          </p:cNvPr>
          <p:cNvSpPr>
            <a:spLocks noGrp="1"/>
          </p:cNvSpPr>
          <p:nvPr>
            <p:ph type="dt" sz="half" idx="10"/>
          </p:nvPr>
        </p:nvSpPr>
        <p:spPr/>
        <p:txBody>
          <a:bodyPr/>
          <a:lstStyle/>
          <a:p>
            <a:fld id="{7D688A51-05F7-4413-82DA-E714533C80B9}" type="datetimeFigureOut">
              <a:rPr lang="en-US" smtClean="0"/>
              <a:t>12/3/2023</a:t>
            </a:fld>
            <a:endParaRPr lang="en-US"/>
          </a:p>
        </p:txBody>
      </p:sp>
      <p:sp>
        <p:nvSpPr>
          <p:cNvPr id="6" name="Footer Placeholder 5">
            <a:extLst>
              <a:ext uri="{FF2B5EF4-FFF2-40B4-BE49-F238E27FC236}">
                <a16:creationId xmlns:a16="http://schemas.microsoft.com/office/drawing/2014/main" id="{55E9E1F6-24AF-17AC-4ABC-DF0F3E62A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64065-1EDA-7B76-358A-DBE86FA34FF3}"/>
              </a:ext>
            </a:extLst>
          </p:cNvPr>
          <p:cNvSpPr>
            <a:spLocks noGrp="1"/>
          </p:cNvSpPr>
          <p:nvPr>
            <p:ph type="sldNum" sz="quarter" idx="12"/>
          </p:nvPr>
        </p:nvSpPr>
        <p:spPr/>
        <p:txBody>
          <a:bodyPr/>
          <a:lstStyle/>
          <a:p>
            <a:fld id="{3E9A78B9-9872-442B-8951-464664ADA1D8}" type="slidenum">
              <a:rPr lang="en-US" smtClean="0"/>
              <a:t>‹#›</a:t>
            </a:fld>
            <a:endParaRPr lang="en-US"/>
          </a:p>
        </p:txBody>
      </p:sp>
    </p:spTree>
    <p:extLst>
      <p:ext uri="{BB962C8B-B14F-4D97-AF65-F5344CB8AC3E}">
        <p14:creationId xmlns:p14="http://schemas.microsoft.com/office/powerpoint/2010/main" val="40550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97BC8-31C6-8057-7520-5AE7BA20AA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558CFB-2279-9471-661B-80DA1758B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97E38-16A9-EDC8-E41B-DD57AB8DD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88A51-05F7-4413-82DA-E714533C80B9}" type="datetimeFigureOut">
              <a:rPr lang="en-US" smtClean="0"/>
              <a:t>12/3/2023</a:t>
            </a:fld>
            <a:endParaRPr lang="en-US"/>
          </a:p>
        </p:txBody>
      </p:sp>
      <p:sp>
        <p:nvSpPr>
          <p:cNvPr id="5" name="Footer Placeholder 4">
            <a:extLst>
              <a:ext uri="{FF2B5EF4-FFF2-40B4-BE49-F238E27FC236}">
                <a16:creationId xmlns:a16="http://schemas.microsoft.com/office/drawing/2014/main" id="{A9BC3A0C-169A-5F66-34E5-E4F90E672E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B95027-E2F0-1608-3716-D997F5796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A78B9-9872-442B-8951-464664ADA1D8}" type="slidenum">
              <a:rPr lang="en-US" smtClean="0"/>
              <a:t>‹#›</a:t>
            </a:fld>
            <a:endParaRPr lang="en-US"/>
          </a:p>
        </p:txBody>
      </p:sp>
    </p:spTree>
    <p:extLst>
      <p:ext uri="{BB962C8B-B14F-4D97-AF65-F5344CB8AC3E}">
        <p14:creationId xmlns:p14="http://schemas.microsoft.com/office/powerpoint/2010/main" val="220535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fred.stlouisfed.org/graph/?g=1bfi1"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ustomXml" Target="../ink/ink3.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fred.stlouisfed.org/graph/?g=1bcG2" TargetMode="External"/><Relationship Id="rId5" Type="http://schemas.openxmlformats.org/officeDocument/2006/relationships/image" Target="../media/image1.png"/><Relationship Id="rId4" Type="http://schemas.openxmlformats.org/officeDocument/2006/relationships/customXml" Target="../ink/ink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hyperlink" Target="https://fred.stlouisfed.org/graph/?g=1b8hQ"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16A5-974A-BDD7-A0DD-3C28AD65008E}"/>
              </a:ext>
            </a:extLst>
          </p:cNvPr>
          <p:cNvSpPr>
            <a:spLocks noGrp="1"/>
          </p:cNvSpPr>
          <p:nvPr>
            <p:ph type="ctrTitle"/>
          </p:nvPr>
        </p:nvSpPr>
        <p:spPr/>
        <p:txBody>
          <a:bodyPr/>
          <a:lstStyle/>
          <a:p>
            <a:r>
              <a:rPr lang="en-US" dirty="0"/>
              <a:t>China in the 2020s</a:t>
            </a:r>
          </a:p>
        </p:txBody>
      </p:sp>
      <p:sp>
        <p:nvSpPr>
          <p:cNvPr id="3" name="Subtitle 2">
            <a:extLst>
              <a:ext uri="{FF2B5EF4-FFF2-40B4-BE49-F238E27FC236}">
                <a16:creationId xmlns:a16="http://schemas.microsoft.com/office/drawing/2014/main" id="{10AA5EE5-4A79-1282-20AC-24ECC50C82F6}"/>
              </a:ext>
            </a:extLst>
          </p:cNvPr>
          <p:cNvSpPr>
            <a:spLocks noGrp="1"/>
          </p:cNvSpPr>
          <p:nvPr>
            <p:ph type="subTitle" idx="1"/>
          </p:nvPr>
        </p:nvSpPr>
        <p:spPr/>
        <p:txBody>
          <a:bodyPr>
            <a:normAutofit/>
          </a:bodyPr>
          <a:lstStyle/>
          <a:p>
            <a:r>
              <a:rPr lang="en-US" sz="3200" dirty="0"/>
              <a:t>Is the East Still Red?</a:t>
            </a:r>
          </a:p>
        </p:txBody>
      </p:sp>
      <p:sp>
        <p:nvSpPr>
          <p:cNvPr id="4" name="TextBox 3">
            <a:extLst>
              <a:ext uri="{FF2B5EF4-FFF2-40B4-BE49-F238E27FC236}">
                <a16:creationId xmlns:a16="http://schemas.microsoft.com/office/drawing/2014/main" id="{F91284AB-013D-644E-F237-1E3FDFA2932F}"/>
              </a:ext>
            </a:extLst>
          </p:cNvPr>
          <p:cNvSpPr txBox="1"/>
          <p:nvPr/>
        </p:nvSpPr>
        <p:spPr>
          <a:xfrm>
            <a:off x="1625600" y="5930900"/>
            <a:ext cx="6744603" cy="369332"/>
          </a:xfrm>
          <a:prstGeom prst="rect">
            <a:avLst/>
          </a:prstGeom>
          <a:noFill/>
        </p:spPr>
        <p:txBody>
          <a:bodyPr wrap="none" rtlCol="0">
            <a:spAutoFit/>
          </a:bodyPr>
          <a:lstStyle/>
          <a:p>
            <a:r>
              <a:rPr lang="en-US" dirty="0"/>
              <a:t>BARCLAY - Draft of 12/3/2023 – based on CPEG discussion of 11/2023 </a:t>
            </a:r>
          </a:p>
        </p:txBody>
      </p:sp>
    </p:spTree>
    <p:extLst>
      <p:ext uri="{BB962C8B-B14F-4D97-AF65-F5344CB8AC3E}">
        <p14:creationId xmlns:p14="http://schemas.microsoft.com/office/powerpoint/2010/main" val="1378743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9137-05D4-4EDA-178F-9F1E7DEE93EB}"/>
              </a:ext>
            </a:extLst>
          </p:cNvPr>
          <p:cNvSpPr>
            <a:spLocks noGrp="1"/>
          </p:cNvSpPr>
          <p:nvPr>
            <p:ph type="title"/>
          </p:nvPr>
        </p:nvSpPr>
        <p:spPr/>
        <p:txBody>
          <a:bodyPr/>
          <a:lstStyle/>
          <a:p>
            <a:r>
              <a:rPr lang="en-US" dirty="0"/>
              <a:t>PRC Growth Model: Exports</a:t>
            </a:r>
          </a:p>
        </p:txBody>
      </p:sp>
      <p:sp>
        <p:nvSpPr>
          <p:cNvPr id="3" name="Content Placeholder 2">
            <a:extLst>
              <a:ext uri="{FF2B5EF4-FFF2-40B4-BE49-F238E27FC236}">
                <a16:creationId xmlns:a16="http://schemas.microsoft.com/office/drawing/2014/main" id="{F64A2661-E5EC-51F0-307E-338C5C059B78}"/>
              </a:ext>
            </a:extLst>
          </p:cNvPr>
          <p:cNvSpPr>
            <a:spLocks noGrp="1"/>
          </p:cNvSpPr>
          <p:nvPr>
            <p:ph idx="1"/>
          </p:nvPr>
        </p:nvSpPr>
        <p:spPr/>
        <p:txBody>
          <a:bodyPr>
            <a:normAutofit lnSpcReduction="10000"/>
          </a:bodyPr>
          <a:lstStyle/>
          <a:p>
            <a:r>
              <a:rPr lang="en-US" dirty="0"/>
              <a:t>China became part of WTO in late 2001</a:t>
            </a:r>
          </a:p>
          <a:p>
            <a:r>
              <a:rPr lang="en-US" dirty="0"/>
              <a:t>Beginning of second large export increase </a:t>
            </a:r>
          </a:p>
          <a:p>
            <a:pPr lvl="1"/>
            <a:r>
              <a:rPr lang="en-US" dirty="0"/>
              <a:t>1985 forward exports/GDP grew – prior to WTO admission – neared 20%</a:t>
            </a:r>
          </a:p>
          <a:p>
            <a:pPr lvl="1"/>
            <a:r>
              <a:rPr lang="en-US" dirty="0"/>
              <a:t>In years after WTO admission, this ratio reached 35% or more</a:t>
            </a:r>
          </a:p>
          <a:p>
            <a:pPr lvl="2"/>
            <a:r>
              <a:rPr lang="en-US" dirty="0"/>
              <a:t>Peak was during the GFC years </a:t>
            </a:r>
          </a:p>
          <a:p>
            <a:pPr lvl="2"/>
            <a:r>
              <a:rPr lang="en-US" dirty="0"/>
              <a:t>Now back to 20 – 25% range</a:t>
            </a:r>
          </a:p>
          <a:p>
            <a:pPr lvl="2"/>
            <a:r>
              <a:rPr lang="en-US" dirty="0"/>
              <a:t>Net contribution to GDP growth was uneven – and not as important as often believed</a:t>
            </a:r>
          </a:p>
          <a:p>
            <a:r>
              <a:rPr lang="en-US" dirty="0"/>
              <a:t>Have COVID supply chain problems limit this growth driver?</a:t>
            </a:r>
          </a:p>
          <a:p>
            <a:r>
              <a:rPr lang="en-US" dirty="0"/>
              <a:t>Does US/China competition limit future of this growth driver?</a:t>
            </a:r>
          </a:p>
          <a:p>
            <a:pPr lvl="1"/>
            <a:r>
              <a:rPr lang="en-US" dirty="0"/>
              <a:t>Rate of PRC exports </a:t>
            </a:r>
            <a:r>
              <a:rPr lang="en-US" b="1" dirty="0"/>
              <a:t>to</a:t>
            </a:r>
            <a:r>
              <a:rPr lang="en-US" dirty="0"/>
              <a:t> US declined, 2023 vs 2022, about 20%; rate of imports </a:t>
            </a:r>
            <a:r>
              <a:rPr lang="en-US" b="1" dirty="0"/>
              <a:t>from</a:t>
            </a:r>
            <a:r>
              <a:rPr lang="en-US" dirty="0"/>
              <a:t> US declined 6 – 7%</a:t>
            </a:r>
          </a:p>
          <a:p>
            <a:pPr lvl="1"/>
            <a:endParaRPr lang="en-US" dirty="0"/>
          </a:p>
        </p:txBody>
      </p:sp>
    </p:spTree>
    <p:extLst>
      <p:ext uri="{BB962C8B-B14F-4D97-AF65-F5344CB8AC3E}">
        <p14:creationId xmlns:p14="http://schemas.microsoft.com/office/powerpoint/2010/main" val="31196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374CD-1727-B6C3-45CD-E563435266A9}"/>
              </a:ext>
            </a:extLst>
          </p:cNvPr>
          <p:cNvSpPr>
            <a:spLocks noGrp="1"/>
          </p:cNvSpPr>
          <p:nvPr>
            <p:ph type="title"/>
          </p:nvPr>
        </p:nvSpPr>
        <p:spPr/>
        <p:txBody>
          <a:bodyPr/>
          <a:lstStyle/>
          <a:p>
            <a:r>
              <a:rPr lang="en-US" dirty="0"/>
              <a:t>PRC Exports: 2000 vs 2022</a:t>
            </a:r>
          </a:p>
        </p:txBody>
      </p:sp>
      <p:sp>
        <p:nvSpPr>
          <p:cNvPr id="3" name="Content Placeholder 2">
            <a:extLst>
              <a:ext uri="{FF2B5EF4-FFF2-40B4-BE49-F238E27FC236}">
                <a16:creationId xmlns:a16="http://schemas.microsoft.com/office/drawing/2014/main" id="{736CF81F-9B60-7519-5CDB-BEEE44F28907}"/>
              </a:ext>
            </a:extLst>
          </p:cNvPr>
          <p:cNvSpPr>
            <a:spLocks noGrp="1"/>
          </p:cNvSpPr>
          <p:nvPr>
            <p:ph sz="half" idx="1"/>
          </p:nvPr>
        </p:nvSpPr>
        <p:spPr/>
        <p:txBody>
          <a:bodyPr>
            <a:normAutofit lnSpcReduction="10000"/>
          </a:bodyPr>
          <a:lstStyle/>
          <a:p>
            <a:r>
              <a:rPr lang="en-US" dirty="0"/>
              <a:t>2000 – total PRC Exports: $270 Billion</a:t>
            </a:r>
            <a:br>
              <a:rPr lang="en-US" dirty="0"/>
            </a:br>
            <a:endParaRPr lang="en-US" dirty="0"/>
          </a:p>
          <a:p>
            <a:pPr lvl="1"/>
            <a:r>
              <a:rPr lang="en-US" b="0" i="0" u="none" strike="noStrike" dirty="0">
                <a:solidFill>
                  <a:srgbClr val="000000"/>
                </a:solidFill>
                <a:effectLst/>
                <a:latin typeface="Open Sans" panose="020B0606030504020204" pitchFamily="34" charset="0"/>
              </a:rPr>
              <a:t>Electrical Machinery and Equipment – US$73 Billion (29.2% of total exports from China)</a:t>
            </a:r>
          </a:p>
          <a:p>
            <a:pPr lvl="1"/>
            <a:r>
              <a:rPr lang="en-US" dirty="0">
                <a:solidFill>
                  <a:srgbClr val="000000"/>
                </a:solidFill>
                <a:latin typeface="Open Sans" panose="020B0606030504020204" pitchFamily="34" charset="0"/>
              </a:rPr>
              <a:t>Textiles and clothing – US$49 billion (20% of total exports from China)</a:t>
            </a:r>
          </a:p>
          <a:p>
            <a:pPr lvl="1"/>
            <a:r>
              <a:rPr lang="en-US" b="0" i="0" u="none" strike="noStrike" dirty="0">
                <a:solidFill>
                  <a:srgbClr val="000000"/>
                </a:solidFill>
                <a:effectLst/>
                <a:latin typeface="Open Sans" panose="020B0606030504020204" pitchFamily="34" charset="0"/>
              </a:rPr>
              <a:t>Miscellaneous – US$27 billion (10% of total)</a:t>
            </a:r>
          </a:p>
          <a:p>
            <a:endParaRPr lang="en-US" dirty="0"/>
          </a:p>
        </p:txBody>
      </p:sp>
      <p:sp>
        <p:nvSpPr>
          <p:cNvPr id="4" name="Content Placeholder 3">
            <a:extLst>
              <a:ext uri="{FF2B5EF4-FFF2-40B4-BE49-F238E27FC236}">
                <a16:creationId xmlns:a16="http://schemas.microsoft.com/office/drawing/2014/main" id="{C775FAD6-FB1C-2C40-9A0C-52FF98E8CAC9}"/>
              </a:ext>
            </a:extLst>
          </p:cNvPr>
          <p:cNvSpPr>
            <a:spLocks noGrp="1"/>
          </p:cNvSpPr>
          <p:nvPr>
            <p:ph sz="half" idx="2"/>
          </p:nvPr>
        </p:nvSpPr>
        <p:spPr/>
        <p:txBody>
          <a:bodyPr>
            <a:normAutofit lnSpcReduction="10000"/>
          </a:bodyPr>
          <a:lstStyle/>
          <a:p>
            <a:r>
              <a:rPr lang="en-US" dirty="0"/>
              <a:t>2022 – total PRC Exports: $3.6 trillion</a:t>
            </a:r>
            <a:br>
              <a:rPr lang="en-US" dirty="0"/>
            </a:br>
            <a:endParaRPr lang="en-US" dirty="0"/>
          </a:p>
          <a:p>
            <a:pPr lvl="1" fontAlgn="base"/>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Electrical machinery, equipment: US$954.8 billion (26.6% of total exports)</a:t>
            </a:r>
          </a:p>
          <a:p>
            <a:pPr lvl="1" fontAlgn="base"/>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Other Machinery including computers: $552 billion (15.4%)</a:t>
            </a:r>
          </a:p>
          <a:p>
            <a:pPr lvl="1" fontAlgn="base"/>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rPr>
              <a:t>Vehi</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cles: $150.2 billion (4.2%)</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3058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PRC Exports as a Percent of GDP, 1985 - 2022</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796997389"/>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0CC29655-3D4C-4256-9E5C-664D2F383C02}" type="slidenum">
              <a:rPr lang="en-US" smtClean="0"/>
              <a:pPr>
                <a:defRPr/>
              </a:pPr>
              <a:t>12</a:t>
            </a:fld>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9D95BE4-E74C-44B3-5B21-2C10A94B95BB}"/>
                  </a:ext>
                </a:extLst>
              </p14:cNvPr>
              <p14:cNvContentPartPr/>
              <p14:nvPr/>
            </p14:nvContentPartPr>
            <p14:xfrm>
              <a:off x="7389234" y="1945432"/>
              <a:ext cx="360" cy="360"/>
            </p14:xfrm>
          </p:contentPart>
        </mc:Choice>
        <mc:Fallback xmlns="">
          <p:pic>
            <p:nvPicPr>
              <p:cNvPr id="3" name="Ink 2">
                <a:extLst>
                  <a:ext uri="{FF2B5EF4-FFF2-40B4-BE49-F238E27FC236}">
                    <a16:creationId xmlns:a16="http://schemas.microsoft.com/office/drawing/2014/main" id="{69D95BE4-E74C-44B3-5B21-2C10A94B95BB}"/>
                  </a:ext>
                </a:extLst>
              </p:cNvPr>
              <p:cNvPicPr/>
              <p:nvPr/>
            </p:nvPicPr>
            <p:blipFill>
              <a:blip r:embed="rId5"/>
              <a:stretch>
                <a:fillRect/>
              </a:stretch>
            </p:blipFill>
            <p:spPr>
              <a:xfrm>
                <a:off x="7380234" y="1936432"/>
                <a:ext cx="18000" cy="18000"/>
              </a:xfrm>
              <a:prstGeom prst="rect">
                <a:avLst/>
              </a:prstGeom>
            </p:spPr>
          </p:pic>
        </mc:Fallback>
      </mc:AlternateContent>
      <p:cxnSp>
        <p:nvCxnSpPr>
          <p:cNvPr id="7" name="Straight Arrow Connector 6">
            <a:extLst>
              <a:ext uri="{FF2B5EF4-FFF2-40B4-BE49-F238E27FC236}">
                <a16:creationId xmlns:a16="http://schemas.microsoft.com/office/drawing/2014/main" id="{AA31B1BB-17FD-F2D8-8545-CBCEBDE2B62A}"/>
              </a:ext>
            </a:extLst>
          </p:cNvPr>
          <p:cNvCxnSpPr/>
          <p:nvPr/>
        </p:nvCxnSpPr>
        <p:spPr>
          <a:xfrm>
            <a:off x="6983896" y="1600201"/>
            <a:ext cx="0" cy="345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73F3B-CCFB-3617-F901-2944C4AEB6FA}"/>
              </a:ext>
            </a:extLst>
          </p:cNvPr>
          <p:cNvSpPr txBox="1"/>
          <p:nvPr/>
        </p:nvSpPr>
        <p:spPr>
          <a:xfrm>
            <a:off x="6771866" y="1364974"/>
            <a:ext cx="769748" cy="369332"/>
          </a:xfrm>
          <a:prstGeom prst="rect">
            <a:avLst/>
          </a:prstGeom>
          <a:noFill/>
        </p:spPr>
        <p:txBody>
          <a:bodyPr wrap="square" rtlCol="0">
            <a:spAutoFit/>
          </a:bodyPr>
          <a:lstStyle/>
          <a:p>
            <a:r>
              <a:rPr lang="en-US" dirty="0"/>
              <a:t>GFC</a:t>
            </a:r>
          </a:p>
        </p:txBody>
      </p:sp>
      <p:cxnSp>
        <p:nvCxnSpPr>
          <p:cNvPr id="9" name="Straight Arrow Connector 8">
            <a:extLst>
              <a:ext uri="{FF2B5EF4-FFF2-40B4-BE49-F238E27FC236}">
                <a16:creationId xmlns:a16="http://schemas.microsoft.com/office/drawing/2014/main" id="{4A11A1B4-88C9-60A8-9A6E-7E193DB383FE}"/>
              </a:ext>
            </a:extLst>
          </p:cNvPr>
          <p:cNvCxnSpPr/>
          <p:nvPr/>
        </p:nvCxnSpPr>
        <p:spPr>
          <a:xfrm>
            <a:off x="5791200" y="1945432"/>
            <a:ext cx="0" cy="1009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39EBC3-9750-19CD-2153-200476CEAD4B}"/>
              </a:ext>
            </a:extLst>
          </p:cNvPr>
          <p:cNvSpPr txBox="1"/>
          <p:nvPr/>
        </p:nvSpPr>
        <p:spPr>
          <a:xfrm>
            <a:off x="5499654" y="1945432"/>
            <a:ext cx="780326" cy="369332"/>
          </a:xfrm>
          <a:prstGeom prst="rect">
            <a:avLst/>
          </a:prstGeom>
          <a:noFill/>
        </p:spPr>
        <p:txBody>
          <a:bodyPr wrap="square" rtlCol="0">
            <a:spAutoFit/>
          </a:bodyPr>
          <a:lstStyle/>
          <a:p>
            <a:r>
              <a:rPr lang="en-US" dirty="0"/>
              <a:t>WTO</a:t>
            </a:r>
          </a:p>
        </p:txBody>
      </p:sp>
    </p:spTree>
    <p:extLst>
      <p:ext uri="{BB962C8B-B14F-4D97-AF65-F5344CB8AC3E}">
        <p14:creationId xmlns:p14="http://schemas.microsoft.com/office/powerpoint/2010/main" val="307196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PRC: Net Export Contribution to Real GDP Growth, 1995 - 2022</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753295019"/>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0CC29655-3D4C-4256-9E5C-664D2F383C02}"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6864-26AF-5399-B031-EC51428DF5B7}"/>
              </a:ext>
            </a:extLst>
          </p:cNvPr>
          <p:cNvSpPr>
            <a:spLocks noGrp="1"/>
          </p:cNvSpPr>
          <p:nvPr>
            <p:ph type="title"/>
          </p:nvPr>
        </p:nvSpPr>
        <p:spPr/>
        <p:txBody>
          <a:bodyPr>
            <a:normAutofit/>
          </a:bodyPr>
          <a:lstStyle/>
          <a:p>
            <a:r>
              <a:rPr lang="en-US" dirty="0"/>
              <a:t>PRC Growth Model: Rural to Urban Migration</a:t>
            </a:r>
          </a:p>
        </p:txBody>
      </p:sp>
      <p:sp>
        <p:nvSpPr>
          <p:cNvPr id="3" name="Content Placeholder 2">
            <a:extLst>
              <a:ext uri="{FF2B5EF4-FFF2-40B4-BE49-F238E27FC236}">
                <a16:creationId xmlns:a16="http://schemas.microsoft.com/office/drawing/2014/main" id="{27C08FFD-883B-665F-9E4D-F2E69A9E0CBC}"/>
              </a:ext>
            </a:extLst>
          </p:cNvPr>
          <p:cNvSpPr>
            <a:spLocks noGrp="1"/>
          </p:cNvSpPr>
          <p:nvPr>
            <p:ph idx="1"/>
          </p:nvPr>
        </p:nvSpPr>
        <p:spPr/>
        <p:txBody>
          <a:bodyPr>
            <a:normAutofit fontScale="92500" lnSpcReduction="20000"/>
          </a:bodyPr>
          <a:lstStyle/>
          <a:p>
            <a:r>
              <a:rPr lang="en-US" dirty="0"/>
              <a:t>Sometimes neglected factor</a:t>
            </a:r>
          </a:p>
          <a:p>
            <a:pPr lvl="1"/>
            <a:r>
              <a:rPr lang="en-US" dirty="0"/>
              <a:t>Economic growth can occur via:</a:t>
            </a:r>
          </a:p>
          <a:p>
            <a:pPr lvl="2"/>
            <a:r>
              <a:rPr lang="en-US" dirty="0"/>
              <a:t>Increased size of labor force</a:t>
            </a:r>
          </a:p>
          <a:p>
            <a:pPr lvl="2"/>
            <a:r>
              <a:rPr lang="en-US" dirty="0"/>
              <a:t>Increased productivity of existing labor force</a:t>
            </a:r>
          </a:p>
          <a:p>
            <a:pPr lvl="2"/>
            <a:r>
              <a:rPr lang="en-US" dirty="0"/>
              <a:t>Rural – urban migration accomplished both</a:t>
            </a:r>
          </a:p>
          <a:p>
            <a:r>
              <a:rPr lang="en-US" dirty="0"/>
              <a:t>Rural – Urban migration</a:t>
            </a:r>
          </a:p>
          <a:p>
            <a:pPr lvl="1"/>
            <a:r>
              <a:rPr lang="en-US" dirty="0"/>
              <a:t>In 1980 China’s urban population was less than 20%</a:t>
            </a:r>
          </a:p>
          <a:p>
            <a:pPr lvl="1"/>
            <a:r>
              <a:rPr lang="en-US" dirty="0"/>
              <a:t>In 2010 it was almost 50%; today more than 2/3rds of the population is urban</a:t>
            </a:r>
          </a:p>
          <a:p>
            <a:r>
              <a:rPr lang="en-US" dirty="0"/>
              <a:t>Ag sector employment declined</a:t>
            </a:r>
          </a:p>
          <a:p>
            <a:pPr lvl="1"/>
            <a:r>
              <a:rPr lang="en-US" dirty="0"/>
              <a:t>60% of total workforce in 1990</a:t>
            </a:r>
          </a:p>
          <a:p>
            <a:pPr lvl="1"/>
            <a:r>
              <a:rPr lang="en-US" dirty="0"/>
              <a:t>24% in 2022</a:t>
            </a:r>
          </a:p>
          <a:p>
            <a:r>
              <a:rPr lang="en-US" dirty="0"/>
              <a:t>A shift from low productivity sector to higher productivity sectors (manufacturing and services)</a:t>
            </a:r>
          </a:p>
        </p:txBody>
      </p:sp>
    </p:spTree>
    <p:extLst>
      <p:ext uri="{BB962C8B-B14F-4D97-AF65-F5344CB8AC3E}">
        <p14:creationId xmlns:p14="http://schemas.microsoft.com/office/powerpoint/2010/main" val="80565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1917-BD0C-A0D6-3A47-64A0EA68168E}"/>
              </a:ext>
            </a:extLst>
          </p:cNvPr>
          <p:cNvSpPr>
            <a:spLocks noGrp="1"/>
          </p:cNvSpPr>
          <p:nvPr>
            <p:ph type="title"/>
          </p:nvPr>
        </p:nvSpPr>
        <p:spPr/>
        <p:txBody>
          <a:bodyPr/>
          <a:lstStyle/>
          <a:p>
            <a:r>
              <a:rPr lang="en-US" dirty="0"/>
              <a:t>FDI Inflows –a Note</a:t>
            </a:r>
          </a:p>
        </p:txBody>
      </p:sp>
      <p:sp>
        <p:nvSpPr>
          <p:cNvPr id="3" name="Content Placeholder 2">
            <a:extLst>
              <a:ext uri="{FF2B5EF4-FFF2-40B4-BE49-F238E27FC236}">
                <a16:creationId xmlns:a16="http://schemas.microsoft.com/office/drawing/2014/main" id="{E8B71447-896D-5D6A-F328-8103FA4D38D2}"/>
              </a:ext>
            </a:extLst>
          </p:cNvPr>
          <p:cNvSpPr>
            <a:spLocks noGrp="1"/>
          </p:cNvSpPr>
          <p:nvPr>
            <p:ph idx="1"/>
          </p:nvPr>
        </p:nvSpPr>
        <p:spPr/>
        <p:txBody>
          <a:bodyPr/>
          <a:lstStyle/>
          <a:p>
            <a:r>
              <a:rPr lang="en-US" dirty="0"/>
              <a:t>William A. Williams: America’s “long dream in Asia”</a:t>
            </a:r>
          </a:p>
          <a:p>
            <a:r>
              <a:rPr lang="en-US" dirty="0"/>
              <a:t>Xi Jinping’s meeting with US corporate leaders at AEPC conference </a:t>
            </a:r>
          </a:p>
          <a:p>
            <a:r>
              <a:rPr lang="en-US" dirty="0"/>
              <a:t>Inbound FDI went from 0% of GDP in 1980 to:</a:t>
            </a:r>
          </a:p>
          <a:p>
            <a:pPr lvl="1"/>
            <a:r>
              <a:rPr lang="en-US" dirty="0"/>
              <a:t>6.2% of GDP in 1993</a:t>
            </a:r>
          </a:p>
          <a:p>
            <a:pPr lvl="1"/>
            <a:r>
              <a:rPr lang="en-US" dirty="0"/>
              <a:t>4.4% in 2007 (GFC)</a:t>
            </a:r>
          </a:p>
          <a:p>
            <a:pPr lvl="1"/>
            <a:r>
              <a:rPr lang="en-US" dirty="0"/>
              <a:t>1.0% in 2022</a:t>
            </a:r>
          </a:p>
          <a:p>
            <a:r>
              <a:rPr lang="en-US" dirty="0"/>
              <a:t>Declining importance but absolute amount is still $180 billion in 2022</a:t>
            </a:r>
          </a:p>
          <a:p>
            <a:pPr lvl="1"/>
            <a:r>
              <a:rPr lang="en-US" dirty="0"/>
              <a:t>However, recent estimate: outflow of $100 billion in first 9 months of 2023</a:t>
            </a:r>
          </a:p>
          <a:p>
            <a:pPr lvl="2"/>
            <a:r>
              <a:rPr lang="en-US" dirty="0"/>
              <a:t>Major break with past if this continues</a:t>
            </a:r>
          </a:p>
        </p:txBody>
      </p:sp>
    </p:spTree>
    <p:extLst>
      <p:ext uri="{BB962C8B-B14F-4D97-AF65-F5344CB8AC3E}">
        <p14:creationId xmlns:p14="http://schemas.microsoft.com/office/powerpoint/2010/main" val="245363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460F-E7D2-688B-10FD-9A7CFDC2249E}"/>
              </a:ext>
            </a:extLst>
          </p:cNvPr>
          <p:cNvSpPr>
            <a:spLocks noGrp="1"/>
          </p:cNvSpPr>
          <p:nvPr>
            <p:ph type="title"/>
          </p:nvPr>
        </p:nvSpPr>
        <p:spPr/>
        <p:txBody>
          <a:bodyPr/>
          <a:lstStyle/>
          <a:p>
            <a:r>
              <a:rPr lang="en-US" dirty="0"/>
              <a:t>Summary of PRC Growth Model 1980 – 2020s</a:t>
            </a:r>
          </a:p>
        </p:txBody>
      </p:sp>
      <p:sp>
        <p:nvSpPr>
          <p:cNvPr id="3" name="Content Placeholder 2">
            <a:extLst>
              <a:ext uri="{FF2B5EF4-FFF2-40B4-BE49-F238E27FC236}">
                <a16:creationId xmlns:a16="http://schemas.microsoft.com/office/drawing/2014/main" id="{7B56499F-586F-629A-9306-7CE36F4DF01A}"/>
              </a:ext>
            </a:extLst>
          </p:cNvPr>
          <p:cNvSpPr>
            <a:spLocks noGrp="1"/>
          </p:cNvSpPr>
          <p:nvPr>
            <p:ph idx="1"/>
          </p:nvPr>
        </p:nvSpPr>
        <p:spPr/>
        <p:txBody>
          <a:bodyPr/>
          <a:lstStyle/>
          <a:p>
            <a:r>
              <a:rPr lang="en-US" dirty="0"/>
              <a:t>PRC “proved out” the Japanese and South Korean growth model</a:t>
            </a:r>
          </a:p>
          <a:p>
            <a:pPr lvl="1"/>
            <a:r>
              <a:rPr lang="en-US" dirty="0"/>
              <a:t>But on a much larger scale because of size</a:t>
            </a:r>
          </a:p>
          <a:p>
            <a:r>
              <a:rPr lang="en-US" dirty="0"/>
              <a:t> A centrally planned economy can produce very high levels of growth for significant periods of time</a:t>
            </a:r>
          </a:p>
          <a:p>
            <a:r>
              <a:rPr lang="en-US" dirty="0"/>
              <a:t>Question today: has this growth model reached its end? </a:t>
            </a:r>
          </a:p>
          <a:p>
            <a:r>
              <a:rPr lang="en-US" dirty="0"/>
              <a:t>Debt/GDP ratio underlines this question</a:t>
            </a:r>
          </a:p>
          <a:p>
            <a:pPr lvl="1"/>
            <a:r>
              <a:rPr lang="en-US" dirty="0"/>
              <a:t>Private sector debt/GDP ratio approaching 200%</a:t>
            </a:r>
          </a:p>
          <a:p>
            <a:pPr lvl="1"/>
            <a:r>
              <a:rPr lang="en-US" dirty="0"/>
              <a:t>Major shift after GFC</a:t>
            </a:r>
          </a:p>
          <a:p>
            <a:endParaRPr lang="en-US" dirty="0"/>
          </a:p>
          <a:p>
            <a:pPr lvl="1"/>
            <a:endParaRPr lang="en-US" dirty="0"/>
          </a:p>
        </p:txBody>
      </p:sp>
    </p:spTree>
    <p:extLst>
      <p:ext uri="{BB962C8B-B14F-4D97-AF65-F5344CB8AC3E}">
        <p14:creationId xmlns:p14="http://schemas.microsoft.com/office/powerpoint/2010/main" val="349212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67E2-21C2-9FD4-2759-CBCE141FF0A7}"/>
              </a:ext>
            </a:extLst>
          </p:cNvPr>
          <p:cNvSpPr>
            <a:spLocks noGrp="1"/>
          </p:cNvSpPr>
          <p:nvPr>
            <p:ph type="title"/>
          </p:nvPr>
        </p:nvSpPr>
        <p:spPr/>
        <p:txBody>
          <a:bodyPr/>
          <a:lstStyle/>
          <a:p>
            <a:r>
              <a:rPr lang="en-US" dirty="0"/>
              <a:t>A Slowing Economy? A Less Productive Growth Model?</a:t>
            </a:r>
          </a:p>
        </p:txBody>
      </p:sp>
      <p:sp>
        <p:nvSpPr>
          <p:cNvPr id="3" name="Content Placeholder 2">
            <a:extLst>
              <a:ext uri="{FF2B5EF4-FFF2-40B4-BE49-F238E27FC236}">
                <a16:creationId xmlns:a16="http://schemas.microsoft.com/office/drawing/2014/main" id="{34B759C4-3940-798C-191C-B3A0988BC4C5}"/>
              </a:ext>
            </a:extLst>
          </p:cNvPr>
          <p:cNvSpPr>
            <a:spLocks noGrp="1"/>
          </p:cNvSpPr>
          <p:nvPr>
            <p:ph idx="1"/>
          </p:nvPr>
        </p:nvSpPr>
        <p:spPr/>
        <p:txBody>
          <a:bodyPr>
            <a:normAutofit fontScale="92500" lnSpcReduction="20000"/>
          </a:bodyPr>
          <a:lstStyle/>
          <a:p>
            <a:r>
              <a:rPr lang="en-US" dirty="0"/>
              <a:t>Suddenly – or maybe not so suddenly – questions of sustainability are being raised</a:t>
            </a:r>
          </a:p>
          <a:p>
            <a:r>
              <a:rPr lang="en-US" dirty="0"/>
              <a:t>One week of headlines:</a:t>
            </a:r>
          </a:p>
          <a:p>
            <a:pPr lvl="1"/>
            <a:r>
              <a:rPr lang="en-US" dirty="0"/>
              <a:t>IMF: “Banks and Housing Threaten China’s Economy” (NYT 11/8/2023)</a:t>
            </a:r>
          </a:p>
          <a:p>
            <a:pPr lvl="1"/>
            <a:r>
              <a:rPr lang="en-US" dirty="0"/>
              <a:t>“China Shifts to Lending for Bailouts” (NYT 11/8/2023)</a:t>
            </a:r>
          </a:p>
          <a:p>
            <a:pPr lvl="1"/>
            <a:r>
              <a:rPr lang="en-US" dirty="0"/>
              <a:t>“After Building Up China, They Have Nothing to Fall Back On” (NYT 11/1/2023)</a:t>
            </a:r>
          </a:p>
          <a:p>
            <a:r>
              <a:rPr lang="en-US" dirty="0"/>
              <a:t>“Lying Flat” – movement of relatively well-positioned youth to “opt out” of struggle for workplace advancement</a:t>
            </a:r>
          </a:p>
          <a:p>
            <a:pPr lvl="1"/>
            <a:r>
              <a:rPr lang="en-US" dirty="0"/>
              <a:t>Youth unemployment: 21% today vs 11% in 2019</a:t>
            </a:r>
          </a:p>
          <a:p>
            <a:r>
              <a:rPr lang="en-US" dirty="0"/>
              <a:t>Producer Prices deflated for 13 consecutive months </a:t>
            </a:r>
          </a:p>
          <a:p>
            <a:r>
              <a:rPr lang="en-US" dirty="0"/>
              <a:t>House prices down 15% of more in Tier 2 and 3 cities</a:t>
            </a:r>
          </a:p>
          <a:p>
            <a:r>
              <a:rPr lang="en-US" dirty="0"/>
              <a:t>But IMF still projects 2023 GDP growth of 5.4%</a:t>
            </a:r>
          </a:p>
          <a:p>
            <a:endParaRPr lang="en-US" dirty="0"/>
          </a:p>
        </p:txBody>
      </p:sp>
    </p:spTree>
    <p:extLst>
      <p:ext uri="{BB962C8B-B14F-4D97-AF65-F5344CB8AC3E}">
        <p14:creationId xmlns:p14="http://schemas.microsoft.com/office/powerpoint/2010/main" val="357726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FA7F-602E-98A4-0B3F-7B0674F06F12}"/>
              </a:ext>
            </a:extLst>
          </p:cNvPr>
          <p:cNvSpPr>
            <a:spLocks noGrp="1"/>
          </p:cNvSpPr>
          <p:nvPr>
            <p:ph type="title"/>
          </p:nvPr>
        </p:nvSpPr>
        <p:spPr/>
        <p:txBody>
          <a:bodyPr>
            <a:normAutofit/>
          </a:bodyPr>
          <a:lstStyle/>
          <a:p>
            <a:r>
              <a:rPr lang="en-US" dirty="0"/>
              <a:t>Housing the Chinese Family</a:t>
            </a:r>
          </a:p>
        </p:txBody>
      </p:sp>
      <p:sp>
        <p:nvSpPr>
          <p:cNvPr id="3" name="Content Placeholder 2">
            <a:extLst>
              <a:ext uri="{FF2B5EF4-FFF2-40B4-BE49-F238E27FC236}">
                <a16:creationId xmlns:a16="http://schemas.microsoft.com/office/drawing/2014/main" id="{DEFB3A07-90EB-02B4-62CB-FC0AA3253376}"/>
              </a:ext>
            </a:extLst>
          </p:cNvPr>
          <p:cNvSpPr>
            <a:spLocks noGrp="1"/>
          </p:cNvSpPr>
          <p:nvPr>
            <p:ph idx="1"/>
          </p:nvPr>
        </p:nvSpPr>
        <p:spPr/>
        <p:txBody>
          <a:bodyPr>
            <a:normAutofit fontScale="92500" lnSpcReduction="10000"/>
          </a:bodyPr>
          <a:lstStyle/>
          <a:p>
            <a:r>
              <a:rPr lang="en-US" dirty="0"/>
              <a:t>About 475 million households in PRC</a:t>
            </a:r>
          </a:p>
          <a:p>
            <a:pPr lvl="1"/>
            <a:r>
              <a:rPr lang="en-US" dirty="0"/>
              <a:t>Largest housing market in the world</a:t>
            </a:r>
          </a:p>
          <a:p>
            <a:r>
              <a:rPr lang="en-US" dirty="0"/>
              <a:t>The last four decades have been transformative for the PRC housing market and Chinese families</a:t>
            </a:r>
          </a:p>
          <a:p>
            <a:r>
              <a:rPr lang="en-US" dirty="0"/>
              <a:t>As noted earlier, most families are now urban</a:t>
            </a:r>
          </a:p>
          <a:p>
            <a:pPr lvl="1"/>
            <a:r>
              <a:rPr lang="en-US" dirty="0"/>
              <a:t>Rate of household formation is declining</a:t>
            </a:r>
          </a:p>
          <a:p>
            <a:pPr lvl="2"/>
            <a:r>
              <a:rPr lang="en-US" dirty="0"/>
              <a:t>Population growth has slowed </a:t>
            </a:r>
          </a:p>
          <a:p>
            <a:pPr lvl="2"/>
            <a:r>
              <a:rPr lang="en-US" dirty="0"/>
              <a:t>Male/female sex ratio constrains new family formation</a:t>
            </a:r>
          </a:p>
          <a:p>
            <a:r>
              <a:rPr lang="en-US" dirty="0"/>
              <a:t>Housing market is essential for understanding current econ problems/possibilities </a:t>
            </a:r>
          </a:p>
          <a:p>
            <a:pPr lvl="1"/>
            <a:r>
              <a:rPr lang="en-US" dirty="0"/>
              <a:t>Financial, institutional and cultural dimensions</a:t>
            </a:r>
          </a:p>
          <a:p>
            <a:endParaRPr lang="en-US" dirty="0"/>
          </a:p>
        </p:txBody>
      </p:sp>
    </p:spTree>
    <p:extLst>
      <p:ext uri="{BB962C8B-B14F-4D97-AF65-F5344CB8AC3E}">
        <p14:creationId xmlns:p14="http://schemas.microsoft.com/office/powerpoint/2010/main" val="428167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E7EB-4D3C-4126-15AE-58DC1AE7C077}"/>
              </a:ext>
            </a:extLst>
          </p:cNvPr>
          <p:cNvSpPr>
            <a:spLocks noGrp="1"/>
          </p:cNvSpPr>
          <p:nvPr>
            <p:ph type="title"/>
          </p:nvPr>
        </p:nvSpPr>
        <p:spPr/>
        <p:txBody>
          <a:bodyPr/>
          <a:lstStyle/>
          <a:p>
            <a:r>
              <a:rPr lang="en-US" dirty="0"/>
              <a:t>Housing Market in the PRC: Share of Investment</a:t>
            </a:r>
          </a:p>
        </p:txBody>
      </p:sp>
      <p:sp>
        <p:nvSpPr>
          <p:cNvPr id="3" name="Content Placeholder 2">
            <a:extLst>
              <a:ext uri="{FF2B5EF4-FFF2-40B4-BE49-F238E27FC236}">
                <a16:creationId xmlns:a16="http://schemas.microsoft.com/office/drawing/2014/main" id="{71D23242-ADB6-657C-9899-74FD1F07515E}"/>
              </a:ext>
            </a:extLst>
          </p:cNvPr>
          <p:cNvSpPr>
            <a:spLocks noGrp="1"/>
          </p:cNvSpPr>
          <p:nvPr>
            <p:ph idx="1"/>
          </p:nvPr>
        </p:nvSpPr>
        <p:spPr/>
        <p:txBody>
          <a:bodyPr>
            <a:normAutofit fontScale="62500" lnSpcReduction="20000"/>
          </a:bodyPr>
          <a:lstStyle/>
          <a:p>
            <a:r>
              <a:rPr lang="en-US" dirty="0"/>
              <a:t>Since 2000 real estate development investment has averaged one-third or more of total fixed investment</a:t>
            </a:r>
          </a:p>
          <a:p>
            <a:r>
              <a:rPr lang="en-US" dirty="0"/>
              <a:t>Housing “marketized” in 2003</a:t>
            </a:r>
          </a:p>
          <a:p>
            <a:pPr lvl="1"/>
            <a:r>
              <a:rPr lang="en-US" dirty="0"/>
              <a:t>End of in-kind housing provision in favor of market pricing for housing</a:t>
            </a:r>
          </a:p>
          <a:p>
            <a:r>
              <a:rPr lang="en-US" dirty="0"/>
              <a:t>Real estate development investment rose substantially</a:t>
            </a:r>
          </a:p>
          <a:p>
            <a:pPr lvl="1"/>
            <a:r>
              <a:rPr lang="en-US" dirty="0"/>
              <a:t>4% of GDP in 1999 to almost 15% in 2014</a:t>
            </a:r>
          </a:p>
          <a:p>
            <a:pPr lvl="1"/>
            <a:r>
              <a:rPr lang="en-US" dirty="0"/>
              <a:t>When industries linked to house building are included – about 30% of GDP</a:t>
            </a:r>
          </a:p>
          <a:p>
            <a:pPr lvl="2"/>
            <a:r>
              <a:rPr lang="en-US" dirty="0"/>
              <a:t>Cement – more poured in 3 years than in US in 2th century</a:t>
            </a:r>
          </a:p>
          <a:p>
            <a:pPr lvl="2"/>
            <a:r>
              <a:rPr lang="en-US" dirty="0"/>
              <a:t>Appliances, etc.</a:t>
            </a:r>
          </a:p>
          <a:p>
            <a:pPr lvl="2"/>
            <a:r>
              <a:rPr lang="en-US" dirty="0"/>
              <a:t>US max was 18% pre-GFC</a:t>
            </a:r>
          </a:p>
          <a:p>
            <a:r>
              <a:rPr lang="en-US" dirty="0"/>
              <a:t>Much of this growth driven by emergence of huge private sector developers</a:t>
            </a:r>
          </a:p>
          <a:p>
            <a:pPr lvl="1"/>
            <a:r>
              <a:rPr lang="en-US" dirty="0"/>
              <a:t>E.g., County Garden (largest developer); China Evergrande (impending bankruptcy?); Poly Real Estate; Vanke</a:t>
            </a:r>
          </a:p>
          <a:p>
            <a:r>
              <a:rPr lang="en-US" dirty="0"/>
              <a:t>Developer business model:</a:t>
            </a:r>
          </a:p>
          <a:p>
            <a:pPr lvl="1"/>
            <a:r>
              <a:rPr lang="en-US" dirty="0"/>
              <a:t>Fast construction</a:t>
            </a:r>
          </a:p>
          <a:p>
            <a:pPr lvl="1"/>
            <a:r>
              <a:rPr lang="en-US" dirty="0"/>
              <a:t>Leverage – borrowing from bank</a:t>
            </a:r>
          </a:p>
          <a:p>
            <a:pPr lvl="1"/>
            <a:r>
              <a:rPr lang="en-US" dirty="0"/>
              <a:t>Pre-sale of houses “to be built”</a:t>
            </a:r>
          </a:p>
          <a:p>
            <a:pPr lvl="2"/>
            <a:r>
              <a:rPr lang="en-US" dirty="0"/>
              <a:t>May pay 70% of cost before any cement has been poured</a:t>
            </a:r>
          </a:p>
          <a:p>
            <a:pPr lvl="1"/>
            <a:endParaRPr lang="en-US" dirty="0"/>
          </a:p>
          <a:p>
            <a:endParaRPr lang="en-US" dirty="0"/>
          </a:p>
        </p:txBody>
      </p:sp>
    </p:spTree>
    <p:extLst>
      <p:ext uri="{BB962C8B-B14F-4D97-AF65-F5344CB8AC3E}">
        <p14:creationId xmlns:p14="http://schemas.microsoft.com/office/powerpoint/2010/main" val="31526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EABE-1407-27BE-3F56-F71E29D9A29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7F9F05A-B12D-B786-B19D-5B2600206853}"/>
              </a:ext>
            </a:extLst>
          </p:cNvPr>
          <p:cNvSpPr>
            <a:spLocks noGrp="1"/>
          </p:cNvSpPr>
          <p:nvPr>
            <p:ph idx="1"/>
          </p:nvPr>
        </p:nvSpPr>
        <p:spPr/>
        <p:txBody>
          <a:bodyPr>
            <a:normAutofit fontScale="70000" lnSpcReduction="20000"/>
          </a:bodyPr>
          <a:lstStyle/>
          <a:p>
            <a:r>
              <a:rPr lang="en-US" dirty="0"/>
              <a:t>PRC GDP 1970s forward</a:t>
            </a:r>
          </a:p>
          <a:p>
            <a:pPr lvl="1"/>
            <a:r>
              <a:rPr lang="en-US" dirty="0"/>
              <a:t>Growth Model</a:t>
            </a:r>
          </a:p>
          <a:p>
            <a:pPr lvl="1"/>
            <a:r>
              <a:rPr lang="en-US" dirty="0"/>
              <a:t>Sources of PRC GDP growth</a:t>
            </a:r>
          </a:p>
          <a:p>
            <a:r>
              <a:rPr lang="en-US" dirty="0"/>
              <a:t>Indicators of a slow down in the 2020s?</a:t>
            </a:r>
          </a:p>
          <a:p>
            <a:pPr lvl="1"/>
            <a:r>
              <a:rPr lang="en-US" dirty="0"/>
              <a:t>Economics</a:t>
            </a:r>
          </a:p>
          <a:p>
            <a:pPr lvl="1"/>
            <a:r>
              <a:rPr lang="en-US" dirty="0"/>
              <a:t>Cultural  Indicators of a slow down</a:t>
            </a:r>
          </a:p>
          <a:p>
            <a:pPr lvl="1"/>
            <a:r>
              <a:rPr lang="en-US" dirty="0"/>
              <a:t>Political</a:t>
            </a:r>
          </a:p>
          <a:p>
            <a:r>
              <a:rPr lang="en-US" dirty="0"/>
              <a:t>PRC Housing Market</a:t>
            </a:r>
          </a:p>
          <a:p>
            <a:pPr lvl="1"/>
            <a:r>
              <a:rPr lang="en-US" dirty="0"/>
              <a:t>Dimensions</a:t>
            </a:r>
          </a:p>
          <a:p>
            <a:pPr lvl="2"/>
            <a:r>
              <a:rPr lang="en-US" dirty="0"/>
              <a:t>Largest housing market in the world</a:t>
            </a:r>
          </a:p>
          <a:p>
            <a:pPr lvl="3"/>
            <a:r>
              <a:rPr lang="en-US" dirty="0"/>
              <a:t>Transformation of shelter in PRC</a:t>
            </a:r>
          </a:p>
          <a:p>
            <a:pPr lvl="3"/>
            <a:r>
              <a:rPr lang="en-US" dirty="0"/>
              <a:t>Empty houses</a:t>
            </a:r>
          </a:p>
          <a:p>
            <a:pPr lvl="2"/>
            <a:r>
              <a:rPr lang="en-US" dirty="0"/>
              <a:t>Country Garden, Evergrande (and other property developers)</a:t>
            </a:r>
          </a:p>
          <a:p>
            <a:r>
              <a:rPr lang="en-US" dirty="0"/>
              <a:t>Paths forward?</a:t>
            </a:r>
          </a:p>
          <a:p>
            <a:pPr lvl="2"/>
            <a:r>
              <a:rPr lang="en-US" dirty="0"/>
              <a:t>Mainstream analysis</a:t>
            </a:r>
          </a:p>
          <a:p>
            <a:pPr lvl="2"/>
            <a:r>
              <a:rPr lang="en-US" dirty="0"/>
              <a:t>Alternative perspectives </a:t>
            </a:r>
          </a:p>
          <a:p>
            <a:pPr lvl="3"/>
            <a:r>
              <a:rPr lang="en-US" dirty="0"/>
              <a:t>Pettis/Roberts as e.g. </a:t>
            </a:r>
          </a:p>
          <a:p>
            <a:endParaRPr lang="en-US" dirty="0"/>
          </a:p>
          <a:p>
            <a:pPr lvl="2"/>
            <a:endParaRPr lang="en-US" dirty="0"/>
          </a:p>
        </p:txBody>
      </p:sp>
    </p:spTree>
    <p:extLst>
      <p:ext uri="{BB962C8B-B14F-4D97-AF65-F5344CB8AC3E}">
        <p14:creationId xmlns:p14="http://schemas.microsoft.com/office/powerpoint/2010/main" val="297345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3C95-B0E5-6144-C598-E40DBABE35C0}"/>
              </a:ext>
            </a:extLst>
          </p:cNvPr>
          <p:cNvSpPr>
            <a:spLocks noGrp="1"/>
          </p:cNvSpPr>
          <p:nvPr>
            <p:ph type="title"/>
          </p:nvPr>
        </p:nvSpPr>
        <p:spPr/>
        <p:txBody>
          <a:bodyPr/>
          <a:lstStyle/>
          <a:p>
            <a:r>
              <a:rPr lang="en-US" dirty="0"/>
              <a:t>Housing Market in PRC: Transformation of Living</a:t>
            </a:r>
          </a:p>
        </p:txBody>
      </p:sp>
      <p:sp>
        <p:nvSpPr>
          <p:cNvPr id="3" name="Content Placeholder 2">
            <a:extLst>
              <a:ext uri="{FF2B5EF4-FFF2-40B4-BE49-F238E27FC236}">
                <a16:creationId xmlns:a16="http://schemas.microsoft.com/office/drawing/2014/main" id="{36CD4577-8251-F7ED-B499-75C1B5E53323}"/>
              </a:ext>
            </a:extLst>
          </p:cNvPr>
          <p:cNvSpPr>
            <a:spLocks noGrp="1"/>
          </p:cNvSpPr>
          <p:nvPr>
            <p:ph idx="1"/>
          </p:nvPr>
        </p:nvSpPr>
        <p:spPr/>
        <p:txBody>
          <a:bodyPr>
            <a:normAutofit fontScale="92500" lnSpcReduction="20000"/>
          </a:bodyPr>
          <a:lstStyle/>
          <a:p>
            <a:r>
              <a:rPr lang="en-US" dirty="0"/>
              <a:t>In 1980 most urban (and rural) Chinese lived in public rental housing</a:t>
            </a:r>
          </a:p>
          <a:p>
            <a:r>
              <a:rPr lang="en-US" dirty="0"/>
              <a:t>Today over 85% of urban households own their own homes</a:t>
            </a:r>
          </a:p>
          <a:p>
            <a:pPr lvl="1"/>
            <a:r>
              <a:rPr lang="en-US" dirty="0"/>
              <a:t>And 80% of those own “free and clear” – no mortgages</a:t>
            </a:r>
          </a:p>
          <a:p>
            <a:pPr lvl="1"/>
            <a:r>
              <a:rPr lang="en-US" dirty="0"/>
              <a:t>US: ownership share increased from about 40% to over 60% 1930s-1960s</a:t>
            </a:r>
          </a:p>
          <a:p>
            <a:r>
              <a:rPr lang="en-US" dirty="0"/>
              <a:t>70% plus of household wealth is in house ownership</a:t>
            </a:r>
          </a:p>
          <a:p>
            <a:pPr lvl="1"/>
            <a:r>
              <a:rPr lang="en-US" dirty="0"/>
              <a:t>Compare to 30-35% in US</a:t>
            </a:r>
          </a:p>
          <a:p>
            <a:r>
              <a:rPr lang="en-US" dirty="0"/>
              <a:t>Almost 25% of urban households own more than 1 home</a:t>
            </a:r>
          </a:p>
          <a:p>
            <a:pPr lvl="1"/>
            <a:r>
              <a:rPr lang="en-US" dirty="0"/>
              <a:t>Yet median house price/median income ratio now at all time high</a:t>
            </a:r>
          </a:p>
          <a:p>
            <a:pPr lvl="2"/>
            <a:r>
              <a:rPr lang="en-US" dirty="0"/>
              <a:t>Varies by city “Tier”</a:t>
            </a:r>
          </a:p>
          <a:p>
            <a:pPr lvl="3"/>
            <a:r>
              <a:rPr lang="en-US" dirty="0"/>
              <a:t>Tier 1 about 25:1 vs Tier 2 and 3 about 12:1 – sq. ft. cost similar to Boston</a:t>
            </a:r>
          </a:p>
          <a:p>
            <a:pPr lvl="3"/>
            <a:r>
              <a:rPr lang="en-US" dirty="0"/>
              <a:t>US  now at all time high of 4.75:1</a:t>
            </a:r>
          </a:p>
          <a:p>
            <a:pPr lvl="1"/>
            <a:r>
              <a:rPr lang="en-US" dirty="0"/>
              <a:t>And house building goes on – 6.5 million houses built in 2022</a:t>
            </a:r>
          </a:p>
          <a:p>
            <a:pPr lvl="2"/>
            <a:r>
              <a:rPr lang="en-US" dirty="0"/>
              <a:t>Down somewhat from 2012 record of 7.65 million</a:t>
            </a:r>
          </a:p>
        </p:txBody>
      </p:sp>
    </p:spTree>
    <p:extLst>
      <p:ext uri="{BB962C8B-B14F-4D97-AF65-F5344CB8AC3E}">
        <p14:creationId xmlns:p14="http://schemas.microsoft.com/office/powerpoint/2010/main" val="2107736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F399A9-095C-56C4-DAD3-F53E2709A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798" y="453848"/>
            <a:ext cx="9258300" cy="5591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539789-A3C6-4CCB-70B1-15A6F363D658}"/>
              </a:ext>
            </a:extLst>
          </p:cNvPr>
          <p:cNvSpPr txBox="1"/>
          <p:nvPr/>
        </p:nvSpPr>
        <p:spPr>
          <a:xfrm>
            <a:off x="696686" y="146071"/>
            <a:ext cx="10935907" cy="523220"/>
          </a:xfrm>
          <a:prstGeom prst="rect">
            <a:avLst/>
          </a:prstGeom>
          <a:noFill/>
        </p:spPr>
        <p:txBody>
          <a:bodyPr wrap="square" rtlCol="0">
            <a:spAutoFit/>
          </a:bodyPr>
          <a:lstStyle/>
          <a:p>
            <a:r>
              <a:rPr lang="en-US" sz="1400" b="1" i="0" dirty="0">
                <a:solidFill>
                  <a:srgbClr val="333333"/>
                </a:solidFill>
                <a:effectLst/>
                <a:latin typeface="Open Sans" panose="020B0606030504020204" pitchFamily="34" charset="0"/>
              </a:rPr>
              <a:t>Prices at China </a:t>
            </a:r>
            <a:r>
              <a:rPr lang="en-US" sz="1400" b="1" i="0" dirty="0" err="1">
                <a:solidFill>
                  <a:srgbClr val="333333"/>
                </a:solidFill>
                <a:effectLst/>
                <a:latin typeface="Open Sans" panose="020B0606030504020204" pitchFamily="34" charset="0"/>
              </a:rPr>
              <a:t>Evergrand’s</a:t>
            </a:r>
            <a:r>
              <a:rPr lang="en-US" sz="1400" b="1" i="0" dirty="0">
                <a:solidFill>
                  <a:srgbClr val="333333"/>
                </a:solidFill>
                <a:effectLst/>
                <a:latin typeface="Open Sans" panose="020B0606030504020204" pitchFamily="34" charset="0"/>
              </a:rPr>
              <a:t> Emerald Bay project in </a:t>
            </a:r>
            <a:r>
              <a:rPr lang="en-US" sz="1400" b="1" i="0" dirty="0" err="1">
                <a:solidFill>
                  <a:srgbClr val="333333"/>
                </a:solidFill>
                <a:effectLst/>
                <a:latin typeface="Open Sans" panose="020B0606030504020204" pitchFamily="34" charset="0"/>
              </a:rPr>
              <a:t>Tuen</a:t>
            </a:r>
            <a:r>
              <a:rPr lang="en-US" sz="1400" b="1" i="0" dirty="0">
                <a:solidFill>
                  <a:srgbClr val="333333"/>
                </a:solidFill>
                <a:effectLst/>
                <a:latin typeface="Open Sans" panose="020B0606030504020204" pitchFamily="34" charset="0"/>
              </a:rPr>
              <a:t> Mun began at HK$3.2 million (US$400,000) for a 21 square meter unit.</a:t>
            </a:r>
            <a:endParaRPr lang="en-US" sz="1400" dirty="0"/>
          </a:p>
        </p:txBody>
      </p:sp>
    </p:spTree>
    <p:extLst>
      <p:ext uri="{BB962C8B-B14F-4D97-AF65-F5344CB8AC3E}">
        <p14:creationId xmlns:p14="http://schemas.microsoft.com/office/powerpoint/2010/main" val="2023994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1ADDD-994A-CE2F-FC31-19210E14279D}"/>
              </a:ext>
            </a:extLst>
          </p:cNvPr>
          <p:cNvSpPr txBox="1"/>
          <p:nvPr/>
        </p:nvSpPr>
        <p:spPr>
          <a:xfrm>
            <a:off x="2199861" y="1961322"/>
            <a:ext cx="7692875" cy="1846659"/>
          </a:xfrm>
          <a:prstGeom prst="rect">
            <a:avLst/>
          </a:prstGeom>
          <a:noFill/>
        </p:spPr>
        <p:txBody>
          <a:bodyPr wrap="none" rtlCol="0">
            <a:spAutoFit/>
          </a:bodyPr>
          <a:lstStyle/>
          <a:p>
            <a:r>
              <a:rPr lang="en-US" sz="3600" dirty="0"/>
              <a:t>Houses are for living in, not speculation</a:t>
            </a:r>
          </a:p>
          <a:p>
            <a:r>
              <a:rPr lang="en-US" sz="3600" dirty="0"/>
              <a:t>	- Xi Jinping, 2017</a:t>
            </a:r>
          </a:p>
          <a:p>
            <a:endParaRPr lang="en-US" dirty="0"/>
          </a:p>
          <a:p>
            <a:r>
              <a:rPr lang="en-US" sz="2400" dirty="0"/>
              <a:t>But omitted from 2023 Politburo statement on the economy</a:t>
            </a:r>
          </a:p>
        </p:txBody>
      </p:sp>
    </p:spTree>
    <p:extLst>
      <p:ext uri="{BB962C8B-B14F-4D97-AF65-F5344CB8AC3E}">
        <p14:creationId xmlns:p14="http://schemas.microsoft.com/office/powerpoint/2010/main" val="2274892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49CE-4ED3-AE07-019B-D318B1A3551E}"/>
              </a:ext>
            </a:extLst>
          </p:cNvPr>
          <p:cNvSpPr>
            <a:spLocks noGrp="1"/>
          </p:cNvSpPr>
          <p:nvPr>
            <p:ph type="title"/>
          </p:nvPr>
        </p:nvSpPr>
        <p:spPr/>
        <p:txBody>
          <a:bodyPr/>
          <a:lstStyle/>
          <a:p>
            <a:r>
              <a:rPr lang="en-US" dirty="0"/>
              <a:t>PRC Housing Market Today: Empty Homes</a:t>
            </a:r>
          </a:p>
        </p:txBody>
      </p:sp>
      <p:sp>
        <p:nvSpPr>
          <p:cNvPr id="3" name="Content Placeholder 2">
            <a:extLst>
              <a:ext uri="{FF2B5EF4-FFF2-40B4-BE49-F238E27FC236}">
                <a16:creationId xmlns:a16="http://schemas.microsoft.com/office/drawing/2014/main" id="{369F9395-1DD5-69B5-A739-AA8E669C9F69}"/>
              </a:ext>
            </a:extLst>
          </p:cNvPr>
          <p:cNvSpPr>
            <a:spLocks noGrp="1"/>
          </p:cNvSpPr>
          <p:nvPr>
            <p:ph idx="1"/>
          </p:nvPr>
        </p:nvSpPr>
        <p:spPr/>
        <p:txBody>
          <a:bodyPr>
            <a:normAutofit fontScale="92500" lnSpcReduction="20000"/>
          </a:bodyPr>
          <a:lstStyle/>
          <a:p>
            <a:r>
              <a:rPr lang="en-US" dirty="0"/>
              <a:t>1 of every 5 houses in PRC are not inhabited</a:t>
            </a:r>
          </a:p>
          <a:p>
            <a:pPr lvl="1"/>
            <a:r>
              <a:rPr lang="en-US" dirty="0"/>
              <a:t>About 65 million housing units are empty </a:t>
            </a:r>
          </a:p>
          <a:p>
            <a:pPr lvl="1"/>
            <a:r>
              <a:rPr lang="en-US" dirty="0"/>
              <a:t>Total US housing units: 143 million</a:t>
            </a:r>
          </a:p>
          <a:p>
            <a:r>
              <a:rPr lang="en-US" dirty="0"/>
              <a:t>However, almost all of these have owners</a:t>
            </a:r>
          </a:p>
          <a:p>
            <a:pPr lvl="1"/>
            <a:r>
              <a:rPr lang="en-US" dirty="0"/>
              <a:t>And more are still being built</a:t>
            </a:r>
          </a:p>
          <a:p>
            <a:pPr lvl="2"/>
            <a:r>
              <a:rPr lang="en-US" dirty="0"/>
              <a:t>6.5 million in 2022</a:t>
            </a:r>
          </a:p>
          <a:p>
            <a:r>
              <a:rPr lang="en-US" dirty="0"/>
              <a:t>Overbuilding, ghost towns and homelessness are coexisting </a:t>
            </a:r>
          </a:p>
          <a:p>
            <a:pPr lvl="1"/>
            <a:r>
              <a:rPr lang="en-US" dirty="0"/>
              <a:t>These  ghost towns are not full of run down, dilapidated dwellings</a:t>
            </a:r>
          </a:p>
          <a:p>
            <a:pPr lvl="2"/>
            <a:r>
              <a:rPr lang="en-US" dirty="0"/>
              <a:t>Most are  new and in good condition – although questions about the quality of construction persist</a:t>
            </a:r>
          </a:p>
          <a:p>
            <a:pPr lvl="2"/>
            <a:r>
              <a:rPr lang="en-US" dirty="0"/>
              <a:t>Construction quality questions </a:t>
            </a:r>
          </a:p>
          <a:p>
            <a:pPr lvl="3"/>
            <a:r>
              <a:rPr lang="en-US" dirty="0"/>
              <a:t>Chinese houses thought to last for 25-30 years vs 75 or more in US, Europe</a:t>
            </a:r>
          </a:p>
          <a:p>
            <a:r>
              <a:rPr lang="en-US" dirty="0"/>
              <a:t>What is going on?</a:t>
            </a:r>
          </a:p>
          <a:p>
            <a:pPr lvl="1"/>
            <a:endParaRPr lang="en-US" dirty="0"/>
          </a:p>
        </p:txBody>
      </p:sp>
    </p:spTree>
    <p:extLst>
      <p:ext uri="{BB962C8B-B14F-4D97-AF65-F5344CB8AC3E}">
        <p14:creationId xmlns:p14="http://schemas.microsoft.com/office/powerpoint/2010/main" val="1815906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an walks along a street in Chenggong, Yunnan Province of China">
            <a:extLst>
              <a:ext uri="{FF2B5EF4-FFF2-40B4-BE49-F238E27FC236}">
                <a16:creationId xmlns:a16="http://schemas.microsoft.com/office/drawing/2014/main" id="{58AD872D-46D7-E2C0-2F41-A5D998DEA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38539"/>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C69AB9-1BE6-7714-7743-8C8DB276BE1E}"/>
              </a:ext>
            </a:extLst>
          </p:cNvPr>
          <p:cNvSpPr txBox="1"/>
          <p:nvPr/>
        </p:nvSpPr>
        <p:spPr>
          <a:xfrm>
            <a:off x="1444487" y="6440557"/>
            <a:ext cx="9600493" cy="369332"/>
          </a:xfrm>
          <a:prstGeom prst="rect">
            <a:avLst/>
          </a:prstGeom>
          <a:noFill/>
        </p:spPr>
        <p:txBody>
          <a:bodyPr wrap="square" rtlCol="0">
            <a:spAutoFit/>
          </a:bodyPr>
          <a:lstStyle/>
          <a:p>
            <a:r>
              <a:rPr lang="en-US" dirty="0"/>
              <a:t>Empty streets, empty houses and buildings in </a:t>
            </a:r>
            <a:r>
              <a:rPr lang="en-US" b="1" i="0" dirty="0">
                <a:solidFill>
                  <a:srgbClr val="222526"/>
                </a:solidFill>
                <a:effectLst/>
                <a:latin typeface="The Sun"/>
              </a:rPr>
              <a:t>Chenggong, Yunnan Province </a:t>
            </a:r>
            <a:r>
              <a:rPr lang="en-US" b="1" dirty="0">
                <a:solidFill>
                  <a:srgbClr val="222526"/>
                </a:solidFill>
                <a:latin typeface="The Sun"/>
              </a:rPr>
              <a:t>in southwest </a:t>
            </a:r>
            <a:r>
              <a:rPr lang="en-US" b="1" i="0" dirty="0">
                <a:solidFill>
                  <a:srgbClr val="222526"/>
                </a:solidFill>
                <a:effectLst/>
                <a:latin typeface="The Sun"/>
              </a:rPr>
              <a:t> China</a:t>
            </a:r>
            <a:endParaRPr lang="en-US" dirty="0"/>
          </a:p>
        </p:txBody>
      </p:sp>
    </p:spTree>
    <p:extLst>
      <p:ext uri="{BB962C8B-B14F-4D97-AF65-F5344CB8AC3E}">
        <p14:creationId xmlns:p14="http://schemas.microsoft.com/office/powerpoint/2010/main" val="512507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1B5A-0949-9907-DBC0-E40239BCBFEA}"/>
              </a:ext>
            </a:extLst>
          </p:cNvPr>
          <p:cNvSpPr>
            <a:spLocks noGrp="1"/>
          </p:cNvSpPr>
          <p:nvPr>
            <p:ph type="title"/>
          </p:nvPr>
        </p:nvSpPr>
        <p:spPr/>
        <p:txBody>
          <a:bodyPr/>
          <a:lstStyle/>
          <a:p>
            <a:r>
              <a:rPr lang="en-US" dirty="0"/>
              <a:t>The Mystery of Multiple House Ownership in PRC</a:t>
            </a:r>
          </a:p>
        </p:txBody>
      </p:sp>
      <p:sp>
        <p:nvSpPr>
          <p:cNvPr id="3" name="Content Placeholder 2">
            <a:extLst>
              <a:ext uri="{FF2B5EF4-FFF2-40B4-BE49-F238E27FC236}">
                <a16:creationId xmlns:a16="http://schemas.microsoft.com/office/drawing/2014/main" id="{E835BF10-0A95-7FED-8EFC-B8A79201773A}"/>
              </a:ext>
            </a:extLst>
          </p:cNvPr>
          <p:cNvSpPr>
            <a:spLocks noGrp="1"/>
          </p:cNvSpPr>
          <p:nvPr>
            <p:ph idx="1"/>
          </p:nvPr>
        </p:nvSpPr>
        <p:spPr/>
        <p:txBody>
          <a:bodyPr>
            <a:normAutofit fontScale="92500" lnSpcReduction="10000"/>
          </a:bodyPr>
          <a:lstStyle/>
          <a:p>
            <a:r>
              <a:rPr lang="en-US" dirty="0"/>
              <a:t>Obviously some – in fact many – families own multiple houses</a:t>
            </a:r>
          </a:p>
          <a:p>
            <a:pPr lvl="1"/>
            <a:r>
              <a:rPr lang="en-US" dirty="0"/>
              <a:t>And more are seeking to!</a:t>
            </a:r>
          </a:p>
          <a:p>
            <a:pPr lvl="1"/>
            <a:r>
              <a:rPr lang="en-US" dirty="0"/>
              <a:t>2017: 87% of all house buyers already owned a house (or more)</a:t>
            </a:r>
          </a:p>
          <a:p>
            <a:r>
              <a:rPr lang="en-US" dirty="0"/>
              <a:t>Who owns urban houses in PRC:</a:t>
            </a:r>
          </a:p>
          <a:p>
            <a:pPr lvl="1"/>
            <a:r>
              <a:rPr lang="en-US" dirty="0"/>
              <a:t>Influenced by hukou status </a:t>
            </a:r>
          </a:p>
          <a:p>
            <a:pPr lvl="1"/>
            <a:r>
              <a:rPr lang="en-US" dirty="0"/>
              <a:t>Over 90% of local residents (hukou) vs</a:t>
            </a:r>
          </a:p>
          <a:p>
            <a:pPr lvl="1"/>
            <a:r>
              <a:rPr lang="en-US" dirty="0"/>
              <a:t>79% of urban migrants and only 47% of rural migrants</a:t>
            </a:r>
          </a:p>
          <a:p>
            <a:r>
              <a:rPr lang="en-US" dirty="0"/>
              <a:t>Multiple home ownership is part of increased economic inequality in PRC</a:t>
            </a:r>
          </a:p>
          <a:p>
            <a:r>
              <a:rPr lang="en-US" dirty="0"/>
              <a:t>Why do families own more than one house? </a:t>
            </a:r>
          </a:p>
          <a:p>
            <a:pPr lvl="1"/>
            <a:r>
              <a:rPr lang="en-US" dirty="0"/>
              <a:t>There are economic but also institutional and cultural factors driving multiple home ownership</a:t>
            </a:r>
          </a:p>
          <a:p>
            <a:pPr lvl="1"/>
            <a:r>
              <a:rPr lang="en-US" dirty="0"/>
              <a:t>Look at these before turning to the question of impact on PRC growth going forward </a:t>
            </a:r>
          </a:p>
          <a:p>
            <a:endParaRPr lang="en-US" dirty="0"/>
          </a:p>
          <a:p>
            <a:endParaRPr lang="en-US" dirty="0"/>
          </a:p>
        </p:txBody>
      </p:sp>
    </p:spTree>
    <p:extLst>
      <p:ext uri="{BB962C8B-B14F-4D97-AF65-F5344CB8AC3E}">
        <p14:creationId xmlns:p14="http://schemas.microsoft.com/office/powerpoint/2010/main" val="3700131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6FE0-2A6F-CBBC-3DB9-45473956AD48}"/>
              </a:ext>
            </a:extLst>
          </p:cNvPr>
          <p:cNvSpPr>
            <a:spLocks noGrp="1"/>
          </p:cNvSpPr>
          <p:nvPr>
            <p:ph type="title"/>
          </p:nvPr>
        </p:nvSpPr>
        <p:spPr/>
        <p:txBody>
          <a:bodyPr/>
          <a:lstStyle/>
          <a:p>
            <a:r>
              <a:rPr lang="en-US" dirty="0"/>
              <a:t>Multiple Home Ownership in the PRC</a:t>
            </a:r>
          </a:p>
        </p:txBody>
      </p:sp>
      <p:sp>
        <p:nvSpPr>
          <p:cNvPr id="3" name="Content Placeholder 2">
            <a:extLst>
              <a:ext uri="{FF2B5EF4-FFF2-40B4-BE49-F238E27FC236}">
                <a16:creationId xmlns:a16="http://schemas.microsoft.com/office/drawing/2014/main" id="{84310136-A1A8-C07B-0CFE-A048DEFA27E7}"/>
              </a:ext>
            </a:extLst>
          </p:cNvPr>
          <p:cNvSpPr>
            <a:spLocks noGrp="1"/>
          </p:cNvSpPr>
          <p:nvPr>
            <p:ph idx="1"/>
          </p:nvPr>
        </p:nvSpPr>
        <p:spPr/>
        <p:txBody>
          <a:bodyPr/>
          <a:lstStyle/>
          <a:p>
            <a:r>
              <a:rPr lang="en-US" dirty="0"/>
              <a:t>Households that own multiple houses: </a:t>
            </a:r>
          </a:p>
          <a:p>
            <a:pPr lvl="1"/>
            <a:r>
              <a:rPr lang="en-US" dirty="0"/>
              <a:t>Higher income and wealth</a:t>
            </a:r>
          </a:p>
          <a:p>
            <a:pPr lvl="2"/>
            <a:r>
              <a:rPr lang="en-US" dirty="0"/>
              <a:t>Especially true for local residents – also more likely to own houses in different cities</a:t>
            </a:r>
          </a:p>
          <a:p>
            <a:pPr lvl="1"/>
            <a:r>
              <a:rPr lang="en-US" dirty="0"/>
              <a:t>Higher education</a:t>
            </a:r>
          </a:p>
          <a:p>
            <a:pPr lvl="1"/>
            <a:r>
              <a:rPr lang="en-US" dirty="0"/>
              <a:t>More likely to have children under 15</a:t>
            </a:r>
          </a:p>
          <a:p>
            <a:pPr lvl="1"/>
            <a:r>
              <a:rPr lang="en-US" dirty="0"/>
              <a:t>More likely to be in public sector jobs</a:t>
            </a:r>
          </a:p>
          <a:p>
            <a:pPr lvl="1"/>
            <a:r>
              <a:rPr lang="en-US" dirty="0"/>
              <a:t>Much less likely to be rural migrants</a:t>
            </a:r>
          </a:p>
          <a:p>
            <a:pPr lvl="1"/>
            <a:r>
              <a:rPr lang="en-US" dirty="0"/>
              <a:t>More likely to be relocated household</a:t>
            </a:r>
          </a:p>
          <a:p>
            <a:pPr lvl="2"/>
            <a:r>
              <a:rPr lang="en-US" dirty="0"/>
              <a:t>From large redevelopment/renovation of many cities</a:t>
            </a:r>
          </a:p>
          <a:p>
            <a:pPr lvl="1"/>
            <a:r>
              <a:rPr lang="en-US" dirty="0"/>
              <a:t>May be more common in aspiring “Tier 1” cities</a:t>
            </a:r>
          </a:p>
          <a:p>
            <a:pPr lvl="2"/>
            <a:r>
              <a:rPr lang="en-US" dirty="0"/>
              <a:t>City tier classification – unofficial </a:t>
            </a:r>
          </a:p>
          <a:p>
            <a:endParaRPr lang="en-US" dirty="0"/>
          </a:p>
          <a:p>
            <a:pPr marL="457200" lvl="1" indent="0">
              <a:buNone/>
            </a:pPr>
            <a:endParaRPr lang="en-US" dirty="0"/>
          </a:p>
        </p:txBody>
      </p:sp>
    </p:spTree>
    <p:extLst>
      <p:ext uri="{BB962C8B-B14F-4D97-AF65-F5344CB8AC3E}">
        <p14:creationId xmlns:p14="http://schemas.microsoft.com/office/powerpoint/2010/main" val="426826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4E3B-BD53-6733-8795-D47A338F1242}"/>
              </a:ext>
            </a:extLst>
          </p:cNvPr>
          <p:cNvSpPr>
            <a:spLocks noGrp="1"/>
          </p:cNvSpPr>
          <p:nvPr>
            <p:ph type="title"/>
          </p:nvPr>
        </p:nvSpPr>
        <p:spPr/>
        <p:txBody>
          <a:bodyPr/>
          <a:lstStyle/>
          <a:p>
            <a:r>
              <a:rPr lang="en-US" dirty="0"/>
              <a:t>Why Do Families Own Multiple Homes: I</a:t>
            </a:r>
          </a:p>
        </p:txBody>
      </p:sp>
      <p:sp>
        <p:nvSpPr>
          <p:cNvPr id="3" name="Content Placeholder 2">
            <a:extLst>
              <a:ext uri="{FF2B5EF4-FFF2-40B4-BE49-F238E27FC236}">
                <a16:creationId xmlns:a16="http://schemas.microsoft.com/office/drawing/2014/main" id="{973D8B8D-7554-980E-FD2E-B4F525F472C4}"/>
              </a:ext>
            </a:extLst>
          </p:cNvPr>
          <p:cNvSpPr>
            <a:spLocks noGrp="1"/>
          </p:cNvSpPr>
          <p:nvPr>
            <p:ph idx="1"/>
          </p:nvPr>
        </p:nvSpPr>
        <p:spPr/>
        <p:txBody>
          <a:bodyPr>
            <a:normAutofit fontScale="92500"/>
          </a:bodyPr>
          <a:lstStyle/>
          <a:p>
            <a:r>
              <a:rPr lang="en-US" dirty="0"/>
              <a:t>Economic drivers</a:t>
            </a:r>
          </a:p>
          <a:p>
            <a:pPr lvl="1"/>
            <a:r>
              <a:rPr lang="en-US" dirty="0"/>
              <a:t>Housing prices have increased more rapidly than income or other investment possibilities</a:t>
            </a:r>
          </a:p>
          <a:p>
            <a:pPr lvl="2"/>
            <a:r>
              <a:rPr lang="en-US" dirty="0"/>
              <a:t>Low interest rates on bank deposits – to help fund developers</a:t>
            </a:r>
          </a:p>
          <a:p>
            <a:pPr lvl="2"/>
            <a:r>
              <a:rPr lang="en-US" dirty="0"/>
              <a:t>Very hard to invest abroad</a:t>
            </a:r>
          </a:p>
          <a:p>
            <a:pPr lvl="2"/>
            <a:r>
              <a:rPr lang="en-US" dirty="0"/>
              <a:t>Chinese stock market not trusted</a:t>
            </a:r>
          </a:p>
          <a:p>
            <a:pPr lvl="1"/>
            <a:r>
              <a:rPr lang="en-US" dirty="0"/>
              <a:t>Many multiple owners got first house at below market price when public rental housing sold</a:t>
            </a:r>
          </a:p>
          <a:p>
            <a:pPr lvl="1"/>
            <a:r>
              <a:rPr lang="en-US" dirty="0"/>
              <a:t>Relocated families offered houses</a:t>
            </a:r>
          </a:p>
          <a:p>
            <a:r>
              <a:rPr lang="en-US" dirty="0"/>
              <a:t>Institutional drivers</a:t>
            </a:r>
          </a:p>
          <a:p>
            <a:pPr lvl="1"/>
            <a:r>
              <a:rPr lang="en-US" dirty="0"/>
              <a:t>No cap on house purchases by urban (but not rural) migrants purchases in origin city</a:t>
            </a:r>
          </a:p>
          <a:p>
            <a:pPr lvl="1"/>
            <a:r>
              <a:rPr lang="en-US" dirty="0"/>
              <a:t>“Talent housing” – relocation incentives from Tier 2 and 3 cities</a:t>
            </a:r>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416425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747F-7B6E-0790-9911-C6396E67DD5B}"/>
              </a:ext>
            </a:extLst>
          </p:cNvPr>
          <p:cNvSpPr>
            <a:spLocks noGrp="1"/>
          </p:cNvSpPr>
          <p:nvPr>
            <p:ph type="title"/>
          </p:nvPr>
        </p:nvSpPr>
        <p:spPr/>
        <p:txBody>
          <a:bodyPr/>
          <a:lstStyle/>
          <a:p>
            <a:r>
              <a:rPr lang="en-US" dirty="0"/>
              <a:t>Why do Families Own Multiple Homes: II</a:t>
            </a:r>
          </a:p>
        </p:txBody>
      </p:sp>
      <p:sp>
        <p:nvSpPr>
          <p:cNvPr id="3" name="Content Placeholder 2">
            <a:extLst>
              <a:ext uri="{FF2B5EF4-FFF2-40B4-BE49-F238E27FC236}">
                <a16:creationId xmlns:a16="http://schemas.microsoft.com/office/drawing/2014/main" id="{2F012716-2C6B-B571-9539-05242DA15349}"/>
              </a:ext>
            </a:extLst>
          </p:cNvPr>
          <p:cNvSpPr>
            <a:spLocks noGrp="1"/>
          </p:cNvSpPr>
          <p:nvPr>
            <p:ph idx="1"/>
          </p:nvPr>
        </p:nvSpPr>
        <p:spPr/>
        <p:txBody>
          <a:bodyPr>
            <a:normAutofit fontScale="92500" lnSpcReduction="20000"/>
          </a:bodyPr>
          <a:lstStyle/>
          <a:p>
            <a:r>
              <a:rPr lang="en-US" dirty="0"/>
              <a:t>Cultural drivers</a:t>
            </a:r>
          </a:p>
          <a:p>
            <a:pPr lvl="1"/>
            <a:r>
              <a:rPr lang="en-US" dirty="0"/>
              <a:t>Catchment areas for “key schools”</a:t>
            </a:r>
          </a:p>
          <a:p>
            <a:pPr lvl="2"/>
            <a:r>
              <a:rPr lang="en-US" dirty="0"/>
              <a:t>Requires residence established in these zones </a:t>
            </a:r>
          </a:p>
          <a:p>
            <a:r>
              <a:rPr lang="en-US" dirty="0"/>
              <a:t>Competitive marriage market </a:t>
            </a:r>
          </a:p>
          <a:p>
            <a:pPr lvl="1"/>
            <a:r>
              <a:rPr lang="en-US" dirty="0"/>
              <a:t>Unfavorable (for males) sex ratio</a:t>
            </a:r>
          </a:p>
          <a:p>
            <a:pPr lvl="2"/>
            <a:r>
              <a:rPr lang="en-US" dirty="0"/>
              <a:t>From 1 child policy </a:t>
            </a:r>
          </a:p>
          <a:p>
            <a:pPr lvl="2"/>
            <a:r>
              <a:rPr lang="en-US" dirty="0"/>
              <a:t>Overall 104.6 – but under 30 is 110 or more (global 102)</a:t>
            </a:r>
          </a:p>
          <a:p>
            <a:pPr lvl="1"/>
            <a:r>
              <a:rPr lang="en-US" dirty="0"/>
              <a:t>Families of potential brides seek guarantee that housing is established</a:t>
            </a:r>
          </a:p>
          <a:p>
            <a:pPr lvl="2"/>
            <a:r>
              <a:rPr lang="en-US" dirty="0"/>
              <a:t>What can the potential husband offer?</a:t>
            </a:r>
          </a:p>
          <a:p>
            <a:r>
              <a:rPr lang="en-US" dirty="0"/>
              <a:t>Given importance of non-economic drivers, gov. economic focused policies to discourage multiple ownership have limited impact</a:t>
            </a:r>
          </a:p>
          <a:p>
            <a:pPr lvl="1"/>
            <a:r>
              <a:rPr lang="en-US" dirty="0"/>
              <a:t>E.g., higher down payments and/or mortgage rates for 2</a:t>
            </a:r>
            <a:r>
              <a:rPr lang="en-US" baseline="30000" dirty="0"/>
              <a:t>nd</a:t>
            </a:r>
            <a:r>
              <a:rPr lang="en-US" dirty="0"/>
              <a:t> and further homes</a:t>
            </a:r>
          </a:p>
          <a:p>
            <a:r>
              <a:rPr lang="en-US" dirty="0"/>
              <a:t>Will housing market prices change behavior?</a:t>
            </a:r>
          </a:p>
          <a:p>
            <a:endParaRPr lang="en-US" dirty="0"/>
          </a:p>
        </p:txBody>
      </p:sp>
    </p:spTree>
    <p:extLst>
      <p:ext uri="{BB962C8B-B14F-4D97-AF65-F5344CB8AC3E}">
        <p14:creationId xmlns:p14="http://schemas.microsoft.com/office/powerpoint/2010/main" val="3702436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762000"/>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73C9EA07-C566-3F89-C405-F92DD6DE314E}"/>
              </a:ext>
            </a:extLst>
          </p:cNvPr>
          <p:cNvSpPr txBox="1"/>
          <p:nvPr/>
        </p:nvSpPr>
        <p:spPr>
          <a:xfrm>
            <a:off x="3008243" y="357809"/>
            <a:ext cx="6372642" cy="369332"/>
          </a:xfrm>
          <a:prstGeom prst="rect">
            <a:avLst/>
          </a:prstGeom>
          <a:noFill/>
        </p:spPr>
        <p:txBody>
          <a:bodyPr wrap="none" rtlCol="0">
            <a:spAutoFit/>
          </a:bodyPr>
          <a:lstStyle/>
          <a:p>
            <a:r>
              <a:rPr lang="en-US" dirty="0"/>
              <a:t>Housing prices have stopped increasing.  2010 = 100; today 104.3</a:t>
            </a:r>
          </a:p>
        </p:txBody>
      </p:sp>
      <p:cxnSp>
        <p:nvCxnSpPr>
          <p:cNvPr id="6" name="Straight Arrow Connector 5">
            <a:extLst>
              <a:ext uri="{FF2B5EF4-FFF2-40B4-BE49-F238E27FC236}">
                <a16:creationId xmlns:a16="http://schemas.microsoft.com/office/drawing/2014/main" id="{2BBBA7B1-448B-28C2-F99A-78352CAAFDCA}"/>
              </a:ext>
            </a:extLst>
          </p:cNvPr>
          <p:cNvCxnSpPr/>
          <p:nvPr/>
        </p:nvCxnSpPr>
        <p:spPr>
          <a:xfrm>
            <a:off x="2597426" y="3429000"/>
            <a:ext cx="75943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DB31-16AE-3F1B-5F90-E6156FE34A7A}"/>
              </a:ext>
            </a:extLst>
          </p:cNvPr>
          <p:cNvSpPr>
            <a:spLocks noGrp="1"/>
          </p:cNvSpPr>
          <p:nvPr>
            <p:ph type="title"/>
          </p:nvPr>
        </p:nvSpPr>
        <p:spPr/>
        <p:txBody>
          <a:bodyPr/>
          <a:lstStyle/>
          <a:p>
            <a:r>
              <a:rPr lang="en-US" dirty="0"/>
              <a:t>PRC Real GDP Growth 1980 - 2022</a:t>
            </a:r>
          </a:p>
        </p:txBody>
      </p:sp>
      <p:sp>
        <p:nvSpPr>
          <p:cNvPr id="3" name="Content Placeholder 2">
            <a:extLst>
              <a:ext uri="{FF2B5EF4-FFF2-40B4-BE49-F238E27FC236}">
                <a16:creationId xmlns:a16="http://schemas.microsoft.com/office/drawing/2014/main" id="{8010440A-F808-95CB-335F-E754F0AD43C9}"/>
              </a:ext>
            </a:extLst>
          </p:cNvPr>
          <p:cNvSpPr>
            <a:spLocks noGrp="1"/>
          </p:cNvSpPr>
          <p:nvPr>
            <p:ph idx="1"/>
          </p:nvPr>
        </p:nvSpPr>
        <p:spPr/>
        <p:txBody>
          <a:bodyPr>
            <a:normAutofit fontScale="77500" lnSpcReduction="20000"/>
          </a:bodyPr>
          <a:lstStyle/>
          <a:p>
            <a:r>
              <a:rPr lang="en-US" dirty="0"/>
              <a:t>Beginning in 1978 real GDP doubled every decade – until GFC</a:t>
            </a:r>
          </a:p>
          <a:p>
            <a:pPr lvl="1"/>
            <a:r>
              <a:rPr lang="en-US" dirty="0"/>
              <a:t>Growth continued but at a slower pace</a:t>
            </a:r>
          </a:p>
          <a:p>
            <a:r>
              <a:rPr lang="en-US" dirty="0"/>
              <a:t>PRC Growth Model: Major drivers</a:t>
            </a:r>
          </a:p>
          <a:p>
            <a:pPr lvl="1"/>
            <a:r>
              <a:rPr lang="en-US" dirty="0"/>
              <a:t>High investment share of GDP</a:t>
            </a:r>
          </a:p>
          <a:p>
            <a:pPr lvl="2"/>
            <a:r>
              <a:rPr lang="en-US" dirty="0"/>
              <a:t>Over 40% annually </a:t>
            </a:r>
          </a:p>
          <a:p>
            <a:pPr lvl="2"/>
            <a:r>
              <a:rPr lang="en-US" dirty="0"/>
              <a:t>Consumption suppressed</a:t>
            </a:r>
          </a:p>
          <a:p>
            <a:pPr lvl="1"/>
            <a:r>
              <a:rPr lang="en-US" dirty="0"/>
              <a:t>Large export volume of manufactured products</a:t>
            </a:r>
          </a:p>
          <a:p>
            <a:pPr lvl="1"/>
            <a:r>
              <a:rPr lang="en-US" dirty="0"/>
              <a:t>Rural migration into cities</a:t>
            </a:r>
          </a:p>
          <a:p>
            <a:pPr lvl="2"/>
            <a:r>
              <a:rPr lang="en-US" dirty="0"/>
              <a:t>From low productivity sector to mid productivity level</a:t>
            </a:r>
          </a:p>
          <a:p>
            <a:pPr lvl="2"/>
            <a:r>
              <a:rPr lang="en-US" dirty="0"/>
              <a:t>Increased numbers of workers at low wages </a:t>
            </a:r>
          </a:p>
          <a:p>
            <a:pPr lvl="1"/>
            <a:r>
              <a:rPr lang="en-US" dirty="0"/>
              <a:t>Incoming FDI</a:t>
            </a:r>
          </a:p>
          <a:p>
            <a:r>
              <a:rPr lang="en-US" dirty="0"/>
              <a:t>Domestic result: huge increase in per capita income </a:t>
            </a:r>
          </a:p>
          <a:p>
            <a:r>
              <a:rPr lang="en-US" dirty="0"/>
              <a:t>Global result: in 2010s PRC accounted for over 40% of global GDP growth </a:t>
            </a:r>
          </a:p>
          <a:p>
            <a:pPr lvl="1"/>
            <a:r>
              <a:rPr lang="en-US" dirty="0"/>
              <a:t>US 22 %; EU 9%</a:t>
            </a:r>
            <a:br>
              <a:rPr lang="en-US" dirty="0"/>
            </a:br>
            <a:r>
              <a:rPr lang="en-US" dirty="0"/>
              <a:t>	</a:t>
            </a:r>
          </a:p>
        </p:txBody>
      </p:sp>
    </p:spTree>
    <p:extLst>
      <p:ext uri="{BB962C8B-B14F-4D97-AF65-F5344CB8AC3E}">
        <p14:creationId xmlns:p14="http://schemas.microsoft.com/office/powerpoint/2010/main" val="137004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EEDF-6FD1-B42A-0FB0-6BC213A0ACD2}"/>
              </a:ext>
            </a:extLst>
          </p:cNvPr>
          <p:cNvSpPr>
            <a:spLocks noGrp="1"/>
          </p:cNvSpPr>
          <p:nvPr>
            <p:ph type="title"/>
          </p:nvPr>
        </p:nvSpPr>
        <p:spPr/>
        <p:txBody>
          <a:bodyPr/>
          <a:lstStyle/>
          <a:p>
            <a:r>
              <a:rPr lang="en-US" dirty="0"/>
              <a:t>Back to PRC Growth Model: Debt</a:t>
            </a:r>
          </a:p>
        </p:txBody>
      </p:sp>
      <p:sp>
        <p:nvSpPr>
          <p:cNvPr id="3" name="Content Placeholder 2">
            <a:extLst>
              <a:ext uri="{FF2B5EF4-FFF2-40B4-BE49-F238E27FC236}">
                <a16:creationId xmlns:a16="http://schemas.microsoft.com/office/drawing/2014/main" id="{219E6307-1B9F-BC04-5E85-0921205E157D}"/>
              </a:ext>
            </a:extLst>
          </p:cNvPr>
          <p:cNvSpPr>
            <a:spLocks noGrp="1"/>
          </p:cNvSpPr>
          <p:nvPr>
            <p:ph idx="1"/>
          </p:nvPr>
        </p:nvSpPr>
        <p:spPr/>
        <p:txBody>
          <a:bodyPr>
            <a:normAutofit lnSpcReduction="10000"/>
          </a:bodyPr>
          <a:lstStyle/>
          <a:p>
            <a:r>
              <a:rPr lang="en-US" dirty="0"/>
              <a:t>PRC economic problems pre-date 2022 </a:t>
            </a:r>
          </a:p>
          <a:p>
            <a:pPr lvl="1"/>
            <a:r>
              <a:rPr lang="en-US" dirty="0"/>
              <a:t>Are illustrated by housing market but are wider</a:t>
            </a:r>
          </a:p>
          <a:p>
            <a:r>
              <a:rPr lang="en-US" dirty="0"/>
              <a:t>Much of the rapid GDP growth has been debt driven</a:t>
            </a:r>
          </a:p>
          <a:p>
            <a:pPr lvl="1"/>
            <a:r>
              <a:rPr lang="en-US" dirty="0"/>
              <a:t>Effective for financing basic infrastructure needs </a:t>
            </a:r>
          </a:p>
          <a:p>
            <a:pPr lvl="2"/>
            <a:r>
              <a:rPr lang="en-US" dirty="0"/>
              <a:t>Last 15 years the debt/GDP ratio has accelerated </a:t>
            </a:r>
          </a:p>
          <a:p>
            <a:pPr lvl="2"/>
            <a:r>
              <a:rPr lang="en-US" dirty="0"/>
              <a:t>Now one of highest globally</a:t>
            </a:r>
          </a:p>
          <a:p>
            <a:r>
              <a:rPr lang="en-US" dirty="0"/>
              <a:t>Debt growth at:</a:t>
            </a:r>
          </a:p>
          <a:p>
            <a:pPr lvl="1"/>
            <a:r>
              <a:rPr lang="en-US" dirty="0"/>
              <a:t>National level</a:t>
            </a:r>
          </a:p>
          <a:p>
            <a:pPr lvl="2"/>
            <a:r>
              <a:rPr lang="en-US" dirty="0"/>
              <a:t>Debt/GDP ratio 2x since GFC</a:t>
            </a:r>
          </a:p>
          <a:p>
            <a:pPr lvl="1"/>
            <a:r>
              <a:rPr lang="en-US" dirty="0"/>
              <a:t>Local government level – especially LGFV (local government funding vehicles) </a:t>
            </a:r>
          </a:p>
          <a:p>
            <a:pPr lvl="1"/>
            <a:r>
              <a:rPr lang="en-US" dirty="0"/>
              <a:t>Non-financial corporate </a:t>
            </a:r>
          </a:p>
        </p:txBody>
      </p:sp>
    </p:spTree>
    <p:extLst>
      <p:ext uri="{BB962C8B-B14F-4D97-AF65-F5344CB8AC3E}">
        <p14:creationId xmlns:p14="http://schemas.microsoft.com/office/powerpoint/2010/main" val="1928621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PRC: Central Gov Debt/GDP Ratio 1995 – 2022</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208741096"/>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0CC29655-3D4C-4256-9E5C-664D2F383C02}" type="slidenum">
              <a:rPr lang="en-US" smtClean="0"/>
              <a:pPr>
                <a:defRPr/>
              </a:pPr>
              <a:t>31</a:t>
            </a:fld>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9D95BE4-E74C-44B3-5B21-2C10A94B95BB}"/>
                  </a:ext>
                </a:extLst>
              </p14:cNvPr>
              <p14:cNvContentPartPr/>
              <p14:nvPr/>
            </p14:nvContentPartPr>
            <p14:xfrm>
              <a:off x="7389234" y="1945432"/>
              <a:ext cx="360" cy="360"/>
            </p14:xfrm>
          </p:contentPart>
        </mc:Choice>
        <mc:Fallback xmlns="">
          <p:pic>
            <p:nvPicPr>
              <p:cNvPr id="3" name="Ink 2">
                <a:extLst>
                  <a:ext uri="{FF2B5EF4-FFF2-40B4-BE49-F238E27FC236}">
                    <a16:creationId xmlns:a16="http://schemas.microsoft.com/office/drawing/2014/main" id="{69D95BE4-E74C-44B3-5B21-2C10A94B95BB}"/>
                  </a:ext>
                </a:extLst>
              </p:cNvPr>
              <p:cNvPicPr/>
              <p:nvPr/>
            </p:nvPicPr>
            <p:blipFill>
              <a:blip r:embed="rId5"/>
              <a:stretch>
                <a:fillRect/>
              </a:stretch>
            </p:blipFill>
            <p:spPr>
              <a:xfrm>
                <a:off x="7380234" y="1936432"/>
                <a:ext cx="18000" cy="18000"/>
              </a:xfrm>
              <a:prstGeom prst="rect">
                <a:avLst/>
              </a:prstGeom>
            </p:spPr>
          </p:pic>
        </mc:Fallback>
      </mc:AlternateContent>
      <p:cxnSp>
        <p:nvCxnSpPr>
          <p:cNvPr id="7" name="Straight Arrow Connector 6">
            <a:extLst>
              <a:ext uri="{FF2B5EF4-FFF2-40B4-BE49-F238E27FC236}">
                <a16:creationId xmlns:a16="http://schemas.microsoft.com/office/drawing/2014/main" id="{11158E0D-018C-F5FB-7616-E2BC45D253A0}"/>
              </a:ext>
            </a:extLst>
          </p:cNvPr>
          <p:cNvCxnSpPr/>
          <p:nvPr/>
        </p:nvCxnSpPr>
        <p:spPr>
          <a:xfrm>
            <a:off x="6215270" y="3021496"/>
            <a:ext cx="0" cy="848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25B974-C48A-D727-73F2-D1830C8222A7}"/>
              </a:ext>
            </a:extLst>
          </p:cNvPr>
          <p:cNvSpPr txBox="1"/>
          <p:nvPr/>
        </p:nvSpPr>
        <p:spPr>
          <a:xfrm>
            <a:off x="6003235" y="2968487"/>
            <a:ext cx="557717" cy="369332"/>
          </a:xfrm>
          <a:prstGeom prst="rect">
            <a:avLst/>
          </a:prstGeom>
          <a:noFill/>
        </p:spPr>
        <p:txBody>
          <a:bodyPr wrap="none" rtlCol="0">
            <a:spAutoFit/>
          </a:bodyPr>
          <a:lstStyle/>
          <a:p>
            <a:r>
              <a:rPr lang="en-US" dirty="0"/>
              <a:t>GFC</a:t>
            </a:r>
          </a:p>
        </p:txBody>
      </p:sp>
    </p:spTree>
    <p:extLst>
      <p:ext uri="{BB962C8B-B14F-4D97-AF65-F5344CB8AC3E}">
        <p14:creationId xmlns:p14="http://schemas.microsoft.com/office/powerpoint/2010/main" val="3899417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PRC: Private Sector Debt to GDP, 1985 - 2022</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788711811"/>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0CC29655-3D4C-4256-9E5C-664D2F383C02}" type="slidenum">
              <a:rPr lang="en-US" smtClean="0"/>
              <a:pPr>
                <a:defRPr/>
              </a:pPr>
              <a:t>32</a:t>
            </a:fld>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9D95BE4-E74C-44B3-5B21-2C10A94B95BB}"/>
                  </a:ext>
                </a:extLst>
              </p14:cNvPr>
              <p14:cNvContentPartPr/>
              <p14:nvPr/>
            </p14:nvContentPartPr>
            <p14:xfrm>
              <a:off x="7389234" y="1945432"/>
              <a:ext cx="360" cy="360"/>
            </p14:xfrm>
          </p:contentPart>
        </mc:Choice>
        <mc:Fallback xmlns="">
          <p:pic>
            <p:nvPicPr>
              <p:cNvPr id="3" name="Ink 2">
                <a:extLst>
                  <a:ext uri="{FF2B5EF4-FFF2-40B4-BE49-F238E27FC236}">
                    <a16:creationId xmlns:a16="http://schemas.microsoft.com/office/drawing/2014/main" id="{69D95BE4-E74C-44B3-5B21-2C10A94B95BB}"/>
                  </a:ext>
                </a:extLst>
              </p:cNvPr>
              <p:cNvPicPr/>
              <p:nvPr/>
            </p:nvPicPr>
            <p:blipFill>
              <a:blip r:embed="rId5"/>
              <a:stretch>
                <a:fillRect/>
              </a:stretch>
            </p:blipFill>
            <p:spPr>
              <a:xfrm>
                <a:off x="7380234" y="1936432"/>
                <a:ext cx="18000" cy="18000"/>
              </a:xfrm>
              <a:prstGeom prst="rect">
                <a:avLst/>
              </a:prstGeom>
            </p:spPr>
          </p:pic>
        </mc:Fallback>
      </mc:AlternateContent>
      <p:cxnSp>
        <p:nvCxnSpPr>
          <p:cNvPr id="8" name="Straight Arrow Connector 7">
            <a:extLst>
              <a:ext uri="{FF2B5EF4-FFF2-40B4-BE49-F238E27FC236}">
                <a16:creationId xmlns:a16="http://schemas.microsoft.com/office/drawing/2014/main" id="{291BDEC3-F5B0-50DA-135D-FF550D44B482}"/>
              </a:ext>
            </a:extLst>
          </p:cNvPr>
          <p:cNvCxnSpPr/>
          <p:nvPr/>
        </p:nvCxnSpPr>
        <p:spPr>
          <a:xfrm>
            <a:off x="7017488" y="2286000"/>
            <a:ext cx="0" cy="925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1F12AB-3543-510D-76E5-B42B594AC34B}"/>
              </a:ext>
            </a:extLst>
          </p:cNvPr>
          <p:cNvSpPr txBox="1"/>
          <p:nvPr/>
        </p:nvSpPr>
        <p:spPr>
          <a:xfrm>
            <a:off x="6762309" y="2147777"/>
            <a:ext cx="823530" cy="369332"/>
          </a:xfrm>
          <a:prstGeom prst="rect">
            <a:avLst/>
          </a:prstGeom>
          <a:noFill/>
        </p:spPr>
        <p:txBody>
          <a:bodyPr wrap="square" rtlCol="0">
            <a:spAutoFit/>
          </a:bodyPr>
          <a:lstStyle/>
          <a:p>
            <a:r>
              <a:rPr lang="en-US" dirty="0"/>
              <a:t>GFC</a:t>
            </a:r>
          </a:p>
        </p:txBody>
      </p:sp>
      <p:pic>
        <p:nvPicPr>
          <p:cNvPr id="6" name="FRED Graph Chart" descr="FRED Graph">
            <a:hlinkClick r:id="rId6" tooltip="View this chart in your browser. "/>
            <a:extLst>
              <a:ext uri="{FF2B5EF4-FFF2-40B4-BE49-F238E27FC236}">
                <a16:creationId xmlns:a16="http://schemas.microsoft.com/office/drawing/2014/main" id="{BD324642-E503-7E8B-B813-388988B39155}"/>
              </a:ext>
            </a:extLst>
          </p:cNvPr>
          <p:cNvPicPr>
            <a:picLocks noChangeAspect="1"/>
          </p:cNvPicPr>
          <p:nvPr/>
        </p:nvPicPr>
        <p:blipFill>
          <a:blip r:embed="rId7"/>
          <a:stretch>
            <a:fillRect/>
          </a:stretch>
        </p:blipFill>
        <p:spPr>
          <a:xfrm>
            <a:off x="476250" y="762000"/>
            <a:ext cx="8191500" cy="5524500"/>
          </a:xfrm>
          <a:prstGeom prst="rect">
            <a:avLst/>
          </a:prstGeom>
        </p:spPr>
      </p:pic>
      <p:pic>
        <p:nvPicPr>
          <p:cNvPr id="7" name="FRED Graph Chart" descr="FRED Graph">
            <a:hlinkClick r:id="rId6" tooltip="View this chart in your browser. "/>
            <a:extLst>
              <a:ext uri="{FF2B5EF4-FFF2-40B4-BE49-F238E27FC236}">
                <a16:creationId xmlns:a16="http://schemas.microsoft.com/office/drawing/2014/main" id="{9E705700-6E2A-59A8-B656-3DA79CBEFB25}"/>
              </a:ext>
            </a:extLst>
          </p:cNvPr>
          <p:cNvPicPr>
            <a:picLocks noChangeAspect="1"/>
          </p:cNvPicPr>
          <p:nvPr/>
        </p:nvPicPr>
        <p:blipFill>
          <a:blip r:embed="rId7"/>
          <a:stretch>
            <a:fillRect/>
          </a:stretch>
        </p:blipFill>
        <p:spPr>
          <a:xfrm>
            <a:off x="537860" y="651519"/>
            <a:ext cx="10867197" cy="5524500"/>
          </a:xfrm>
          <a:prstGeom prst="rect">
            <a:avLst/>
          </a:prstGeom>
        </p:spPr>
      </p:pic>
      <p:cxnSp>
        <p:nvCxnSpPr>
          <p:cNvPr id="11" name="Straight Arrow Connector 10">
            <a:extLst>
              <a:ext uri="{FF2B5EF4-FFF2-40B4-BE49-F238E27FC236}">
                <a16:creationId xmlns:a16="http://schemas.microsoft.com/office/drawing/2014/main" id="{91C157E2-9055-CC1B-9C50-7C2950C7DCB1}"/>
              </a:ext>
            </a:extLst>
          </p:cNvPr>
          <p:cNvCxnSpPr/>
          <p:nvPr/>
        </p:nvCxnSpPr>
        <p:spPr>
          <a:xfrm>
            <a:off x="7487478" y="2286000"/>
            <a:ext cx="983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CD752F4-F4BA-C712-82A2-ABFBB55ED17E}"/>
              </a:ext>
            </a:extLst>
          </p:cNvPr>
          <p:cNvCxnSpPr/>
          <p:nvPr/>
        </p:nvCxnSpPr>
        <p:spPr>
          <a:xfrm>
            <a:off x="7389234" y="3211033"/>
            <a:ext cx="98244" cy="1082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6E7D81A-E6F7-BFAA-289C-1F8E2B7EC1BC}"/>
              </a:ext>
            </a:extLst>
          </p:cNvPr>
          <p:cNvSpPr txBox="1"/>
          <p:nvPr/>
        </p:nvSpPr>
        <p:spPr>
          <a:xfrm>
            <a:off x="7057038" y="3064685"/>
            <a:ext cx="1119217" cy="369332"/>
          </a:xfrm>
          <a:prstGeom prst="rect">
            <a:avLst/>
          </a:prstGeom>
          <a:noFill/>
        </p:spPr>
        <p:txBody>
          <a:bodyPr wrap="none" rtlCol="0">
            <a:spAutoFit/>
          </a:bodyPr>
          <a:lstStyle/>
          <a:p>
            <a:r>
              <a:rPr lang="en-US" dirty="0"/>
              <a:t>2007: 112</a:t>
            </a:r>
          </a:p>
        </p:txBody>
      </p:sp>
      <p:sp>
        <p:nvSpPr>
          <p:cNvPr id="17" name="TextBox 16">
            <a:extLst>
              <a:ext uri="{FF2B5EF4-FFF2-40B4-BE49-F238E27FC236}">
                <a16:creationId xmlns:a16="http://schemas.microsoft.com/office/drawing/2014/main" id="{7CA4B872-F757-621D-64EB-955CB8CB1140}"/>
              </a:ext>
            </a:extLst>
          </p:cNvPr>
          <p:cNvSpPr txBox="1"/>
          <p:nvPr/>
        </p:nvSpPr>
        <p:spPr>
          <a:xfrm>
            <a:off x="1828800" y="274638"/>
            <a:ext cx="8570808" cy="369332"/>
          </a:xfrm>
          <a:prstGeom prst="rect">
            <a:avLst/>
          </a:prstGeom>
          <a:noFill/>
        </p:spPr>
        <p:txBody>
          <a:bodyPr wrap="none" rtlCol="0">
            <a:spAutoFit/>
          </a:bodyPr>
          <a:lstStyle/>
          <a:p>
            <a:r>
              <a:rPr lang="en-US" dirty="0"/>
              <a:t>Since 2007 Private sector Non-Financial Debt/GDP ratio has more than doubled since GFC</a:t>
            </a:r>
          </a:p>
        </p:txBody>
      </p:sp>
      <p:cxnSp>
        <p:nvCxnSpPr>
          <p:cNvPr id="12" name="Straight Arrow Connector 11">
            <a:extLst>
              <a:ext uri="{FF2B5EF4-FFF2-40B4-BE49-F238E27FC236}">
                <a16:creationId xmlns:a16="http://schemas.microsoft.com/office/drawing/2014/main" id="{0446A159-B7CA-E37F-76DF-947243369ADB}"/>
              </a:ext>
            </a:extLst>
          </p:cNvPr>
          <p:cNvCxnSpPr/>
          <p:nvPr/>
        </p:nvCxnSpPr>
        <p:spPr>
          <a:xfrm>
            <a:off x="10376452" y="1113183"/>
            <a:ext cx="861391" cy="304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E7A95C-F05C-0922-839D-11EDFBC029AA}"/>
              </a:ext>
            </a:extLst>
          </p:cNvPr>
          <p:cNvSpPr txBox="1"/>
          <p:nvPr/>
        </p:nvSpPr>
        <p:spPr>
          <a:xfrm>
            <a:off x="10210800" y="1113183"/>
            <a:ext cx="1119217" cy="369332"/>
          </a:xfrm>
          <a:prstGeom prst="rect">
            <a:avLst/>
          </a:prstGeom>
          <a:noFill/>
        </p:spPr>
        <p:txBody>
          <a:bodyPr wrap="none" rtlCol="0">
            <a:spAutoFit/>
          </a:bodyPr>
          <a:lstStyle/>
          <a:p>
            <a:r>
              <a:rPr lang="en-US" dirty="0"/>
              <a:t>2022: 227</a:t>
            </a:r>
          </a:p>
        </p:txBody>
      </p:sp>
    </p:spTree>
    <p:extLst>
      <p:ext uri="{BB962C8B-B14F-4D97-AF65-F5344CB8AC3E}">
        <p14:creationId xmlns:p14="http://schemas.microsoft.com/office/powerpoint/2010/main" val="606942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0EB3C7-9616-0A73-4D61-6E1F2C47D2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0591" y="1449069"/>
            <a:ext cx="7805531" cy="5216773"/>
          </a:xfrm>
          <a:prstGeom prst="rect">
            <a:avLst/>
          </a:prstGeom>
          <a:noFill/>
          <a:ln>
            <a:noFill/>
          </a:ln>
        </p:spPr>
      </p:pic>
      <p:sp>
        <p:nvSpPr>
          <p:cNvPr id="3" name="TextBox 2">
            <a:extLst>
              <a:ext uri="{FF2B5EF4-FFF2-40B4-BE49-F238E27FC236}">
                <a16:creationId xmlns:a16="http://schemas.microsoft.com/office/drawing/2014/main" id="{B2A20715-F2E2-B9F5-8EA2-130C7FE54C2E}"/>
              </a:ext>
            </a:extLst>
          </p:cNvPr>
          <p:cNvSpPr txBox="1"/>
          <p:nvPr/>
        </p:nvSpPr>
        <p:spPr>
          <a:xfrm>
            <a:off x="2557670" y="556591"/>
            <a:ext cx="6699158" cy="369332"/>
          </a:xfrm>
          <a:prstGeom prst="rect">
            <a:avLst/>
          </a:prstGeom>
          <a:noFill/>
        </p:spPr>
        <p:txBody>
          <a:bodyPr wrap="square" rtlCol="0">
            <a:spAutoFit/>
          </a:bodyPr>
          <a:lstStyle/>
          <a:p>
            <a:r>
              <a:rPr lang="en-US" dirty="0"/>
              <a:t>Yuan/dollar exchange rate: 7.25:1;  38 trillion yuan = $5.25 trillion</a:t>
            </a:r>
          </a:p>
        </p:txBody>
      </p:sp>
    </p:spTree>
    <p:extLst>
      <p:ext uri="{BB962C8B-B14F-4D97-AF65-F5344CB8AC3E}">
        <p14:creationId xmlns:p14="http://schemas.microsoft.com/office/powerpoint/2010/main" val="1561765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9C17-653B-9A78-38AD-A56DF356C866}"/>
              </a:ext>
            </a:extLst>
          </p:cNvPr>
          <p:cNvSpPr>
            <a:spLocks noGrp="1"/>
          </p:cNvSpPr>
          <p:nvPr>
            <p:ph type="title"/>
          </p:nvPr>
        </p:nvSpPr>
        <p:spPr/>
        <p:txBody>
          <a:bodyPr/>
          <a:lstStyle/>
          <a:p>
            <a:r>
              <a:rPr lang="en-US" dirty="0"/>
              <a:t>Digression: Two Housing Bubbles</a:t>
            </a:r>
          </a:p>
        </p:txBody>
      </p:sp>
      <p:sp>
        <p:nvSpPr>
          <p:cNvPr id="3" name="Content Placeholder 2">
            <a:extLst>
              <a:ext uri="{FF2B5EF4-FFF2-40B4-BE49-F238E27FC236}">
                <a16:creationId xmlns:a16="http://schemas.microsoft.com/office/drawing/2014/main" id="{27CAAD94-3A07-E745-A4B1-EF0345F60D25}"/>
              </a:ext>
            </a:extLst>
          </p:cNvPr>
          <p:cNvSpPr>
            <a:spLocks noGrp="1"/>
          </p:cNvSpPr>
          <p:nvPr>
            <p:ph idx="1"/>
          </p:nvPr>
        </p:nvSpPr>
        <p:spPr/>
        <p:txBody>
          <a:bodyPr>
            <a:normAutofit fontScale="85000" lnSpcReduction="20000"/>
          </a:bodyPr>
          <a:lstStyle/>
          <a:p>
            <a:r>
              <a:rPr lang="en-US" dirty="0"/>
              <a:t>US had a housing bubble leading into GFC</a:t>
            </a:r>
          </a:p>
          <a:p>
            <a:r>
              <a:rPr lang="en-US" dirty="0"/>
              <a:t>PRC has a not yet burst housing bubble</a:t>
            </a:r>
          </a:p>
          <a:p>
            <a:r>
              <a:rPr lang="en-US" dirty="0"/>
              <a:t>Similarities</a:t>
            </a:r>
          </a:p>
          <a:p>
            <a:pPr lvl="1"/>
            <a:r>
              <a:rPr lang="en-US" dirty="0"/>
              <a:t>Increased amount of debt financed the boom</a:t>
            </a:r>
          </a:p>
          <a:p>
            <a:pPr lvl="2"/>
            <a:r>
              <a:rPr lang="en-US" dirty="0"/>
              <a:t>Quality of the debt declined (even if S&amp;P and Moody’s didn’t see it)</a:t>
            </a:r>
          </a:p>
          <a:p>
            <a:pPr lvl="1"/>
            <a:r>
              <a:rPr lang="en-US" dirty="0"/>
              <a:t>Overbuilding occurred in both cases</a:t>
            </a:r>
          </a:p>
          <a:p>
            <a:pPr lvl="2"/>
            <a:r>
              <a:rPr lang="en-US" dirty="0"/>
              <a:t>Vacancies grew – but much more in PRC case</a:t>
            </a:r>
          </a:p>
          <a:p>
            <a:r>
              <a:rPr lang="en-US" dirty="0"/>
              <a:t>Differences</a:t>
            </a:r>
          </a:p>
          <a:p>
            <a:pPr lvl="1"/>
            <a:r>
              <a:rPr lang="en-US" dirty="0"/>
              <a:t>Size of residential real estate sector to GDP</a:t>
            </a:r>
          </a:p>
          <a:p>
            <a:pPr lvl="2"/>
            <a:r>
              <a:rPr lang="en-US" dirty="0"/>
              <a:t>Max 18 % in US vs 30% in PRC</a:t>
            </a:r>
          </a:p>
          <a:p>
            <a:pPr lvl="2"/>
            <a:r>
              <a:rPr lang="en-US" dirty="0"/>
              <a:t>What entities hold the debt and are at greatest risk</a:t>
            </a:r>
          </a:p>
          <a:p>
            <a:pPr lvl="3"/>
            <a:r>
              <a:rPr lang="en-US" dirty="0"/>
              <a:t>Banks, SPVs, international investors </a:t>
            </a:r>
            <a:r>
              <a:rPr lang="en-US" dirty="0" err="1"/>
              <a:t>etc</a:t>
            </a:r>
            <a:r>
              <a:rPr lang="en-US" dirty="0"/>
              <a:t> in US vs LGFVs, domestic holders for PRC debt</a:t>
            </a:r>
          </a:p>
          <a:p>
            <a:pPr lvl="2"/>
            <a:r>
              <a:rPr lang="en-US" dirty="0"/>
              <a:t>Who owes the debt</a:t>
            </a:r>
          </a:p>
          <a:p>
            <a:pPr lvl="3"/>
            <a:r>
              <a:rPr lang="en-US" dirty="0"/>
              <a:t>Households in US – foreclosures</a:t>
            </a:r>
          </a:p>
          <a:p>
            <a:pPr lvl="3"/>
            <a:r>
              <a:rPr lang="en-US" dirty="0"/>
              <a:t>Gov and semi-private enterprises in PRC</a:t>
            </a:r>
          </a:p>
        </p:txBody>
      </p:sp>
    </p:spTree>
    <p:extLst>
      <p:ext uri="{BB962C8B-B14F-4D97-AF65-F5344CB8AC3E}">
        <p14:creationId xmlns:p14="http://schemas.microsoft.com/office/powerpoint/2010/main" val="3153121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5A9C-0241-A23B-499A-6917783EA273}"/>
              </a:ext>
            </a:extLst>
          </p:cNvPr>
          <p:cNvSpPr>
            <a:spLocks noGrp="1"/>
          </p:cNvSpPr>
          <p:nvPr>
            <p:ph type="title"/>
          </p:nvPr>
        </p:nvSpPr>
        <p:spPr/>
        <p:txBody>
          <a:bodyPr/>
          <a:lstStyle/>
          <a:p>
            <a:r>
              <a:rPr lang="en-US" dirty="0"/>
              <a:t>Path(s) Forward? The Debate: I</a:t>
            </a:r>
          </a:p>
        </p:txBody>
      </p:sp>
      <p:sp>
        <p:nvSpPr>
          <p:cNvPr id="3" name="Content Placeholder 2">
            <a:extLst>
              <a:ext uri="{FF2B5EF4-FFF2-40B4-BE49-F238E27FC236}">
                <a16:creationId xmlns:a16="http://schemas.microsoft.com/office/drawing/2014/main" id="{2ADA1F7D-586E-36C2-E320-90C3117804ED}"/>
              </a:ext>
            </a:extLst>
          </p:cNvPr>
          <p:cNvSpPr>
            <a:spLocks noGrp="1"/>
          </p:cNvSpPr>
          <p:nvPr>
            <p:ph idx="1"/>
          </p:nvPr>
        </p:nvSpPr>
        <p:spPr/>
        <p:txBody>
          <a:bodyPr>
            <a:normAutofit fontScale="92500" lnSpcReduction="20000"/>
          </a:bodyPr>
          <a:lstStyle/>
          <a:p>
            <a:r>
              <a:rPr lang="en-US" dirty="0" err="1"/>
              <a:t>Tooze</a:t>
            </a:r>
            <a:r>
              <a:rPr lang="en-US" dirty="0"/>
              <a:t>: regime dead end vs exhaustion of growth model</a:t>
            </a:r>
          </a:p>
          <a:p>
            <a:pPr lvl="1"/>
            <a:r>
              <a:rPr lang="en-US" dirty="0"/>
              <a:t>Posner (PIIE) vs Pettis (Prof Finance at Peking U.) </a:t>
            </a:r>
          </a:p>
          <a:p>
            <a:r>
              <a:rPr lang="en-US" dirty="0"/>
              <a:t>Posner identifies two systemic problems </a:t>
            </a:r>
          </a:p>
          <a:p>
            <a:pPr lvl="1"/>
            <a:r>
              <a:rPr lang="en-US" dirty="0"/>
              <a:t>Lack of rule of law in SOE sector</a:t>
            </a:r>
          </a:p>
          <a:p>
            <a:pPr lvl="1"/>
            <a:r>
              <a:rPr lang="en-US" dirty="0"/>
              <a:t>Arbitrary decisions at central gov level (Xi </a:t>
            </a:r>
            <a:r>
              <a:rPr lang="en-US" dirty="0" err="1"/>
              <a:t>JinPing</a:t>
            </a:r>
            <a:r>
              <a:rPr lang="en-US" dirty="0"/>
              <a:t>)</a:t>
            </a:r>
          </a:p>
          <a:p>
            <a:r>
              <a:rPr lang="en-US" dirty="0"/>
              <a:t>Results:</a:t>
            </a:r>
          </a:p>
          <a:p>
            <a:pPr lvl="1"/>
            <a:r>
              <a:rPr lang="en-US" dirty="0"/>
              <a:t>Can’t sustain long term GDP growth</a:t>
            </a:r>
          </a:p>
          <a:p>
            <a:pPr lvl="1"/>
            <a:r>
              <a:rPr lang="en-US" dirty="0"/>
              <a:t>Households favor saving over consumption because of socio-economic uncertainty </a:t>
            </a:r>
          </a:p>
          <a:p>
            <a:r>
              <a:rPr lang="en-US" dirty="0"/>
              <a:t>PRC to be stuck at mid-level country level unless:</a:t>
            </a:r>
          </a:p>
          <a:p>
            <a:pPr lvl="1"/>
            <a:r>
              <a:rPr lang="en-US" dirty="0"/>
              <a:t>Regime provides more latitude for markets</a:t>
            </a:r>
          </a:p>
          <a:p>
            <a:pPr lvl="1"/>
            <a:r>
              <a:rPr lang="en-US" dirty="0"/>
              <a:t>West (US) should see an opportunity to move PRC in favorable political and economic direction</a:t>
            </a:r>
          </a:p>
          <a:p>
            <a:r>
              <a:rPr lang="en-US" dirty="0"/>
              <a:t>Little attention to housing market or debt</a:t>
            </a:r>
          </a:p>
          <a:p>
            <a:pPr lvl="1"/>
            <a:endParaRPr lang="en-US" dirty="0"/>
          </a:p>
        </p:txBody>
      </p:sp>
    </p:spTree>
    <p:extLst>
      <p:ext uri="{BB962C8B-B14F-4D97-AF65-F5344CB8AC3E}">
        <p14:creationId xmlns:p14="http://schemas.microsoft.com/office/powerpoint/2010/main" val="2579080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6F02-C453-FCFE-10BF-7F35ED56FE2A}"/>
              </a:ext>
            </a:extLst>
          </p:cNvPr>
          <p:cNvSpPr>
            <a:spLocks noGrp="1"/>
          </p:cNvSpPr>
          <p:nvPr>
            <p:ph type="title"/>
          </p:nvPr>
        </p:nvSpPr>
        <p:spPr/>
        <p:txBody>
          <a:bodyPr/>
          <a:lstStyle/>
          <a:p>
            <a:r>
              <a:rPr lang="en-US" dirty="0"/>
              <a:t>PRC Growth and Debt</a:t>
            </a:r>
          </a:p>
        </p:txBody>
      </p:sp>
      <p:sp>
        <p:nvSpPr>
          <p:cNvPr id="3" name="Content Placeholder 2">
            <a:extLst>
              <a:ext uri="{FF2B5EF4-FFF2-40B4-BE49-F238E27FC236}">
                <a16:creationId xmlns:a16="http://schemas.microsoft.com/office/drawing/2014/main" id="{3DBE17BB-F969-9D1F-3650-5992062ABB44}"/>
              </a:ext>
            </a:extLst>
          </p:cNvPr>
          <p:cNvSpPr>
            <a:spLocks noGrp="1"/>
          </p:cNvSpPr>
          <p:nvPr>
            <p:ph idx="1"/>
          </p:nvPr>
        </p:nvSpPr>
        <p:spPr/>
        <p:txBody>
          <a:bodyPr>
            <a:normAutofit fontScale="92500" lnSpcReduction="20000"/>
          </a:bodyPr>
          <a:lstStyle/>
          <a:p>
            <a:r>
              <a:rPr lang="en-US" dirty="0"/>
              <a:t>Debt/GDP ratio has risen dramatically</a:t>
            </a:r>
          </a:p>
          <a:p>
            <a:r>
              <a:rPr lang="en-US" dirty="0"/>
              <a:t>May understate – “hidden debt” </a:t>
            </a:r>
          </a:p>
          <a:p>
            <a:pPr lvl="1"/>
            <a:r>
              <a:rPr lang="en-US" dirty="0"/>
              <a:t>Much is result of LGFV bond issuance</a:t>
            </a:r>
          </a:p>
          <a:p>
            <a:r>
              <a:rPr lang="en-US" dirty="0"/>
              <a:t>Why is there hidden debt at the local gov level – back to housing market and infrastructure driven growth model</a:t>
            </a:r>
          </a:p>
          <a:p>
            <a:pPr lvl="1"/>
            <a:r>
              <a:rPr lang="en-US" dirty="0"/>
              <a:t>No residential property tax (a few short lived experiments)</a:t>
            </a:r>
          </a:p>
          <a:p>
            <a:pPr lvl="1"/>
            <a:r>
              <a:rPr lang="en-US" dirty="0"/>
              <a:t>Local government revenues dependent on:</a:t>
            </a:r>
          </a:p>
          <a:p>
            <a:pPr lvl="2"/>
            <a:r>
              <a:rPr lang="en-US" dirty="0"/>
              <a:t>Land sales to developers – incentive for more building</a:t>
            </a:r>
          </a:p>
          <a:p>
            <a:pPr lvl="2"/>
            <a:r>
              <a:rPr lang="en-US" dirty="0"/>
              <a:t>Property related development taxes</a:t>
            </a:r>
          </a:p>
          <a:p>
            <a:pPr lvl="1"/>
            <a:r>
              <a:rPr lang="en-US" dirty="0"/>
              <a:t>Local government finances parks, roads, subway stations, etc.</a:t>
            </a:r>
          </a:p>
          <a:p>
            <a:pPr lvl="2"/>
            <a:r>
              <a:rPr lang="en-US" dirty="0"/>
              <a:t>Fixed assets that were needed in 1980s forward</a:t>
            </a:r>
          </a:p>
          <a:p>
            <a:pPr lvl="2"/>
            <a:r>
              <a:rPr lang="en-US" dirty="0"/>
              <a:t>Today many do not return the funds invested </a:t>
            </a:r>
          </a:p>
          <a:p>
            <a:pPr lvl="3"/>
            <a:r>
              <a:rPr lang="en-US" dirty="0"/>
              <a:t>60% of LGFVs can’t meet interest payments</a:t>
            </a:r>
          </a:p>
          <a:p>
            <a:pPr lvl="2"/>
            <a:endParaRPr lang="en-US" dirty="0"/>
          </a:p>
        </p:txBody>
      </p:sp>
    </p:spTree>
    <p:extLst>
      <p:ext uri="{BB962C8B-B14F-4D97-AF65-F5344CB8AC3E}">
        <p14:creationId xmlns:p14="http://schemas.microsoft.com/office/powerpoint/2010/main" val="3962049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8433-12F5-5F86-8302-24F310744B45}"/>
              </a:ext>
            </a:extLst>
          </p:cNvPr>
          <p:cNvSpPr>
            <a:spLocks noGrp="1"/>
          </p:cNvSpPr>
          <p:nvPr>
            <p:ph type="title"/>
          </p:nvPr>
        </p:nvSpPr>
        <p:spPr/>
        <p:txBody>
          <a:bodyPr/>
          <a:lstStyle/>
          <a:p>
            <a:r>
              <a:rPr lang="en-US" dirty="0"/>
              <a:t>Paths Forward: II</a:t>
            </a:r>
          </a:p>
        </p:txBody>
      </p:sp>
      <p:sp>
        <p:nvSpPr>
          <p:cNvPr id="3" name="Content Placeholder 2">
            <a:extLst>
              <a:ext uri="{FF2B5EF4-FFF2-40B4-BE49-F238E27FC236}">
                <a16:creationId xmlns:a16="http://schemas.microsoft.com/office/drawing/2014/main" id="{05643592-1B34-9DE3-8C6E-598A22A93D43}"/>
              </a:ext>
            </a:extLst>
          </p:cNvPr>
          <p:cNvSpPr>
            <a:spLocks noGrp="1"/>
          </p:cNvSpPr>
          <p:nvPr>
            <p:ph idx="1"/>
          </p:nvPr>
        </p:nvSpPr>
        <p:spPr/>
        <p:txBody>
          <a:bodyPr/>
          <a:lstStyle/>
          <a:p>
            <a:r>
              <a:rPr lang="en-US" dirty="0"/>
              <a:t>Change composition of GDP toward consumption</a:t>
            </a:r>
          </a:p>
          <a:p>
            <a:pPr lvl="1"/>
            <a:r>
              <a:rPr lang="en-US" dirty="0"/>
              <a:t>Proposed 2007 and later – little has actually happened</a:t>
            </a:r>
          </a:p>
          <a:p>
            <a:r>
              <a:rPr lang="en-US" dirty="0"/>
              <a:t>Shift from non-productive to productive investment</a:t>
            </a:r>
          </a:p>
          <a:p>
            <a:pPr lvl="1"/>
            <a:r>
              <a:rPr lang="en-US" dirty="0"/>
              <a:t>Could SOEs lead in terms of new tech – climate control, </a:t>
            </a:r>
            <a:r>
              <a:rPr lang="en-US" dirty="0" err="1"/>
              <a:t>etc</a:t>
            </a:r>
            <a:r>
              <a:rPr lang="en-US" dirty="0"/>
              <a:t>?</a:t>
            </a:r>
          </a:p>
          <a:p>
            <a:pPr lvl="1"/>
            <a:r>
              <a:rPr lang="en-US" dirty="0"/>
              <a:t>Two problems</a:t>
            </a:r>
          </a:p>
          <a:p>
            <a:pPr lvl="2"/>
            <a:r>
              <a:rPr lang="en-US" dirty="0"/>
              <a:t>Entrenched interests favor existing growth model</a:t>
            </a:r>
          </a:p>
          <a:p>
            <a:pPr lvl="2"/>
            <a:r>
              <a:rPr lang="en-US" dirty="0"/>
              <a:t>Could new sector(s) absorb 15% or so of GDP?</a:t>
            </a:r>
          </a:p>
          <a:p>
            <a:r>
              <a:rPr lang="en-US" dirty="0"/>
              <a:t>Bubble continues – until collapse</a:t>
            </a:r>
          </a:p>
          <a:p>
            <a:pPr lvl="1"/>
            <a:r>
              <a:rPr lang="en-US" dirty="0"/>
              <a:t>US in 1920s followed by Great Depression</a:t>
            </a:r>
          </a:p>
          <a:p>
            <a:pPr lvl="1"/>
            <a:r>
              <a:rPr lang="en-US" dirty="0"/>
              <a:t>Japan 1970s/80s forward</a:t>
            </a:r>
          </a:p>
        </p:txBody>
      </p:sp>
    </p:spTree>
    <p:extLst>
      <p:ext uri="{BB962C8B-B14F-4D97-AF65-F5344CB8AC3E}">
        <p14:creationId xmlns:p14="http://schemas.microsoft.com/office/powerpoint/2010/main" val="247838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74" y="738800"/>
            <a:ext cx="10972800" cy="1143000"/>
          </a:xfrm>
        </p:spPr>
        <p:txBody>
          <a:bodyPr>
            <a:normAutofit fontScale="90000"/>
          </a:bodyPr>
          <a:lstStyle/>
          <a:p>
            <a:r>
              <a:rPr lang="en-US" dirty="0"/>
              <a:t>PRC Real GDP Growth, Annual Percent, 1980 - 2022</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021995600"/>
              </p:ext>
            </p:extLst>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0CC29655-3D4C-4256-9E5C-664D2F383C02}" type="slidenum">
              <a:rPr lang="en-US" smtClean="0"/>
              <a:pPr>
                <a:defRPr/>
              </a:pPr>
              <a:t>4</a:t>
            </a:fld>
            <a:endParaRPr lang="en-US"/>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9D95BE4-E74C-44B3-5B21-2C10A94B95BB}"/>
                  </a:ext>
                </a:extLst>
              </p14:cNvPr>
              <p14:cNvContentPartPr/>
              <p14:nvPr/>
            </p14:nvContentPartPr>
            <p14:xfrm>
              <a:off x="7389234" y="1945432"/>
              <a:ext cx="360" cy="360"/>
            </p14:xfrm>
          </p:contentPart>
        </mc:Choice>
        <mc:Fallback xmlns="">
          <p:pic>
            <p:nvPicPr>
              <p:cNvPr id="3" name="Ink 2">
                <a:extLst>
                  <a:ext uri="{FF2B5EF4-FFF2-40B4-BE49-F238E27FC236}">
                    <a16:creationId xmlns:a16="http://schemas.microsoft.com/office/drawing/2014/main" id="{69D95BE4-E74C-44B3-5B21-2C10A94B95BB}"/>
                  </a:ext>
                </a:extLst>
              </p:cNvPr>
              <p:cNvPicPr/>
              <p:nvPr/>
            </p:nvPicPr>
            <p:blipFill>
              <a:blip r:embed="rId5"/>
              <a:stretch>
                <a:fillRect/>
              </a:stretch>
            </p:blipFill>
            <p:spPr>
              <a:xfrm>
                <a:off x="7380234" y="1936432"/>
                <a:ext cx="18000" cy="18000"/>
              </a:xfrm>
              <a:prstGeom prst="rect">
                <a:avLst/>
              </a:prstGeom>
            </p:spPr>
          </p:pic>
        </mc:Fallback>
      </mc:AlternateContent>
      <p:cxnSp>
        <p:nvCxnSpPr>
          <p:cNvPr id="8" name="Straight Arrow Connector 7">
            <a:extLst>
              <a:ext uri="{FF2B5EF4-FFF2-40B4-BE49-F238E27FC236}">
                <a16:creationId xmlns:a16="http://schemas.microsoft.com/office/drawing/2014/main" id="{E1AA09A1-A93F-E009-B196-878D632C0723}"/>
              </a:ext>
            </a:extLst>
          </p:cNvPr>
          <p:cNvCxnSpPr/>
          <p:nvPr/>
        </p:nvCxnSpPr>
        <p:spPr>
          <a:xfrm>
            <a:off x="7389234" y="1818167"/>
            <a:ext cx="0" cy="435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96A763-7238-2711-B33D-CB80B5845D3C}"/>
              </a:ext>
            </a:extLst>
          </p:cNvPr>
          <p:cNvSpPr txBox="1"/>
          <p:nvPr/>
        </p:nvSpPr>
        <p:spPr>
          <a:xfrm>
            <a:off x="7038754" y="1600201"/>
            <a:ext cx="1003224" cy="369332"/>
          </a:xfrm>
          <a:prstGeom prst="rect">
            <a:avLst/>
          </a:prstGeom>
          <a:noFill/>
        </p:spPr>
        <p:txBody>
          <a:bodyPr wrap="square" rtlCol="0">
            <a:spAutoFit/>
          </a:bodyPr>
          <a:lstStyle/>
          <a:p>
            <a:r>
              <a:rPr lang="en-US" dirty="0"/>
              <a:t>2007</a:t>
            </a:r>
          </a:p>
        </p:txBody>
      </p:sp>
      <p:cxnSp>
        <p:nvCxnSpPr>
          <p:cNvPr id="7" name="Straight Arrow Connector 6">
            <a:extLst>
              <a:ext uri="{FF2B5EF4-FFF2-40B4-BE49-F238E27FC236}">
                <a16:creationId xmlns:a16="http://schemas.microsoft.com/office/drawing/2014/main" id="{992E9CCF-DF2B-C4E5-18D1-A0350D99CFFF}"/>
              </a:ext>
            </a:extLst>
          </p:cNvPr>
          <p:cNvCxnSpPr>
            <a:cxnSpLocks/>
          </p:cNvCxnSpPr>
          <p:nvPr/>
        </p:nvCxnSpPr>
        <p:spPr>
          <a:xfrm>
            <a:off x="3684104" y="2254102"/>
            <a:ext cx="0" cy="1174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43215C5-A3EB-B7A7-1E51-65FF29AF2E60}"/>
              </a:ext>
            </a:extLst>
          </p:cNvPr>
          <p:cNvSpPr txBox="1"/>
          <p:nvPr/>
        </p:nvSpPr>
        <p:spPr>
          <a:xfrm>
            <a:off x="3313596" y="2254102"/>
            <a:ext cx="1633473" cy="646331"/>
          </a:xfrm>
          <a:prstGeom prst="rect">
            <a:avLst/>
          </a:prstGeom>
          <a:noFill/>
        </p:spPr>
        <p:txBody>
          <a:bodyPr wrap="square" rtlCol="0">
            <a:spAutoFit/>
          </a:bodyPr>
          <a:lstStyle/>
          <a:p>
            <a:r>
              <a:rPr lang="en-US" dirty="0"/>
              <a:t>Tiananmen </a:t>
            </a:r>
          </a:p>
          <a:p>
            <a:r>
              <a:rPr lang="en-US" dirty="0"/>
              <a:t>    Sq</a:t>
            </a:r>
          </a:p>
        </p:txBody>
      </p:sp>
    </p:spTree>
    <p:extLst>
      <p:ext uri="{BB962C8B-B14F-4D97-AF65-F5344CB8AC3E}">
        <p14:creationId xmlns:p14="http://schemas.microsoft.com/office/powerpoint/2010/main" val="151255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000250" y="762000"/>
            <a:ext cx="8191500" cy="5524500"/>
          </a:xfrm>
          <a:prstGeom prst="rect">
            <a:avLst/>
          </a:prstGeom>
        </p:spPr>
      </p:pic>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extBox 3">
            <a:extLst>
              <a:ext uri="{FF2B5EF4-FFF2-40B4-BE49-F238E27FC236}">
                <a16:creationId xmlns:a16="http://schemas.microsoft.com/office/drawing/2014/main" id="{F363C2E8-532E-886D-E89E-3035643AB771}"/>
              </a:ext>
            </a:extLst>
          </p:cNvPr>
          <p:cNvSpPr txBox="1"/>
          <p:nvPr/>
        </p:nvSpPr>
        <p:spPr>
          <a:xfrm>
            <a:off x="2764465" y="382772"/>
            <a:ext cx="6443110" cy="369332"/>
          </a:xfrm>
          <a:prstGeom prst="rect">
            <a:avLst/>
          </a:prstGeom>
          <a:noFill/>
        </p:spPr>
        <p:txBody>
          <a:bodyPr wrap="none" rtlCol="0">
            <a:spAutoFit/>
          </a:bodyPr>
          <a:lstStyle/>
          <a:p>
            <a:r>
              <a:rPr lang="en-US" dirty="0"/>
              <a:t>An historically unprecedented per capita growth over four decades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A5E3-DE03-219C-03C1-C199A2FEC331}"/>
              </a:ext>
            </a:extLst>
          </p:cNvPr>
          <p:cNvSpPr>
            <a:spLocks noGrp="1"/>
          </p:cNvSpPr>
          <p:nvPr>
            <p:ph type="title"/>
          </p:nvPr>
        </p:nvSpPr>
        <p:spPr/>
        <p:txBody>
          <a:bodyPr/>
          <a:lstStyle/>
          <a:p>
            <a:r>
              <a:rPr lang="en-US" dirty="0"/>
              <a:t>An Historically Unique Experience</a:t>
            </a:r>
          </a:p>
        </p:txBody>
      </p:sp>
      <p:sp>
        <p:nvSpPr>
          <p:cNvPr id="3" name="Content Placeholder 2">
            <a:extLst>
              <a:ext uri="{FF2B5EF4-FFF2-40B4-BE49-F238E27FC236}">
                <a16:creationId xmlns:a16="http://schemas.microsoft.com/office/drawing/2014/main" id="{315E4AF1-120C-A635-050F-72BA6BF88D67}"/>
              </a:ext>
            </a:extLst>
          </p:cNvPr>
          <p:cNvSpPr>
            <a:spLocks noGrp="1"/>
          </p:cNvSpPr>
          <p:nvPr>
            <p:ph idx="1"/>
          </p:nvPr>
        </p:nvSpPr>
        <p:spPr/>
        <p:txBody>
          <a:bodyPr>
            <a:normAutofit fontScale="92500" lnSpcReduction="10000"/>
          </a:bodyPr>
          <a:lstStyle/>
          <a:p>
            <a:r>
              <a:rPr lang="en-US" dirty="0"/>
              <a:t>PRC GDP growth over a 4-decade period unmatched </a:t>
            </a:r>
          </a:p>
          <a:p>
            <a:pPr lvl="1"/>
            <a:r>
              <a:rPr lang="en-US" dirty="0"/>
              <a:t>Exceeded even Japan and S. Korea</a:t>
            </a:r>
          </a:p>
          <a:p>
            <a:pPr lvl="1"/>
            <a:r>
              <a:rPr lang="en-US" dirty="0"/>
              <a:t>Prior to 2022 - only 3 years with GDP real growth below 5%</a:t>
            </a:r>
          </a:p>
          <a:p>
            <a:r>
              <a:rPr lang="en-US" dirty="0"/>
              <a:t>Per capita economic growth also unmatched</a:t>
            </a:r>
          </a:p>
          <a:p>
            <a:r>
              <a:rPr lang="en-US" dirty="0"/>
              <a:t>A Social Compact</a:t>
            </a:r>
          </a:p>
          <a:p>
            <a:pPr lvl="1"/>
            <a:r>
              <a:rPr lang="en-US" dirty="0"/>
              <a:t>CCP promised rapid improvement in economic well being</a:t>
            </a:r>
          </a:p>
          <a:p>
            <a:pPr lvl="1"/>
            <a:r>
              <a:rPr lang="en-US" dirty="0"/>
              <a:t>In return, the CCP asked for political loyalty</a:t>
            </a:r>
          </a:p>
          <a:p>
            <a:r>
              <a:rPr lang="en-US" dirty="0"/>
              <a:t>At times conflict - e.g., Tiananmen Sq - 1989</a:t>
            </a:r>
          </a:p>
          <a:p>
            <a:pPr lvl="1"/>
            <a:r>
              <a:rPr lang="en-US" dirty="0"/>
              <a:t>But the compact has largely held</a:t>
            </a:r>
          </a:p>
          <a:p>
            <a:r>
              <a:rPr lang="en-US" dirty="0"/>
              <a:t>Note: rate down shift after GFC</a:t>
            </a:r>
          </a:p>
          <a:p>
            <a:pPr lvl="1"/>
            <a:r>
              <a:rPr lang="en-US" dirty="0"/>
              <a:t>9.9% average vs 7.1% post GFC</a:t>
            </a:r>
          </a:p>
        </p:txBody>
      </p:sp>
    </p:spTree>
    <p:extLst>
      <p:ext uri="{BB962C8B-B14F-4D97-AF65-F5344CB8AC3E}">
        <p14:creationId xmlns:p14="http://schemas.microsoft.com/office/powerpoint/2010/main" val="29567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A48E8-C331-A51A-44C6-6BA2A7553D4D}"/>
              </a:ext>
            </a:extLst>
          </p:cNvPr>
          <p:cNvSpPr>
            <a:spLocks noGrp="1"/>
          </p:cNvSpPr>
          <p:nvPr>
            <p:ph type="title"/>
          </p:nvPr>
        </p:nvSpPr>
        <p:spPr/>
        <p:txBody>
          <a:bodyPr/>
          <a:lstStyle/>
          <a:p>
            <a:r>
              <a:rPr lang="en-US" dirty="0"/>
              <a:t>PRC Growth Model - Fixed Infrastructure Investment: I</a:t>
            </a:r>
          </a:p>
        </p:txBody>
      </p:sp>
      <p:sp>
        <p:nvSpPr>
          <p:cNvPr id="3" name="Content Placeholder 2">
            <a:extLst>
              <a:ext uri="{FF2B5EF4-FFF2-40B4-BE49-F238E27FC236}">
                <a16:creationId xmlns:a16="http://schemas.microsoft.com/office/drawing/2014/main" id="{BDF6BFB1-A7E3-4882-B94C-8DEEA5CEBB1D}"/>
              </a:ext>
            </a:extLst>
          </p:cNvPr>
          <p:cNvSpPr>
            <a:spLocks noGrp="1"/>
          </p:cNvSpPr>
          <p:nvPr>
            <p:ph idx="1"/>
          </p:nvPr>
        </p:nvSpPr>
        <p:spPr/>
        <p:txBody>
          <a:bodyPr>
            <a:normAutofit lnSpcReduction="10000"/>
          </a:bodyPr>
          <a:lstStyle/>
          <a:p>
            <a:r>
              <a:rPr lang="en-US" dirty="0"/>
              <a:t>Fixed Investment % of GDP 45% annually 2000 – 2022</a:t>
            </a:r>
          </a:p>
          <a:p>
            <a:r>
              <a:rPr lang="en-US" dirty="0"/>
              <a:t>Basic infrastructure:</a:t>
            </a:r>
          </a:p>
          <a:p>
            <a:pPr lvl="1"/>
            <a:r>
              <a:rPr lang="en-US" dirty="0"/>
              <a:t>Roads and bridges</a:t>
            </a:r>
          </a:p>
          <a:p>
            <a:pPr lvl="1"/>
            <a:r>
              <a:rPr lang="en-US" dirty="0"/>
              <a:t>Transportation systems – e.g., light rail, subways</a:t>
            </a:r>
          </a:p>
          <a:p>
            <a:pPr lvl="1"/>
            <a:r>
              <a:rPr lang="en-US" dirty="0"/>
              <a:t>Schools, other public spaces</a:t>
            </a:r>
          </a:p>
          <a:p>
            <a:pPr lvl="1"/>
            <a:r>
              <a:rPr lang="en-US" dirty="0"/>
              <a:t>Houses </a:t>
            </a:r>
          </a:p>
          <a:p>
            <a:r>
              <a:rPr lang="en-US" dirty="0"/>
              <a:t>Structures</a:t>
            </a:r>
          </a:p>
          <a:p>
            <a:pPr lvl="1"/>
            <a:r>
              <a:rPr lang="en-US" dirty="0"/>
              <a:t>Office buildings</a:t>
            </a:r>
          </a:p>
          <a:p>
            <a:pPr lvl="1"/>
            <a:r>
              <a:rPr lang="en-US" dirty="0"/>
              <a:t>Factories</a:t>
            </a:r>
          </a:p>
          <a:p>
            <a:r>
              <a:rPr lang="en-US" dirty="0"/>
              <a:t>Debt financing for both SOE and private infrastructure investment</a:t>
            </a:r>
          </a:p>
          <a:p>
            <a:pPr lvl="1"/>
            <a:r>
              <a:rPr lang="en-US" dirty="0"/>
              <a:t>PRC total debt/GDP ratio: 273% in 2022</a:t>
            </a:r>
          </a:p>
          <a:p>
            <a:pPr lvl="1"/>
            <a:endParaRPr lang="en-US" dirty="0"/>
          </a:p>
          <a:p>
            <a:endParaRPr lang="en-US" dirty="0"/>
          </a:p>
        </p:txBody>
      </p:sp>
    </p:spTree>
    <p:extLst>
      <p:ext uri="{BB962C8B-B14F-4D97-AF65-F5344CB8AC3E}">
        <p14:creationId xmlns:p14="http://schemas.microsoft.com/office/powerpoint/2010/main" val="58022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934C-49F9-B797-2DF2-C7F6642CB44A}"/>
              </a:ext>
            </a:extLst>
          </p:cNvPr>
          <p:cNvSpPr>
            <a:spLocks noGrp="1"/>
          </p:cNvSpPr>
          <p:nvPr>
            <p:ph type="title"/>
          </p:nvPr>
        </p:nvSpPr>
        <p:spPr/>
        <p:txBody>
          <a:bodyPr/>
          <a:lstStyle/>
          <a:p>
            <a:r>
              <a:rPr lang="en-US" dirty="0"/>
              <a:t>PRC Growth Model – Low Household Consumption</a:t>
            </a:r>
          </a:p>
        </p:txBody>
      </p:sp>
      <p:sp>
        <p:nvSpPr>
          <p:cNvPr id="3" name="Content Placeholder 2">
            <a:extLst>
              <a:ext uri="{FF2B5EF4-FFF2-40B4-BE49-F238E27FC236}">
                <a16:creationId xmlns:a16="http://schemas.microsoft.com/office/drawing/2014/main" id="{93465B03-626F-BA8B-09FE-8C83A6F78BF0}"/>
              </a:ext>
            </a:extLst>
          </p:cNvPr>
          <p:cNvSpPr>
            <a:spLocks noGrp="1"/>
          </p:cNvSpPr>
          <p:nvPr>
            <p:ph idx="1"/>
          </p:nvPr>
        </p:nvSpPr>
        <p:spPr/>
        <p:txBody>
          <a:bodyPr>
            <a:normAutofit fontScale="92500" lnSpcReduction="10000"/>
          </a:bodyPr>
          <a:lstStyle/>
          <a:p>
            <a:r>
              <a:rPr lang="en-US" dirty="0"/>
              <a:t>PRC priorities have suppressed household consumption</a:t>
            </a:r>
          </a:p>
          <a:p>
            <a:r>
              <a:rPr lang="en-US" dirty="0"/>
              <a:t>Personal consumption expenditures have been as low as 30 – 35% of GDP</a:t>
            </a:r>
          </a:p>
          <a:p>
            <a:pPr lvl="1"/>
            <a:r>
              <a:rPr lang="en-US" dirty="0"/>
              <a:t>Declined as share of GDP over the past 25 years</a:t>
            </a:r>
          </a:p>
          <a:p>
            <a:pPr lvl="2"/>
            <a:r>
              <a:rPr lang="en-US" dirty="0"/>
              <a:t>Despite Premier Wen’s 2009 call for increased consumption </a:t>
            </a:r>
          </a:p>
          <a:p>
            <a:pPr lvl="2"/>
            <a:r>
              <a:rPr lang="en-US" dirty="0"/>
              <a:t>Significant decline in the 1980 – 2010 period of rapid GDP growth</a:t>
            </a:r>
          </a:p>
          <a:p>
            <a:pPr lvl="1"/>
            <a:r>
              <a:rPr lang="en-US" dirty="0"/>
              <a:t>Increased somewhat 2011 – 2021: est. from 34.5% to 38.2%</a:t>
            </a:r>
          </a:p>
          <a:p>
            <a:pPr lvl="2"/>
            <a:r>
              <a:rPr lang="en-US" dirty="0"/>
              <a:t>Economist Magazine piece argued that official data omits many “social transfers” that would significantly increase household consumption share</a:t>
            </a:r>
          </a:p>
          <a:p>
            <a:pPr lvl="3"/>
            <a:r>
              <a:rPr lang="en-US" dirty="0"/>
              <a:t>But PRC would still be on the low end of this data globally</a:t>
            </a:r>
          </a:p>
          <a:p>
            <a:r>
              <a:rPr lang="en-US" dirty="0"/>
              <a:t>Remains very low by global standards</a:t>
            </a:r>
          </a:p>
          <a:p>
            <a:pPr lvl="1"/>
            <a:r>
              <a:rPr lang="en-US" dirty="0"/>
              <a:t>Global average personal consumption share of GDP is about 60%</a:t>
            </a:r>
          </a:p>
          <a:p>
            <a:pPr lvl="2"/>
            <a:r>
              <a:rPr lang="en-US" dirty="0"/>
              <a:t>Exports have made up much of the difference</a:t>
            </a:r>
          </a:p>
        </p:txBody>
      </p:sp>
    </p:spTree>
    <p:extLst>
      <p:ext uri="{BB962C8B-B14F-4D97-AF65-F5344CB8AC3E}">
        <p14:creationId xmlns:p14="http://schemas.microsoft.com/office/powerpoint/2010/main" val="172462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DC20B8-71AA-0D88-34A1-2A24EC7B1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35" y="1403498"/>
            <a:ext cx="7740502" cy="34066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A1EA88-66F0-E281-6D11-9FAE2599D5AA}"/>
              </a:ext>
            </a:extLst>
          </p:cNvPr>
          <p:cNvSpPr txBox="1"/>
          <p:nvPr/>
        </p:nvSpPr>
        <p:spPr>
          <a:xfrm>
            <a:off x="3157870" y="893135"/>
            <a:ext cx="5873211" cy="461665"/>
          </a:xfrm>
          <a:prstGeom prst="rect">
            <a:avLst/>
          </a:prstGeom>
          <a:noFill/>
        </p:spPr>
        <p:txBody>
          <a:bodyPr wrap="none" rtlCol="0">
            <a:spAutoFit/>
          </a:bodyPr>
          <a:lstStyle/>
          <a:p>
            <a:r>
              <a:rPr lang="en-US" sz="2400" b="1" dirty="0"/>
              <a:t>PRC: Household Consumption  Share of GDP </a:t>
            </a:r>
          </a:p>
        </p:txBody>
      </p:sp>
    </p:spTree>
    <p:extLst>
      <p:ext uri="{BB962C8B-B14F-4D97-AF65-F5344CB8AC3E}">
        <p14:creationId xmlns:p14="http://schemas.microsoft.com/office/powerpoint/2010/main" val="4014682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3455</TotalTime>
  <Words>3278</Words>
  <Application>Microsoft Office PowerPoint</Application>
  <PresentationFormat>Widescreen</PresentationFormat>
  <Paragraphs>348</Paragraphs>
  <Slides>37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Open Sans</vt:lpstr>
      <vt:lpstr>The Sun</vt:lpstr>
      <vt:lpstr>Office Theme</vt:lpstr>
      <vt:lpstr>China in the 2020s</vt:lpstr>
      <vt:lpstr>Outline</vt:lpstr>
      <vt:lpstr>PRC Real GDP Growth 1980 - 2022</vt:lpstr>
      <vt:lpstr>PRC Real GDP Growth, Annual Percent, 1980 - 2022</vt:lpstr>
      <vt:lpstr>PowerPoint Presentation</vt:lpstr>
      <vt:lpstr>An Historically Unique Experience</vt:lpstr>
      <vt:lpstr>PRC Growth Model - Fixed Infrastructure Investment: I</vt:lpstr>
      <vt:lpstr>PRC Growth Model – Low Household Consumption</vt:lpstr>
      <vt:lpstr>PowerPoint Presentation</vt:lpstr>
      <vt:lpstr>PRC Growth Model: Exports</vt:lpstr>
      <vt:lpstr>PRC Exports: 2000 vs 2022</vt:lpstr>
      <vt:lpstr>PRC Exports as a Percent of GDP, 1985 - 2022</vt:lpstr>
      <vt:lpstr>PRC: Net Export Contribution to Real GDP Growth, 1995 - 2022</vt:lpstr>
      <vt:lpstr>PRC Growth Model: Rural to Urban Migration</vt:lpstr>
      <vt:lpstr>FDI Inflows –a Note</vt:lpstr>
      <vt:lpstr>Summary of PRC Growth Model 1980 – 2020s</vt:lpstr>
      <vt:lpstr>A Slowing Economy? A Less Productive Growth Model?</vt:lpstr>
      <vt:lpstr>Housing the Chinese Family</vt:lpstr>
      <vt:lpstr>Housing Market in the PRC: Share of Investment</vt:lpstr>
      <vt:lpstr>Housing Market in PRC: Transformation of Living</vt:lpstr>
      <vt:lpstr>PowerPoint Presentation</vt:lpstr>
      <vt:lpstr>PowerPoint Presentation</vt:lpstr>
      <vt:lpstr>PRC Housing Market Today: Empty Homes</vt:lpstr>
      <vt:lpstr>PowerPoint Presentation</vt:lpstr>
      <vt:lpstr>The Mystery of Multiple House Ownership in PRC</vt:lpstr>
      <vt:lpstr>Multiple Home Ownership in the PRC</vt:lpstr>
      <vt:lpstr>Why Do Families Own Multiple Homes: I</vt:lpstr>
      <vt:lpstr>Why do Families Own Multiple Homes: II</vt:lpstr>
      <vt:lpstr>PowerPoint Presentation</vt:lpstr>
      <vt:lpstr>Back to PRC Growth Model: Debt</vt:lpstr>
      <vt:lpstr>PRC: Central Gov Debt/GDP Ratio 1995 – 2022</vt:lpstr>
      <vt:lpstr>PRC: Private Sector Debt to GDP, 1985 - 2022</vt:lpstr>
      <vt:lpstr>PowerPoint Presentation</vt:lpstr>
      <vt:lpstr>Digression: Two Housing Bubbles</vt:lpstr>
      <vt:lpstr>Path(s) Forward? The Debate: I</vt:lpstr>
      <vt:lpstr>PRC Growth and Debt</vt:lpstr>
      <vt:lpstr>Paths Forward: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in the 2020s</dc:title>
  <dc:creator>William Barclay</dc:creator>
  <cp:lastModifiedBy>William Barclay</cp:lastModifiedBy>
  <cp:revision>227</cp:revision>
  <cp:lastPrinted>2023-11-15T18:54:24Z</cp:lastPrinted>
  <dcterms:created xsi:type="dcterms:W3CDTF">2023-11-07T19:40:23Z</dcterms:created>
  <dcterms:modified xsi:type="dcterms:W3CDTF">2023-12-03T19:21:45Z</dcterms:modified>
</cp:coreProperties>
</file>