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56" r:id="rId2"/>
    <p:sldId id="265" r:id="rId3"/>
    <p:sldId id="261" r:id="rId4"/>
    <p:sldId id="267" r:id="rId5"/>
    <p:sldId id="264" r:id="rId6"/>
    <p:sldId id="266" r:id="rId7"/>
    <p:sldId id="268" r:id="rId8"/>
    <p:sldId id="270" r:id="rId9"/>
    <p:sldId id="278" r:id="rId10"/>
    <p:sldId id="277" r:id="rId11"/>
    <p:sldId id="271" r:id="rId12"/>
    <p:sldId id="276" r:id="rId13"/>
    <p:sldId id="279" r:id="rId14"/>
    <p:sldId id="263" r:id="rId15"/>
    <p:sldId id="280" r:id="rId16"/>
    <p:sldId id="273" r:id="rId17"/>
    <p:sldId id="257" r:id="rId18"/>
    <p:sldId id="258" r:id="rId19"/>
    <p:sldId id="259" r:id="rId20"/>
    <p:sldId id="260" r:id="rId21"/>
    <p:sldId id="284" r:id="rId22"/>
    <p:sldId id="285" r:id="rId23"/>
    <p:sldId id="287" r:id="rId24"/>
    <p:sldId id="286" r:id="rId25"/>
    <p:sldId id="288" r:id="rId26"/>
    <p:sldId id="296" r:id="rId27"/>
    <p:sldId id="297" r:id="rId28"/>
    <p:sldId id="274" r:id="rId29"/>
    <p:sldId id="283" r:id="rId30"/>
    <p:sldId id="291" r:id="rId31"/>
    <p:sldId id="290" r:id="rId32"/>
    <p:sldId id="289" r:id="rId33"/>
    <p:sldId id="292" r:id="rId34"/>
    <p:sldId id="293" r:id="rId35"/>
    <p:sldId id="294" r:id="rId36"/>
    <p:sldId id="295" r:id="rId37"/>
    <p:sldId id="298" r:id="rId38"/>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p:scale>
          <a:sx n="94" d="100"/>
          <a:sy n="94" d="100"/>
        </p:scale>
        <p:origin x="-1284"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13075" cy="461963"/>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lvl1pPr defTabSz="925513">
              <a:defRPr sz="1200"/>
            </a:lvl1pPr>
          </a:lstStyle>
          <a:p>
            <a:pPr>
              <a:defRPr/>
            </a:pPr>
            <a:endParaRPr lang="en-US"/>
          </a:p>
        </p:txBody>
      </p:sp>
      <p:sp>
        <p:nvSpPr>
          <p:cNvPr id="3075" name="Rectangle 3"/>
          <p:cNvSpPr>
            <a:spLocks noGrp="1" noChangeArrowheads="1"/>
          </p:cNvSpPr>
          <p:nvPr>
            <p:ph type="dt" idx="1"/>
          </p:nvPr>
        </p:nvSpPr>
        <p:spPr bwMode="auto">
          <a:xfrm>
            <a:off x="3940175" y="0"/>
            <a:ext cx="3013075" cy="461963"/>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lvl1pPr algn="r" defTabSz="925513">
              <a:defRPr sz="1200"/>
            </a:lvl1pPr>
          </a:lstStyle>
          <a:p>
            <a:pPr>
              <a:defRPr/>
            </a:pPr>
            <a:endParaRPr lang="en-US"/>
          </a:p>
        </p:txBody>
      </p:sp>
      <p:sp>
        <p:nvSpPr>
          <p:cNvPr id="39940" name="Rectangle 4"/>
          <p:cNvSpPr>
            <a:spLocks noGrp="1" noRot="1" noChangeArrowheads="1" noTextEdit="1"/>
          </p:cNvSpPr>
          <p:nvPr>
            <p:ph type="sldImg" idx="2"/>
          </p:nvPr>
        </p:nvSpPr>
        <p:spPr bwMode="auto">
          <a:xfrm>
            <a:off x="1168400" y="693738"/>
            <a:ext cx="4618038"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95325" y="4389438"/>
            <a:ext cx="5564188" cy="4157662"/>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77288"/>
            <a:ext cx="3013075" cy="461962"/>
          </a:xfrm>
          <a:prstGeom prst="rect">
            <a:avLst/>
          </a:prstGeom>
          <a:noFill/>
          <a:ln w="9525">
            <a:noFill/>
            <a:miter lim="800000"/>
            <a:headEnd/>
            <a:tailEnd/>
          </a:ln>
        </p:spPr>
        <p:txBody>
          <a:bodyPr vert="horz" wrap="square" lIns="92546" tIns="46273" rIns="92546" bIns="46273" numCol="1" anchor="b" anchorCtr="0" compatLnSpc="1">
            <a:prstTxWarp prst="textNoShape">
              <a:avLst/>
            </a:prstTxWarp>
          </a:bodyPr>
          <a:lstStyle>
            <a:lvl1pPr defTabSz="925513">
              <a:defRPr sz="1200"/>
            </a:lvl1pPr>
          </a:lstStyle>
          <a:p>
            <a:pPr>
              <a:defRPr/>
            </a:pPr>
            <a:endParaRPr lang="en-US"/>
          </a:p>
        </p:txBody>
      </p:sp>
      <p:sp>
        <p:nvSpPr>
          <p:cNvPr id="3079" name="Rectangle 7"/>
          <p:cNvSpPr>
            <a:spLocks noGrp="1" noChangeArrowheads="1"/>
          </p:cNvSpPr>
          <p:nvPr>
            <p:ph type="sldNum" sz="quarter" idx="5"/>
          </p:nvPr>
        </p:nvSpPr>
        <p:spPr bwMode="auto">
          <a:xfrm>
            <a:off x="3940175" y="8777288"/>
            <a:ext cx="3013075" cy="461962"/>
          </a:xfrm>
          <a:prstGeom prst="rect">
            <a:avLst/>
          </a:prstGeom>
          <a:noFill/>
          <a:ln w="9525">
            <a:noFill/>
            <a:miter lim="800000"/>
            <a:headEnd/>
            <a:tailEnd/>
          </a:ln>
        </p:spPr>
        <p:txBody>
          <a:bodyPr vert="horz" wrap="square" lIns="92546" tIns="46273" rIns="92546" bIns="46273" numCol="1" anchor="b" anchorCtr="0" compatLnSpc="1">
            <a:prstTxWarp prst="textNoShape">
              <a:avLst/>
            </a:prstTxWarp>
          </a:bodyPr>
          <a:lstStyle>
            <a:lvl1pPr algn="r" defTabSz="925513">
              <a:defRPr sz="1200"/>
            </a:lvl1pPr>
          </a:lstStyle>
          <a:p>
            <a:pPr>
              <a:defRPr/>
            </a:pPr>
            <a:fld id="{21B983BA-B3C4-4DE4-846F-A9C372817DA9}" type="slidenum">
              <a:rPr lang="en-US"/>
              <a:pPr>
                <a:defRPr/>
              </a:pPr>
              <a:t>‹#›</a:t>
            </a:fld>
            <a:endParaRPr lang="en-US"/>
          </a:p>
        </p:txBody>
      </p:sp>
    </p:spTree>
    <p:extLst>
      <p:ext uri="{BB962C8B-B14F-4D97-AF65-F5344CB8AC3E}">
        <p14:creationId xmlns:p14="http://schemas.microsoft.com/office/powerpoint/2010/main" val="2915650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a:solidFill>
                  <a:schemeClr val="tx1"/>
                </a:solidFill>
                <a:latin typeface="Arial" charset="0"/>
              </a:defRPr>
            </a:lvl1pPr>
            <a:lvl2pPr marL="742950" indent="-285750" defTabSz="925513" eaLnBrk="0" hangingPunct="0">
              <a:defRPr>
                <a:solidFill>
                  <a:schemeClr val="tx1"/>
                </a:solidFill>
                <a:latin typeface="Arial" charset="0"/>
              </a:defRPr>
            </a:lvl2pPr>
            <a:lvl3pPr marL="1143000" indent="-228600" defTabSz="925513" eaLnBrk="0" hangingPunct="0">
              <a:defRPr>
                <a:solidFill>
                  <a:schemeClr val="tx1"/>
                </a:solidFill>
                <a:latin typeface="Arial" charset="0"/>
              </a:defRPr>
            </a:lvl3pPr>
            <a:lvl4pPr marL="1600200" indent="-228600" defTabSz="925513" eaLnBrk="0" hangingPunct="0">
              <a:defRPr>
                <a:solidFill>
                  <a:schemeClr val="tx1"/>
                </a:solidFill>
                <a:latin typeface="Arial" charset="0"/>
              </a:defRPr>
            </a:lvl4pPr>
            <a:lvl5pPr marL="2057400" indent="-228600" defTabSz="925513" eaLnBrk="0" hangingPunct="0">
              <a:defRPr>
                <a:solidFill>
                  <a:schemeClr val="tx1"/>
                </a:solidFill>
                <a:latin typeface="Arial" charset="0"/>
              </a:defRPr>
            </a:lvl5pPr>
            <a:lvl6pPr marL="2514600" indent="-228600" defTabSz="925513" eaLnBrk="0" fontAlgn="base" hangingPunct="0">
              <a:spcBef>
                <a:spcPct val="0"/>
              </a:spcBef>
              <a:spcAft>
                <a:spcPct val="0"/>
              </a:spcAft>
              <a:defRPr>
                <a:solidFill>
                  <a:schemeClr val="tx1"/>
                </a:solidFill>
                <a:latin typeface="Arial" charset="0"/>
              </a:defRPr>
            </a:lvl6pPr>
            <a:lvl7pPr marL="2971800" indent="-228600" defTabSz="925513" eaLnBrk="0" fontAlgn="base" hangingPunct="0">
              <a:spcBef>
                <a:spcPct val="0"/>
              </a:spcBef>
              <a:spcAft>
                <a:spcPct val="0"/>
              </a:spcAft>
              <a:defRPr>
                <a:solidFill>
                  <a:schemeClr val="tx1"/>
                </a:solidFill>
                <a:latin typeface="Arial" charset="0"/>
              </a:defRPr>
            </a:lvl7pPr>
            <a:lvl8pPr marL="3429000" indent="-228600" defTabSz="925513" eaLnBrk="0" fontAlgn="base" hangingPunct="0">
              <a:spcBef>
                <a:spcPct val="0"/>
              </a:spcBef>
              <a:spcAft>
                <a:spcPct val="0"/>
              </a:spcAft>
              <a:defRPr>
                <a:solidFill>
                  <a:schemeClr val="tx1"/>
                </a:solidFill>
                <a:latin typeface="Arial" charset="0"/>
              </a:defRPr>
            </a:lvl8pPr>
            <a:lvl9pPr marL="3886200" indent="-228600" defTabSz="925513" eaLnBrk="0" fontAlgn="base" hangingPunct="0">
              <a:spcBef>
                <a:spcPct val="0"/>
              </a:spcBef>
              <a:spcAft>
                <a:spcPct val="0"/>
              </a:spcAft>
              <a:defRPr>
                <a:solidFill>
                  <a:schemeClr val="tx1"/>
                </a:solidFill>
                <a:latin typeface="Arial" charset="0"/>
              </a:defRPr>
            </a:lvl9pPr>
          </a:lstStyle>
          <a:p>
            <a:pPr eaLnBrk="1" hangingPunct="1"/>
            <a:fld id="{C6B46C36-FE92-4F0F-B9A5-8A220B638163}" type="slidenum">
              <a:rPr lang="en-US" altLang="en-US" smtClean="0"/>
              <a:pPr eaLnBrk="1" hangingPunct="1"/>
              <a:t>1</a:t>
            </a:fld>
            <a:endParaRPr lang="en-US" altLang="en-US" smtClean="0"/>
          </a:p>
        </p:txBody>
      </p:sp>
      <p:sp>
        <p:nvSpPr>
          <p:cNvPr id="40963" name="Rectangle 2"/>
          <p:cNvSpPr>
            <a:spLocks noGrp="1"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0180" name="Slide Number Placeholder 3"/>
          <p:cNvSpPr txBox="1">
            <a:spLocks noGrp="1"/>
          </p:cNvSpPr>
          <p:nvPr/>
        </p:nvSpPr>
        <p:spPr bwMode="auto">
          <a:xfrm>
            <a:off x="3940175" y="8777288"/>
            <a:ext cx="3013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46" tIns="46273" rIns="92546" bIns="46273" anchor="b"/>
          <a:lstStyle>
            <a:lvl1pPr defTabSz="925513" eaLnBrk="0" hangingPunct="0">
              <a:defRPr>
                <a:solidFill>
                  <a:schemeClr val="tx1"/>
                </a:solidFill>
                <a:latin typeface="Arial" charset="0"/>
              </a:defRPr>
            </a:lvl1pPr>
            <a:lvl2pPr marL="742950" indent="-285750" defTabSz="925513" eaLnBrk="0" hangingPunct="0">
              <a:defRPr>
                <a:solidFill>
                  <a:schemeClr val="tx1"/>
                </a:solidFill>
                <a:latin typeface="Arial" charset="0"/>
              </a:defRPr>
            </a:lvl2pPr>
            <a:lvl3pPr marL="1143000" indent="-228600" defTabSz="925513" eaLnBrk="0" hangingPunct="0">
              <a:defRPr>
                <a:solidFill>
                  <a:schemeClr val="tx1"/>
                </a:solidFill>
                <a:latin typeface="Arial" charset="0"/>
              </a:defRPr>
            </a:lvl3pPr>
            <a:lvl4pPr marL="1600200" indent="-228600" defTabSz="925513" eaLnBrk="0" hangingPunct="0">
              <a:defRPr>
                <a:solidFill>
                  <a:schemeClr val="tx1"/>
                </a:solidFill>
                <a:latin typeface="Arial" charset="0"/>
              </a:defRPr>
            </a:lvl4pPr>
            <a:lvl5pPr marL="2057400" indent="-228600" defTabSz="925513" eaLnBrk="0" hangingPunct="0">
              <a:defRPr>
                <a:solidFill>
                  <a:schemeClr val="tx1"/>
                </a:solidFill>
                <a:latin typeface="Arial" charset="0"/>
              </a:defRPr>
            </a:lvl5pPr>
            <a:lvl6pPr marL="2514600" indent="-228600" defTabSz="925513" eaLnBrk="0" fontAlgn="base" hangingPunct="0">
              <a:spcBef>
                <a:spcPct val="0"/>
              </a:spcBef>
              <a:spcAft>
                <a:spcPct val="0"/>
              </a:spcAft>
              <a:defRPr>
                <a:solidFill>
                  <a:schemeClr val="tx1"/>
                </a:solidFill>
                <a:latin typeface="Arial" charset="0"/>
              </a:defRPr>
            </a:lvl6pPr>
            <a:lvl7pPr marL="2971800" indent="-228600" defTabSz="925513" eaLnBrk="0" fontAlgn="base" hangingPunct="0">
              <a:spcBef>
                <a:spcPct val="0"/>
              </a:spcBef>
              <a:spcAft>
                <a:spcPct val="0"/>
              </a:spcAft>
              <a:defRPr>
                <a:solidFill>
                  <a:schemeClr val="tx1"/>
                </a:solidFill>
                <a:latin typeface="Arial" charset="0"/>
              </a:defRPr>
            </a:lvl7pPr>
            <a:lvl8pPr marL="3429000" indent="-228600" defTabSz="925513" eaLnBrk="0" fontAlgn="base" hangingPunct="0">
              <a:spcBef>
                <a:spcPct val="0"/>
              </a:spcBef>
              <a:spcAft>
                <a:spcPct val="0"/>
              </a:spcAft>
              <a:defRPr>
                <a:solidFill>
                  <a:schemeClr val="tx1"/>
                </a:solidFill>
                <a:latin typeface="Arial" charset="0"/>
              </a:defRPr>
            </a:lvl8pPr>
            <a:lvl9pPr marL="3886200" indent="-228600" defTabSz="925513" eaLnBrk="0" fontAlgn="base" hangingPunct="0">
              <a:spcBef>
                <a:spcPct val="0"/>
              </a:spcBef>
              <a:spcAft>
                <a:spcPct val="0"/>
              </a:spcAft>
              <a:defRPr>
                <a:solidFill>
                  <a:schemeClr val="tx1"/>
                </a:solidFill>
                <a:latin typeface="Arial" charset="0"/>
              </a:defRPr>
            </a:lvl9pPr>
          </a:lstStyle>
          <a:p>
            <a:pPr algn="r" eaLnBrk="1" hangingPunct="1"/>
            <a:fld id="{27A79164-FFC4-41F6-8871-E4F771AA59E9}" type="slidenum">
              <a:rPr lang="en-US" altLang="en-US" sz="1200"/>
              <a:pPr algn="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a:solidFill>
                  <a:schemeClr val="tx1"/>
                </a:solidFill>
                <a:latin typeface="Arial" charset="0"/>
              </a:defRPr>
            </a:lvl1pPr>
            <a:lvl2pPr marL="742950" indent="-285750" defTabSz="925513" eaLnBrk="0" hangingPunct="0">
              <a:defRPr>
                <a:solidFill>
                  <a:schemeClr val="tx1"/>
                </a:solidFill>
                <a:latin typeface="Arial" charset="0"/>
              </a:defRPr>
            </a:lvl2pPr>
            <a:lvl3pPr marL="1143000" indent="-228600" defTabSz="925513" eaLnBrk="0" hangingPunct="0">
              <a:defRPr>
                <a:solidFill>
                  <a:schemeClr val="tx1"/>
                </a:solidFill>
                <a:latin typeface="Arial" charset="0"/>
              </a:defRPr>
            </a:lvl3pPr>
            <a:lvl4pPr marL="1600200" indent="-228600" defTabSz="925513" eaLnBrk="0" hangingPunct="0">
              <a:defRPr>
                <a:solidFill>
                  <a:schemeClr val="tx1"/>
                </a:solidFill>
                <a:latin typeface="Arial" charset="0"/>
              </a:defRPr>
            </a:lvl4pPr>
            <a:lvl5pPr marL="2057400" indent="-228600" defTabSz="925513" eaLnBrk="0" hangingPunct="0">
              <a:defRPr>
                <a:solidFill>
                  <a:schemeClr val="tx1"/>
                </a:solidFill>
                <a:latin typeface="Arial" charset="0"/>
              </a:defRPr>
            </a:lvl5pPr>
            <a:lvl6pPr marL="2514600" indent="-228600" defTabSz="925513" eaLnBrk="0" fontAlgn="base" hangingPunct="0">
              <a:spcBef>
                <a:spcPct val="0"/>
              </a:spcBef>
              <a:spcAft>
                <a:spcPct val="0"/>
              </a:spcAft>
              <a:defRPr>
                <a:solidFill>
                  <a:schemeClr val="tx1"/>
                </a:solidFill>
                <a:latin typeface="Arial" charset="0"/>
              </a:defRPr>
            </a:lvl6pPr>
            <a:lvl7pPr marL="2971800" indent="-228600" defTabSz="925513" eaLnBrk="0" fontAlgn="base" hangingPunct="0">
              <a:spcBef>
                <a:spcPct val="0"/>
              </a:spcBef>
              <a:spcAft>
                <a:spcPct val="0"/>
              </a:spcAft>
              <a:defRPr>
                <a:solidFill>
                  <a:schemeClr val="tx1"/>
                </a:solidFill>
                <a:latin typeface="Arial" charset="0"/>
              </a:defRPr>
            </a:lvl7pPr>
            <a:lvl8pPr marL="3429000" indent="-228600" defTabSz="925513" eaLnBrk="0" fontAlgn="base" hangingPunct="0">
              <a:spcBef>
                <a:spcPct val="0"/>
              </a:spcBef>
              <a:spcAft>
                <a:spcPct val="0"/>
              </a:spcAft>
              <a:defRPr>
                <a:solidFill>
                  <a:schemeClr val="tx1"/>
                </a:solidFill>
                <a:latin typeface="Arial" charset="0"/>
              </a:defRPr>
            </a:lvl8pPr>
            <a:lvl9pPr marL="3886200" indent="-228600" defTabSz="925513" eaLnBrk="0" fontAlgn="base" hangingPunct="0">
              <a:spcBef>
                <a:spcPct val="0"/>
              </a:spcBef>
              <a:spcAft>
                <a:spcPct val="0"/>
              </a:spcAft>
              <a:defRPr>
                <a:solidFill>
                  <a:schemeClr val="tx1"/>
                </a:solidFill>
                <a:latin typeface="Arial" charset="0"/>
              </a:defRPr>
            </a:lvl9pPr>
          </a:lstStyle>
          <a:p>
            <a:pPr eaLnBrk="1" hangingPunct="1"/>
            <a:fld id="{DEB66A26-94C9-4D08-9BFB-1F122FD585CB}" type="slidenum">
              <a:rPr lang="en-US" altLang="en-US" smtClean="0"/>
              <a:pPr eaLnBrk="1" hangingPunct="1"/>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a:solidFill>
                  <a:schemeClr val="tx1"/>
                </a:solidFill>
                <a:latin typeface="Arial" charset="0"/>
              </a:defRPr>
            </a:lvl1pPr>
            <a:lvl2pPr marL="742950" indent="-285750" defTabSz="925513" eaLnBrk="0" hangingPunct="0">
              <a:defRPr>
                <a:solidFill>
                  <a:schemeClr val="tx1"/>
                </a:solidFill>
                <a:latin typeface="Arial" charset="0"/>
              </a:defRPr>
            </a:lvl2pPr>
            <a:lvl3pPr marL="1143000" indent="-228600" defTabSz="925513" eaLnBrk="0" hangingPunct="0">
              <a:defRPr>
                <a:solidFill>
                  <a:schemeClr val="tx1"/>
                </a:solidFill>
                <a:latin typeface="Arial" charset="0"/>
              </a:defRPr>
            </a:lvl3pPr>
            <a:lvl4pPr marL="1600200" indent="-228600" defTabSz="925513" eaLnBrk="0" hangingPunct="0">
              <a:defRPr>
                <a:solidFill>
                  <a:schemeClr val="tx1"/>
                </a:solidFill>
                <a:latin typeface="Arial" charset="0"/>
              </a:defRPr>
            </a:lvl4pPr>
            <a:lvl5pPr marL="2057400" indent="-228600" defTabSz="925513" eaLnBrk="0" hangingPunct="0">
              <a:defRPr>
                <a:solidFill>
                  <a:schemeClr val="tx1"/>
                </a:solidFill>
                <a:latin typeface="Arial" charset="0"/>
              </a:defRPr>
            </a:lvl5pPr>
            <a:lvl6pPr marL="2514600" indent="-228600" defTabSz="925513" eaLnBrk="0" fontAlgn="base" hangingPunct="0">
              <a:spcBef>
                <a:spcPct val="0"/>
              </a:spcBef>
              <a:spcAft>
                <a:spcPct val="0"/>
              </a:spcAft>
              <a:defRPr>
                <a:solidFill>
                  <a:schemeClr val="tx1"/>
                </a:solidFill>
                <a:latin typeface="Arial" charset="0"/>
              </a:defRPr>
            </a:lvl6pPr>
            <a:lvl7pPr marL="2971800" indent="-228600" defTabSz="925513" eaLnBrk="0" fontAlgn="base" hangingPunct="0">
              <a:spcBef>
                <a:spcPct val="0"/>
              </a:spcBef>
              <a:spcAft>
                <a:spcPct val="0"/>
              </a:spcAft>
              <a:defRPr>
                <a:solidFill>
                  <a:schemeClr val="tx1"/>
                </a:solidFill>
                <a:latin typeface="Arial" charset="0"/>
              </a:defRPr>
            </a:lvl7pPr>
            <a:lvl8pPr marL="3429000" indent="-228600" defTabSz="925513" eaLnBrk="0" fontAlgn="base" hangingPunct="0">
              <a:spcBef>
                <a:spcPct val="0"/>
              </a:spcBef>
              <a:spcAft>
                <a:spcPct val="0"/>
              </a:spcAft>
              <a:defRPr>
                <a:solidFill>
                  <a:schemeClr val="tx1"/>
                </a:solidFill>
                <a:latin typeface="Arial" charset="0"/>
              </a:defRPr>
            </a:lvl8pPr>
            <a:lvl9pPr marL="3886200" indent="-228600" defTabSz="925513" eaLnBrk="0" fontAlgn="base" hangingPunct="0">
              <a:spcBef>
                <a:spcPct val="0"/>
              </a:spcBef>
              <a:spcAft>
                <a:spcPct val="0"/>
              </a:spcAft>
              <a:defRPr>
                <a:solidFill>
                  <a:schemeClr val="tx1"/>
                </a:solidFill>
                <a:latin typeface="Arial" charset="0"/>
              </a:defRPr>
            </a:lvl9pPr>
          </a:lstStyle>
          <a:p>
            <a:pPr eaLnBrk="1" hangingPunct="1"/>
            <a:fld id="{91DEE9A7-DD1F-41DA-8480-6DD147AF17B1}" type="slidenum">
              <a:rPr lang="en-US" altLang="en-US" smtClean="0"/>
              <a:pPr eaLnBrk="1" hangingPunct="1"/>
              <a:t>17</a:t>
            </a:fld>
            <a:endParaRPr lang="en-US" altLang="en-US" smtClean="0"/>
          </a:p>
        </p:txBody>
      </p:sp>
      <p:sp>
        <p:nvSpPr>
          <p:cNvPr id="57347" name="Rectangle 2"/>
          <p:cNvSpPr>
            <a:spLocks noGrp="1"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a:solidFill>
                  <a:schemeClr val="tx1"/>
                </a:solidFill>
                <a:latin typeface="Arial" charset="0"/>
              </a:defRPr>
            </a:lvl1pPr>
            <a:lvl2pPr marL="742950" indent="-285750" defTabSz="925513" eaLnBrk="0" hangingPunct="0">
              <a:defRPr>
                <a:solidFill>
                  <a:schemeClr val="tx1"/>
                </a:solidFill>
                <a:latin typeface="Arial" charset="0"/>
              </a:defRPr>
            </a:lvl2pPr>
            <a:lvl3pPr marL="1143000" indent="-228600" defTabSz="925513" eaLnBrk="0" hangingPunct="0">
              <a:defRPr>
                <a:solidFill>
                  <a:schemeClr val="tx1"/>
                </a:solidFill>
                <a:latin typeface="Arial" charset="0"/>
              </a:defRPr>
            </a:lvl3pPr>
            <a:lvl4pPr marL="1600200" indent="-228600" defTabSz="925513" eaLnBrk="0" hangingPunct="0">
              <a:defRPr>
                <a:solidFill>
                  <a:schemeClr val="tx1"/>
                </a:solidFill>
                <a:latin typeface="Arial" charset="0"/>
              </a:defRPr>
            </a:lvl4pPr>
            <a:lvl5pPr marL="2057400" indent="-228600" defTabSz="925513" eaLnBrk="0" hangingPunct="0">
              <a:defRPr>
                <a:solidFill>
                  <a:schemeClr val="tx1"/>
                </a:solidFill>
                <a:latin typeface="Arial" charset="0"/>
              </a:defRPr>
            </a:lvl5pPr>
            <a:lvl6pPr marL="2514600" indent="-228600" defTabSz="925513" eaLnBrk="0" fontAlgn="base" hangingPunct="0">
              <a:spcBef>
                <a:spcPct val="0"/>
              </a:spcBef>
              <a:spcAft>
                <a:spcPct val="0"/>
              </a:spcAft>
              <a:defRPr>
                <a:solidFill>
                  <a:schemeClr val="tx1"/>
                </a:solidFill>
                <a:latin typeface="Arial" charset="0"/>
              </a:defRPr>
            </a:lvl6pPr>
            <a:lvl7pPr marL="2971800" indent="-228600" defTabSz="925513" eaLnBrk="0" fontAlgn="base" hangingPunct="0">
              <a:spcBef>
                <a:spcPct val="0"/>
              </a:spcBef>
              <a:spcAft>
                <a:spcPct val="0"/>
              </a:spcAft>
              <a:defRPr>
                <a:solidFill>
                  <a:schemeClr val="tx1"/>
                </a:solidFill>
                <a:latin typeface="Arial" charset="0"/>
              </a:defRPr>
            </a:lvl7pPr>
            <a:lvl8pPr marL="3429000" indent="-228600" defTabSz="925513" eaLnBrk="0" fontAlgn="base" hangingPunct="0">
              <a:spcBef>
                <a:spcPct val="0"/>
              </a:spcBef>
              <a:spcAft>
                <a:spcPct val="0"/>
              </a:spcAft>
              <a:defRPr>
                <a:solidFill>
                  <a:schemeClr val="tx1"/>
                </a:solidFill>
                <a:latin typeface="Arial" charset="0"/>
              </a:defRPr>
            </a:lvl8pPr>
            <a:lvl9pPr marL="3886200" indent="-228600" defTabSz="925513" eaLnBrk="0" fontAlgn="base" hangingPunct="0">
              <a:spcBef>
                <a:spcPct val="0"/>
              </a:spcBef>
              <a:spcAft>
                <a:spcPct val="0"/>
              </a:spcAft>
              <a:defRPr>
                <a:solidFill>
                  <a:schemeClr val="tx1"/>
                </a:solidFill>
                <a:latin typeface="Arial" charset="0"/>
              </a:defRPr>
            </a:lvl9pPr>
          </a:lstStyle>
          <a:p>
            <a:pPr eaLnBrk="1" hangingPunct="1"/>
            <a:fld id="{525F8529-2989-4642-84AA-F7F402D051C5}" type="slidenum">
              <a:rPr lang="en-US" altLang="en-US" smtClean="0"/>
              <a:pPr eaLnBrk="1" hangingPunct="1"/>
              <a:t>18</a:t>
            </a:fld>
            <a:endParaRPr lang="en-US" altLang="en-US" smtClean="0"/>
          </a:p>
        </p:txBody>
      </p:sp>
      <p:sp>
        <p:nvSpPr>
          <p:cNvPr id="58371" name="Rectangle 2"/>
          <p:cNvSpPr>
            <a:spLocks noGrp="1"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a:solidFill>
                  <a:schemeClr val="tx1"/>
                </a:solidFill>
                <a:latin typeface="Arial" charset="0"/>
              </a:defRPr>
            </a:lvl1pPr>
            <a:lvl2pPr marL="742950" indent="-285750" defTabSz="925513" eaLnBrk="0" hangingPunct="0">
              <a:defRPr>
                <a:solidFill>
                  <a:schemeClr val="tx1"/>
                </a:solidFill>
                <a:latin typeface="Arial" charset="0"/>
              </a:defRPr>
            </a:lvl2pPr>
            <a:lvl3pPr marL="1143000" indent="-228600" defTabSz="925513" eaLnBrk="0" hangingPunct="0">
              <a:defRPr>
                <a:solidFill>
                  <a:schemeClr val="tx1"/>
                </a:solidFill>
                <a:latin typeface="Arial" charset="0"/>
              </a:defRPr>
            </a:lvl3pPr>
            <a:lvl4pPr marL="1600200" indent="-228600" defTabSz="925513" eaLnBrk="0" hangingPunct="0">
              <a:defRPr>
                <a:solidFill>
                  <a:schemeClr val="tx1"/>
                </a:solidFill>
                <a:latin typeface="Arial" charset="0"/>
              </a:defRPr>
            </a:lvl4pPr>
            <a:lvl5pPr marL="2057400" indent="-228600" defTabSz="925513" eaLnBrk="0" hangingPunct="0">
              <a:defRPr>
                <a:solidFill>
                  <a:schemeClr val="tx1"/>
                </a:solidFill>
                <a:latin typeface="Arial" charset="0"/>
              </a:defRPr>
            </a:lvl5pPr>
            <a:lvl6pPr marL="2514600" indent="-228600" defTabSz="925513" eaLnBrk="0" fontAlgn="base" hangingPunct="0">
              <a:spcBef>
                <a:spcPct val="0"/>
              </a:spcBef>
              <a:spcAft>
                <a:spcPct val="0"/>
              </a:spcAft>
              <a:defRPr>
                <a:solidFill>
                  <a:schemeClr val="tx1"/>
                </a:solidFill>
                <a:latin typeface="Arial" charset="0"/>
              </a:defRPr>
            </a:lvl6pPr>
            <a:lvl7pPr marL="2971800" indent="-228600" defTabSz="925513" eaLnBrk="0" fontAlgn="base" hangingPunct="0">
              <a:spcBef>
                <a:spcPct val="0"/>
              </a:spcBef>
              <a:spcAft>
                <a:spcPct val="0"/>
              </a:spcAft>
              <a:defRPr>
                <a:solidFill>
                  <a:schemeClr val="tx1"/>
                </a:solidFill>
                <a:latin typeface="Arial" charset="0"/>
              </a:defRPr>
            </a:lvl7pPr>
            <a:lvl8pPr marL="3429000" indent="-228600" defTabSz="925513" eaLnBrk="0" fontAlgn="base" hangingPunct="0">
              <a:spcBef>
                <a:spcPct val="0"/>
              </a:spcBef>
              <a:spcAft>
                <a:spcPct val="0"/>
              </a:spcAft>
              <a:defRPr>
                <a:solidFill>
                  <a:schemeClr val="tx1"/>
                </a:solidFill>
                <a:latin typeface="Arial" charset="0"/>
              </a:defRPr>
            </a:lvl8pPr>
            <a:lvl9pPr marL="3886200" indent="-228600" defTabSz="925513" eaLnBrk="0" fontAlgn="base" hangingPunct="0">
              <a:spcBef>
                <a:spcPct val="0"/>
              </a:spcBef>
              <a:spcAft>
                <a:spcPct val="0"/>
              </a:spcAft>
              <a:defRPr>
                <a:solidFill>
                  <a:schemeClr val="tx1"/>
                </a:solidFill>
                <a:latin typeface="Arial" charset="0"/>
              </a:defRPr>
            </a:lvl9pPr>
          </a:lstStyle>
          <a:p>
            <a:pPr eaLnBrk="1" hangingPunct="1"/>
            <a:fld id="{95B79A9E-DD3E-45BD-BEF0-225E704EC001}" type="slidenum">
              <a:rPr lang="en-US" altLang="en-US" smtClean="0"/>
              <a:pPr eaLnBrk="1" hangingPunct="1"/>
              <a:t>19</a:t>
            </a:fld>
            <a:endParaRPr lang="en-US" altLang="en-US" smtClean="0"/>
          </a:p>
        </p:txBody>
      </p:sp>
      <p:sp>
        <p:nvSpPr>
          <p:cNvPr id="59395" name="Rectangle 2"/>
          <p:cNvSpPr>
            <a:spLocks noGrp="1"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72050B-4E54-4501-B8C4-C70E19DA0D10}" type="slidenum">
              <a:rPr lang="en-US"/>
              <a:pPr>
                <a:defRPr/>
              </a:pPr>
              <a:t>‹#›</a:t>
            </a:fld>
            <a:endParaRPr lang="en-US"/>
          </a:p>
        </p:txBody>
      </p:sp>
    </p:spTree>
    <p:extLst>
      <p:ext uri="{BB962C8B-B14F-4D97-AF65-F5344CB8AC3E}">
        <p14:creationId xmlns:p14="http://schemas.microsoft.com/office/powerpoint/2010/main" val="141947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159827-FE44-466C-9867-D4961CF240BB}" type="slidenum">
              <a:rPr lang="en-US"/>
              <a:pPr>
                <a:defRPr/>
              </a:pPr>
              <a:t>‹#›</a:t>
            </a:fld>
            <a:endParaRPr lang="en-US"/>
          </a:p>
        </p:txBody>
      </p:sp>
    </p:spTree>
    <p:extLst>
      <p:ext uri="{BB962C8B-B14F-4D97-AF65-F5344CB8AC3E}">
        <p14:creationId xmlns:p14="http://schemas.microsoft.com/office/powerpoint/2010/main" val="57295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98123E-E9D8-4D33-831B-8465AF0E4054}" type="slidenum">
              <a:rPr lang="en-US"/>
              <a:pPr>
                <a:defRPr/>
              </a:pPr>
              <a:t>‹#›</a:t>
            </a:fld>
            <a:endParaRPr lang="en-US"/>
          </a:p>
        </p:txBody>
      </p:sp>
    </p:spTree>
    <p:extLst>
      <p:ext uri="{BB962C8B-B14F-4D97-AF65-F5344CB8AC3E}">
        <p14:creationId xmlns:p14="http://schemas.microsoft.com/office/powerpoint/2010/main" val="235340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8106A6-A65E-41D1-B805-53CF72658C1E}" type="slidenum">
              <a:rPr lang="en-US"/>
              <a:pPr>
                <a:defRPr/>
              </a:pPr>
              <a:t>‹#›</a:t>
            </a:fld>
            <a:endParaRPr lang="en-US"/>
          </a:p>
        </p:txBody>
      </p:sp>
    </p:spTree>
    <p:extLst>
      <p:ext uri="{BB962C8B-B14F-4D97-AF65-F5344CB8AC3E}">
        <p14:creationId xmlns:p14="http://schemas.microsoft.com/office/powerpoint/2010/main" val="637239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38EE59-BD3D-4448-B9F0-99E0BC982F8B}" type="slidenum">
              <a:rPr lang="en-US"/>
              <a:pPr>
                <a:defRPr/>
              </a:pPr>
              <a:t>‹#›</a:t>
            </a:fld>
            <a:endParaRPr lang="en-US"/>
          </a:p>
        </p:txBody>
      </p:sp>
    </p:spTree>
    <p:extLst>
      <p:ext uri="{BB962C8B-B14F-4D97-AF65-F5344CB8AC3E}">
        <p14:creationId xmlns:p14="http://schemas.microsoft.com/office/powerpoint/2010/main" val="53004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B308B3-C5C6-4A07-8A9A-2CBE07CADEC9}" type="slidenum">
              <a:rPr lang="en-US"/>
              <a:pPr>
                <a:defRPr/>
              </a:pPr>
              <a:t>‹#›</a:t>
            </a:fld>
            <a:endParaRPr lang="en-US"/>
          </a:p>
        </p:txBody>
      </p:sp>
    </p:spTree>
    <p:extLst>
      <p:ext uri="{BB962C8B-B14F-4D97-AF65-F5344CB8AC3E}">
        <p14:creationId xmlns:p14="http://schemas.microsoft.com/office/powerpoint/2010/main" val="183129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F89C84-03C7-4F58-A02A-8B2EC4A73E55}" type="slidenum">
              <a:rPr lang="en-US"/>
              <a:pPr>
                <a:defRPr/>
              </a:pPr>
              <a:t>‹#›</a:t>
            </a:fld>
            <a:endParaRPr lang="en-US"/>
          </a:p>
        </p:txBody>
      </p:sp>
    </p:spTree>
    <p:extLst>
      <p:ext uri="{BB962C8B-B14F-4D97-AF65-F5344CB8AC3E}">
        <p14:creationId xmlns:p14="http://schemas.microsoft.com/office/powerpoint/2010/main" val="31730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6E75313-D68C-436F-8DA1-D92DBF26519C}" type="slidenum">
              <a:rPr lang="en-US"/>
              <a:pPr>
                <a:defRPr/>
              </a:pPr>
              <a:t>‹#›</a:t>
            </a:fld>
            <a:endParaRPr lang="en-US"/>
          </a:p>
        </p:txBody>
      </p:sp>
    </p:spTree>
    <p:extLst>
      <p:ext uri="{BB962C8B-B14F-4D97-AF65-F5344CB8AC3E}">
        <p14:creationId xmlns:p14="http://schemas.microsoft.com/office/powerpoint/2010/main" val="14747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F089A89-EEE0-4D78-AB50-9584664CDFF9}" type="slidenum">
              <a:rPr lang="en-US"/>
              <a:pPr>
                <a:defRPr/>
              </a:pPr>
              <a:t>‹#›</a:t>
            </a:fld>
            <a:endParaRPr lang="en-US"/>
          </a:p>
        </p:txBody>
      </p:sp>
    </p:spTree>
    <p:extLst>
      <p:ext uri="{BB962C8B-B14F-4D97-AF65-F5344CB8AC3E}">
        <p14:creationId xmlns:p14="http://schemas.microsoft.com/office/powerpoint/2010/main" val="2514328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5A13F7-D509-43CC-86F4-69260FF81B82}" type="slidenum">
              <a:rPr lang="en-US"/>
              <a:pPr>
                <a:defRPr/>
              </a:pPr>
              <a:t>‹#›</a:t>
            </a:fld>
            <a:endParaRPr lang="en-US"/>
          </a:p>
        </p:txBody>
      </p:sp>
    </p:spTree>
    <p:extLst>
      <p:ext uri="{BB962C8B-B14F-4D97-AF65-F5344CB8AC3E}">
        <p14:creationId xmlns:p14="http://schemas.microsoft.com/office/powerpoint/2010/main" val="1099218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DAB0F1-A6EE-4B20-96FA-4672C111913F}" type="slidenum">
              <a:rPr lang="en-US"/>
              <a:pPr>
                <a:defRPr/>
              </a:pPr>
              <a:t>‹#›</a:t>
            </a:fld>
            <a:endParaRPr lang="en-US"/>
          </a:p>
        </p:txBody>
      </p:sp>
    </p:spTree>
    <p:extLst>
      <p:ext uri="{BB962C8B-B14F-4D97-AF65-F5344CB8AC3E}">
        <p14:creationId xmlns:p14="http://schemas.microsoft.com/office/powerpoint/2010/main" val="38372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D07A3BB-DDA8-4EA5-8B96-F57F3785513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cpegonline.org/multimedia/DeficitLinkages.ppt" TargetMode="External"/><Relationship Id="rId2" Type="http://schemas.openxmlformats.org/officeDocument/2006/relationships/hyperlink" Target="http://www.cpegonline.org/workingpapers/CPEGWP2010-1.pdf" TargetMode="External"/><Relationship Id="rId1" Type="http://schemas.openxmlformats.org/officeDocument/2006/relationships/slideLayout" Target="../slideLayouts/slideLayout2.xml"/><Relationship Id="rId5" Type="http://schemas.openxmlformats.org/officeDocument/2006/relationships/hyperlink" Target="http://www.cpegonline.org/reports/jobs.pdf" TargetMode="External"/><Relationship Id="rId4" Type="http://schemas.openxmlformats.org/officeDocument/2006/relationships/hyperlink" Target="http://www.cpegonline.org/workingpapers/CPEGWP2010-2.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295400"/>
            <a:ext cx="7772400" cy="1470025"/>
          </a:xfrm>
        </p:spPr>
        <p:txBody>
          <a:bodyPr/>
          <a:lstStyle/>
          <a:p>
            <a:pPr eaLnBrk="1" hangingPunct="1"/>
            <a:r>
              <a:rPr lang="en-US" altLang="en-US" sz="4000" b="1" smtClean="0"/>
              <a:t>We Need a Massive Living Wage Federal Jobs Program Now!</a:t>
            </a:r>
          </a:p>
        </p:txBody>
      </p:sp>
      <p:sp>
        <p:nvSpPr>
          <p:cNvPr id="2051" name="Rectangle 3"/>
          <p:cNvSpPr>
            <a:spLocks noGrp="1" noChangeArrowheads="1"/>
          </p:cNvSpPr>
          <p:nvPr>
            <p:ph type="subTitle" idx="1"/>
          </p:nvPr>
        </p:nvSpPr>
        <p:spPr>
          <a:xfrm>
            <a:off x="1219200" y="3581400"/>
            <a:ext cx="6400800" cy="2438400"/>
          </a:xfrm>
        </p:spPr>
        <p:txBody>
          <a:bodyPr/>
          <a:lstStyle/>
          <a:p>
            <a:pPr eaLnBrk="1" hangingPunct="1">
              <a:lnSpc>
                <a:spcPct val="80000"/>
              </a:lnSpc>
            </a:pPr>
            <a:r>
              <a:rPr lang="en-US" altLang="en-US" sz="1600" smtClean="0"/>
              <a:t>Ron Baiman</a:t>
            </a:r>
          </a:p>
          <a:p>
            <a:pPr eaLnBrk="1" hangingPunct="1">
              <a:lnSpc>
                <a:spcPct val="80000"/>
              </a:lnSpc>
            </a:pPr>
            <a:r>
              <a:rPr lang="en-US" altLang="en-US" sz="1600" smtClean="0"/>
              <a:t>Chicago Political Economy Group</a:t>
            </a:r>
          </a:p>
          <a:p>
            <a:pPr eaLnBrk="1" hangingPunct="1">
              <a:lnSpc>
                <a:spcPct val="80000"/>
              </a:lnSpc>
            </a:pPr>
            <a:r>
              <a:rPr lang="en-US" altLang="en-US" sz="1600" smtClean="0"/>
              <a:t>and </a:t>
            </a:r>
          </a:p>
          <a:p>
            <a:pPr eaLnBrk="1" hangingPunct="1">
              <a:lnSpc>
                <a:spcPct val="80000"/>
              </a:lnSpc>
            </a:pPr>
            <a:r>
              <a:rPr lang="en-US" altLang="en-US" sz="1600" smtClean="0"/>
              <a:t>Center for Budget and Tax Accountability</a:t>
            </a:r>
          </a:p>
          <a:p>
            <a:pPr eaLnBrk="1" hangingPunct="1">
              <a:lnSpc>
                <a:spcPct val="80000"/>
              </a:lnSpc>
            </a:pPr>
            <a:endParaRPr lang="en-US" altLang="en-US" sz="1600" smtClean="0"/>
          </a:p>
          <a:p>
            <a:pPr eaLnBrk="1" hangingPunct="1">
              <a:lnSpc>
                <a:spcPct val="80000"/>
              </a:lnSpc>
            </a:pPr>
            <a:r>
              <a:rPr lang="en-US" altLang="en-US" sz="1600" smtClean="0"/>
              <a:t>Email: Rbaiman@ctbaonline.org</a:t>
            </a:r>
          </a:p>
          <a:p>
            <a:pPr eaLnBrk="1" hangingPunct="1">
              <a:lnSpc>
                <a:spcPct val="80000"/>
              </a:lnSpc>
            </a:pPr>
            <a:endParaRPr lang="en-US" altLang="en-US" sz="1600" smtClean="0"/>
          </a:p>
          <a:p>
            <a:pPr eaLnBrk="1" hangingPunct="1">
              <a:lnSpc>
                <a:spcPct val="80000"/>
              </a:lnSpc>
            </a:pPr>
            <a:r>
              <a:rPr lang="en-US" altLang="en-US" sz="1600" smtClean="0"/>
              <a:t>Conference on Jobs and Future of the US Economy</a:t>
            </a:r>
          </a:p>
          <a:p>
            <a:pPr eaLnBrk="1" hangingPunct="1">
              <a:lnSpc>
                <a:spcPct val="80000"/>
              </a:lnSpc>
            </a:pPr>
            <a:r>
              <a:rPr lang="en-US" altLang="en-US" sz="1600" smtClean="0"/>
              <a:t>Oct. 1, 2010</a:t>
            </a:r>
          </a:p>
          <a:p>
            <a:pPr eaLnBrk="1" hangingPunct="1">
              <a:lnSpc>
                <a:spcPct val="80000"/>
              </a:lnSpc>
            </a:pPr>
            <a:r>
              <a:rPr lang="en-US" altLang="en-US" sz="1600" smtClean="0"/>
              <a:t>Howard University</a:t>
            </a:r>
          </a:p>
          <a:p>
            <a:pPr eaLnBrk="1" hangingPunct="1">
              <a:lnSpc>
                <a:spcPct val="80000"/>
              </a:lnSpc>
            </a:pPr>
            <a:r>
              <a:rPr lang="en-US" altLang="en-US" sz="1600" smtClean="0"/>
              <a:t>Washington, D.C.</a:t>
            </a:r>
          </a:p>
          <a:p>
            <a:pPr eaLnBrk="1" hangingPunct="1">
              <a:lnSpc>
                <a:spcPct val="80000"/>
              </a:lnSpc>
            </a:pPr>
            <a:endParaRPr lang="en-US" altLang="en-US" sz="16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4294967295"/>
          </p:nvPr>
        </p:nvSpPr>
        <p:spPr>
          <a:xfrm>
            <a:off x="457200" y="304800"/>
            <a:ext cx="8229600" cy="4525963"/>
          </a:xfrm>
        </p:spPr>
        <p:txBody>
          <a:bodyPr/>
          <a:lstStyle/>
          <a:p>
            <a:r>
              <a:rPr lang="en-US" altLang="en-US" smtClean="0"/>
              <a:t>The CPEG (Feb. 2009) program is designed to support the creation of 17.5 million new jobs over five years (3.5 x 5). </a:t>
            </a:r>
          </a:p>
          <a:p>
            <a:r>
              <a:rPr lang="en-US" altLang="en-US" smtClean="0"/>
              <a:t>At the time we used a BLS forecast of private sector job growth of 1.5 million a year and estimated that our wage floor would result in the elimination of 1 million low-wage jobs a year, resulting in total job growth of 3.5+1.5-1=4 million a year, or 20 million over five years.</a:t>
            </a:r>
          </a:p>
          <a:p>
            <a:endParaRPr lang="en-US" altLang="en-US" smtClean="0"/>
          </a:p>
        </p:txBody>
      </p:sp>
      <p:sp>
        <p:nvSpPr>
          <p:cNvPr id="1126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326CA2-F6BF-4F90-8993-804E537831F8}" type="slidenum">
              <a:rPr lang="en-US" altLang="en-US" smtClean="0"/>
              <a:pPr eaLnBrk="1" hangingPunct="1"/>
              <a:t>10</a:t>
            </a:fld>
            <a:endParaRPr lang="en-US"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2"/>
          <p:cNvSpPr>
            <a:spLocks noGrp="1"/>
          </p:cNvSpPr>
          <p:nvPr>
            <p:ph type="subTitle" idx="1"/>
          </p:nvPr>
        </p:nvSpPr>
        <p:spPr>
          <a:xfrm>
            <a:off x="533400" y="609600"/>
            <a:ext cx="7772400" cy="5638800"/>
          </a:xfrm>
        </p:spPr>
        <p:txBody>
          <a:bodyPr/>
          <a:lstStyle/>
          <a:p>
            <a:pPr algn="l" eaLnBrk="1" hangingPunct="1">
              <a:buFontTx/>
              <a:buChar char="•"/>
            </a:pPr>
            <a:r>
              <a:rPr lang="en-US" altLang="en-US" sz="2400" smtClean="0"/>
              <a:t> </a:t>
            </a:r>
            <a:r>
              <a:rPr lang="en-US" altLang="en-US" smtClean="0"/>
              <a:t>True unemployment (U6) that includes involuntary part-timers and marginally attached to labor force was </a:t>
            </a:r>
            <a:r>
              <a:rPr lang="en-US" altLang="en-US" b="1" smtClean="0"/>
              <a:t>13.4 million </a:t>
            </a:r>
            <a:r>
              <a:rPr lang="en-US" altLang="en-US" smtClean="0"/>
              <a:t>in Nov 07.  </a:t>
            </a:r>
          </a:p>
          <a:p>
            <a:pPr algn="l" eaLnBrk="1" hangingPunct="1">
              <a:buFontTx/>
              <a:buChar char="•"/>
            </a:pPr>
            <a:r>
              <a:rPr lang="en-US" altLang="en-US" smtClean="0"/>
              <a:t> It is currently (Aug. 2010) </a:t>
            </a:r>
            <a:r>
              <a:rPr lang="en-US" altLang="en-US" b="1" smtClean="0"/>
              <a:t>26.8 million.</a:t>
            </a:r>
          </a:p>
          <a:p>
            <a:pPr algn="l" eaLnBrk="1" hangingPunct="1">
              <a:buFontTx/>
              <a:buChar char="•"/>
            </a:pPr>
            <a:r>
              <a:rPr lang="en-US" altLang="en-US" smtClean="0"/>
              <a:t> So we need an employment increase of this magnitude right now. </a:t>
            </a:r>
          </a:p>
          <a:p>
            <a:pPr algn="l" eaLnBrk="1" hangingPunct="1">
              <a:buFontTx/>
              <a:buChar char="•"/>
            </a:pPr>
            <a:r>
              <a:rPr lang="en-US" altLang="en-US" smtClean="0"/>
              <a:t>  And for every year that it takes to ramp up this employment  we will need employment increases of 1.38 million to  accommodate new entrants.</a:t>
            </a:r>
          </a:p>
          <a:p>
            <a:pPr algn="l" eaLnBrk="1" hangingPunct="1"/>
            <a:endParaRPr lang="en-US"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533400" y="228600"/>
            <a:ext cx="8229600" cy="6248400"/>
          </a:xfrm>
        </p:spPr>
        <p:txBody>
          <a:bodyPr/>
          <a:lstStyle/>
          <a:p>
            <a:r>
              <a:rPr lang="en-US" altLang="en-US" sz="2800" smtClean="0"/>
              <a:t>If we assume the Aug 2010 number of discouraged and involuntary part-timers of 6.083 million.</a:t>
            </a:r>
          </a:p>
          <a:p>
            <a:r>
              <a:rPr lang="en-US" altLang="en-US" sz="2800" smtClean="0"/>
              <a:t>a five year ramp-up of the employment program with 1.38 million new entrants to the Labor Force very year bringing the 2015 Labor Force to 161.01 million.</a:t>
            </a:r>
          </a:p>
          <a:p>
            <a:r>
              <a:rPr lang="en-US" altLang="en-US" sz="2800" smtClean="0"/>
              <a:t>The same 16.7% Aug 2010 (U6) comprehensive unemployment rate in 2015 as a share of the LF plus discouraged workers (161.01+6.083=167.093)</a:t>
            </a:r>
          </a:p>
          <a:p>
            <a:r>
              <a:rPr lang="en-US" altLang="en-US" sz="2800" smtClean="0"/>
              <a:t> Total employment needs in 2015 to achieve a job for all comes to about 28 million (16.7% of 167.093).</a:t>
            </a:r>
          </a:p>
        </p:txBody>
      </p:sp>
      <p:sp>
        <p:nvSpPr>
          <p:cNvPr id="1331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50552E-91F1-4066-9545-7366383A68D1}" type="slidenum">
              <a:rPr lang="en-US" altLang="en-US" smtClean="0"/>
              <a:pPr eaLnBrk="1" hangingPunct="1"/>
              <a:t>12</a:t>
            </a:fld>
            <a:endParaRPr lang="en-US"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457200"/>
            <a:ext cx="8229600" cy="5791200"/>
          </a:xfrm>
        </p:spPr>
        <p:txBody>
          <a:bodyPr/>
          <a:lstStyle/>
          <a:p>
            <a:pPr>
              <a:lnSpc>
                <a:spcPct val="90000"/>
              </a:lnSpc>
            </a:pPr>
            <a:r>
              <a:rPr lang="en-US" altLang="en-US" sz="2800" smtClean="0"/>
              <a:t>Allowing for 2% “frictional” unemployment brings this down by about 3 million to </a:t>
            </a:r>
            <a:r>
              <a:rPr lang="en-US" altLang="en-US" sz="2800" b="1" smtClean="0"/>
              <a:t>25 million.</a:t>
            </a:r>
            <a:r>
              <a:rPr lang="en-US" altLang="en-US" sz="2800" smtClean="0"/>
              <a:t> </a:t>
            </a:r>
          </a:p>
          <a:p>
            <a:pPr>
              <a:lnSpc>
                <a:spcPct val="90000"/>
              </a:lnSpc>
            </a:pPr>
            <a:r>
              <a:rPr lang="en-US" altLang="en-US" sz="2800" smtClean="0"/>
              <a:t>In the absence of significant private sector employment growth over this period, this will require a CPEG jobs program that supports </a:t>
            </a:r>
            <a:r>
              <a:rPr lang="en-US" altLang="en-US" sz="2800" b="1" smtClean="0"/>
              <a:t>30 million</a:t>
            </a:r>
            <a:r>
              <a:rPr lang="en-US" altLang="en-US" sz="2800" smtClean="0"/>
              <a:t> jobs (to account for 5 million low wage jobs lost). </a:t>
            </a:r>
          </a:p>
          <a:p>
            <a:pPr>
              <a:lnSpc>
                <a:spcPct val="90000"/>
              </a:lnSpc>
            </a:pPr>
            <a:r>
              <a:rPr lang="en-US" altLang="en-US" sz="2800" smtClean="0"/>
              <a:t>This is a 71% increase over the Feb. 2009 CPEG jobs program that supported 17.5 million jobs. This can be reduced if private sector job growth picks up. </a:t>
            </a:r>
          </a:p>
          <a:p>
            <a:pPr>
              <a:lnSpc>
                <a:spcPct val="90000"/>
              </a:lnSpc>
            </a:pPr>
            <a:r>
              <a:rPr lang="en-US" altLang="en-US" sz="2800" smtClean="0"/>
              <a:t>As will be shown below, small increases in an FTT could provide funding for this expanded jobs program</a:t>
            </a:r>
          </a:p>
          <a:p>
            <a:pPr>
              <a:lnSpc>
                <a:spcPct val="90000"/>
              </a:lnSpc>
            </a:pPr>
            <a:endParaRPr lang="en-US" altLang="en-US" sz="2800" b="1" smtClean="0"/>
          </a:p>
          <a:p>
            <a:pPr>
              <a:lnSpc>
                <a:spcPct val="90000"/>
              </a:lnSpc>
            </a:pPr>
            <a:endParaRPr lang="en-US" altLang="en-US" sz="2800" smtClean="0"/>
          </a:p>
        </p:txBody>
      </p:sp>
      <p:sp>
        <p:nvSpPr>
          <p:cNvPr id="1433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03D24F-FB94-4D1A-AC80-3F3065407251}" type="slidenum">
              <a:rPr lang="en-US" altLang="en-US" smtClean="0"/>
              <a:pPr eaLnBrk="1" hangingPunct="1"/>
              <a:t>13</a:t>
            </a:fld>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533400"/>
            <a:ext cx="8229600" cy="1143000"/>
          </a:xfrm>
        </p:spPr>
        <p:txBody>
          <a:bodyPr/>
          <a:lstStyle/>
          <a:p>
            <a:pPr eaLnBrk="1" hangingPunct="1"/>
            <a:r>
              <a:rPr lang="en-US" altLang="en-US" sz="4000" smtClean="0"/>
              <a:t>2) And 3) Living Jobs and Elimination of Low Wage Service Sector</a:t>
            </a:r>
          </a:p>
        </p:txBody>
      </p:sp>
      <p:sp>
        <p:nvSpPr>
          <p:cNvPr id="15363" name="Content Placeholder 2"/>
          <p:cNvSpPr>
            <a:spLocks noGrp="1"/>
          </p:cNvSpPr>
          <p:nvPr>
            <p:ph idx="1"/>
          </p:nvPr>
        </p:nvSpPr>
        <p:spPr>
          <a:xfrm>
            <a:off x="457200" y="2057400"/>
            <a:ext cx="8229600" cy="4525963"/>
          </a:xfrm>
        </p:spPr>
        <p:txBody>
          <a:bodyPr/>
          <a:lstStyle/>
          <a:p>
            <a:pPr eaLnBrk="1" hangingPunct="1"/>
            <a:r>
              <a:rPr lang="en-US" altLang="en-US" sz="3000" smtClean="0"/>
              <a:t>A key characteristic of countries without large low-wage service sectors is generous public funding and high wages for “human” service jobs in typically public and/or non-profit sectors like: education, health care, elder care, child care, and care for the disabled and fewer and better paid jobs in retail, food service, and other generally for-profit or cooperative sectors (Hill, 2010).</a:t>
            </a: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FE0C08-04EF-4077-BA64-A817E50F121A}" type="slidenum">
              <a:rPr lang="en-US" altLang="en-US" smtClean="0"/>
              <a:pPr eaLnBrk="1" hangingPunct="1"/>
              <a:t>14</a:t>
            </a:fld>
            <a:endParaRPr lang="en-US"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z="3200" smtClean="0"/>
              <a:t>US Real Wages Compared to Other OECD (Mostly) High Social Spending Countries</a:t>
            </a:r>
          </a:p>
        </p:txBody>
      </p:sp>
      <p:pic>
        <p:nvPicPr>
          <p:cNvPr id="16387" name="Picture 4"/>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143000" y="1447800"/>
            <a:ext cx="7391400" cy="5035550"/>
          </a:xfrm>
          <a:noFill/>
        </p:spPr>
      </p:pic>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0389E3-EEA6-488A-A972-D52A2DD55FD0}" type="slidenum">
              <a:rPr lang="en-US" altLang="en-US" smtClean="0"/>
              <a:pPr eaLnBrk="1" hangingPunct="1"/>
              <a:t>15</a:t>
            </a:fld>
            <a:endParaRPr lang="en-US" alt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304800" y="152400"/>
            <a:ext cx="8229600" cy="4525963"/>
          </a:xfrm>
        </p:spPr>
        <p:txBody>
          <a:bodyPr/>
          <a:lstStyle/>
          <a:p>
            <a:r>
              <a:rPr lang="en-US" altLang="en-US" smtClean="0"/>
              <a:t>The CPEG program mandates that all Federally supported jobs (allowing for  temporary training wages) have a wage equal or above to the 2008 median wage of about $ 18 an hour or $ 37,440 a year.</a:t>
            </a:r>
          </a:p>
          <a:p>
            <a:r>
              <a:rPr lang="en-US" altLang="en-US" smtClean="0"/>
              <a:t>We recognize that this will cause many current lower wage jobs to disappear thus partially reducing the level of employment expansion.</a:t>
            </a:r>
          </a:p>
          <a:p>
            <a:r>
              <a:rPr lang="en-US" altLang="en-US" smtClean="0"/>
              <a:t>However we view the reduction and ultimate elimination of low-wage employment is an important goal of the jobs program.</a:t>
            </a:r>
          </a:p>
        </p:txBody>
      </p:sp>
      <p:sp>
        <p:nvSpPr>
          <p:cNvPr id="1741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F912B2-B5A1-44FE-BA27-7947E379667B}" type="slidenum">
              <a:rPr lang="en-US" altLang="en-US" smtClean="0"/>
              <a:pPr eaLnBrk="1" hangingPunct="1"/>
              <a:t>16</a:t>
            </a:fld>
            <a:endParaRPr lang="en-US"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000" smtClean="0"/>
              <a:t>4) Financial Transactions Tax</a:t>
            </a:r>
          </a:p>
        </p:txBody>
      </p:sp>
      <p:sp>
        <p:nvSpPr>
          <p:cNvPr id="18435" name="Rectangle 3"/>
          <p:cNvSpPr>
            <a:spLocks noGrp="1" noChangeArrowheads="1"/>
          </p:cNvSpPr>
          <p:nvPr>
            <p:ph type="body" idx="1"/>
          </p:nvPr>
        </p:nvSpPr>
        <p:spPr>
          <a:xfrm>
            <a:off x="457200" y="1371600"/>
            <a:ext cx="8229600" cy="4068763"/>
          </a:xfrm>
        </p:spPr>
        <p:txBody>
          <a:bodyPr/>
          <a:lstStyle/>
          <a:p>
            <a:pPr eaLnBrk="1" hangingPunct="1"/>
            <a:r>
              <a:rPr lang="en-US" altLang="en-US" sz="2800" smtClean="0"/>
              <a:t>We Have the Resources to Fund a Large Scale Living Wage Federal Jobs Program</a:t>
            </a:r>
          </a:p>
          <a:p>
            <a:pPr eaLnBrk="1" hangingPunct="1"/>
            <a:r>
              <a:rPr lang="en-US" altLang="en-US" sz="2800" smtClean="0"/>
              <a:t>Our country is still very wealthy, though our industrial base has been devastated in the last few decades.  </a:t>
            </a:r>
          </a:p>
          <a:p>
            <a:pPr eaLnBrk="1" hangingPunct="1"/>
            <a:r>
              <a:rPr lang="en-US" altLang="en-US" sz="2800" smtClean="0"/>
              <a:t>Our wealth however increasingly does not “lift all boats” but rather goes to the very top of the income scale and to most unproductive sectors of the economy (finance, insurance, real estate (until recently), law, and lobbying). </a:t>
            </a:r>
          </a:p>
        </p:txBody>
      </p:sp>
      <p:sp>
        <p:nvSpPr>
          <p:cNvPr id="1843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A95BC2-18CE-444B-BC00-A21538521A1D}" type="slidenum">
              <a:rPr lang="en-US" altLang="en-US" smtClean="0"/>
              <a:pPr eaLnBrk="1" hangingPunct="1"/>
              <a:t>17</a:t>
            </a:fld>
            <a:endParaRPr lang="en-US"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4000" smtClean="0"/>
              <a:t>A Small Financial Transactions Tax Could Raise Trillions of dollars per Year</a:t>
            </a:r>
          </a:p>
        </p:txBody>
      </p:sp>
      <p:sp>
        <p:nvSpPr>
          <p:cNvPr id="19459" name="Rectangle 3"/>
          <p:cNvSpPr>
            <a:spLocks noGrp="1" noChangeArrowheads="1"/>
          </p:cNvSpPr>
          <p:nvPr>
            <p:ph type="body" idx="1"/>
          </p:nvPr>
        </p:nvSpPr>
        <p:spPr>
          <a:xfrm>
            <a:off x="457200" y="1981200"/>
            <a:ext cx="8229600" cy="4144963"/>
          </a:xfrm>
        </p:spPr>
        <p:txBody>
          <a:bodyPr/>
          <a:lstStyle/>
          <a:p>
            <a:pPr eaLnBrk="1" hangingPunct="1"/>
            <a:r>
              <a:rPr lang="en-US" altLang="en-US" sz="2800" smtClean="0"/>
              <a:t>An FTT would be both highly progressive in it’s incidence on the wealthiest income groups, and</a:t>
            </a:r>
          </a:p>
          <a:p>
            <a:pPr eaLnBrk="1" hangingPunct="1"/>
            <a:r>
              <a:rPr lang="en-US" altLang="en-US" sz="2800" smtClean="0"/>
              <a:t>It would target, and reduce economic resources going toward unproductive short-term financial speculation</a:t>
            </a:r>
          </a:p>
          <a:p>
            <a:pPr eaLnBrk="1" hangingPunct="1"/>
            <a:r>
              <a:rPr lang="en-US" altLang="en-US" sz="2800" smtClean="0"/>
              <a:t> See CPEG (Barclay, 2010) FTT estimate FTT which I think is the most extensive, careful, and up to date estimate out there. </a:t>
            </a:r>
          </a:p>
          <a:p>
            <a:pPr eaLnBrk="1" hangingPunct="1"/>
            <a:endParaRPr lang="en-US" altLang="en-US" sz="2800" smtClean="0"/>
          </a:p>
          <a:p>
            <a:pPr eaLnBrk="1" hangingPunct="1"/>
            <a:endParaRPr lang="en-US" altLang="en-US" sz="2800" smtClean="0"/>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C8BFCE-534B-4534-99F6-2EB8BC514ED4}" type="slidenum">
              <a:rPr lang="en-US" altLang="en-US" smtClean="0"/>
              <a:pPr eaLnBrk="1" hangingPunct="1"/>
              <a:t>18</a:t>
            </a:fld>
            <a:endParaRPr lang="en-US" alt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52400"/>
            <a:ext cx="8229600" cy="411163"/>
          </a:xfrm>
        </p:spPr>
        <p:txBody>
          <a:bodyPr/>
          <a:lstStyle/>
          <a:p>
            <a:pPr eaLnBrk="1" hangingPunct="1"/>
            <a:r>
              <a:rPr lang="en-US" altLang="en-US" smtClean="0"/>
              <a:t>For Example:</a:t>
            </a:r>
          </a:p>
        </p:txBody>
      </p:sp>
      <p:sp>
        <p:nvSpPr>
          <p:cNvPr id="20483" name="Rectangle 3"/>
          <p:cNvSpPr>
            <a:spLocks noGrp="1" noChangeArrowheads="1"/>
          </p:cNvSpPr>
          <p:nvPr>
            <p:ph type="body" idx="1"/>
          </p:nvPr>
        </p:nvSpPr>
        <p:spPr>
          <a:xfrm>
            <a:off x="457200" y="609600"/>
            <a:ext cx="8229600" cy="5440363"/>
          </a:xfrm>
        </p:spPr>
        <p:txBody>
          <a:bodyPr/>
          <a:lstStyle/>
          <a:p>
            <a:pPr eaLnBrk="1" hangingPunct="1"/>
            <a:r>
              <a:rPr lang="en-US" altLang="en-US" sz="2800" smtClean="0"/>
              <a:t>On August 31 2010 the WSJ reported that world wide Currency Trading had reached $ 4 Trillion a day (WSJ, 2010). </a:t>
            </a:r>
          </a:p>
          <a:p>
            <a:pPr eaLnBrk="1" hangingPunct="1"/>
            <a:r>
              <a:rPr lang="en-US" altLang="en-US" sz="2800" smtClean="0"/>
              <a:t>If we assume 250 trading days and apply an FTT of 0.25% per  side to these trades (higher than that used by Barclay), just cash currency trading would result in annual world wide FTT tax revenues of $ 1.25 Trillion. </a:t>
            </a:r>
          </a:p>
          <a:p>
            <a:pPr eaLnBrk="1" hangingPunct="1"/>
            <a:r>
              <a:rPr lang="en-US" altLang="en-US" sz="2800" smtClean="0"/>
              <a:t>If we apply the conservative Barclay estimate that only 0.25% of this (mostly London based but almost 90% dollar denominated on one leg) currency  trading is by US firms, we get a US take of  $ 312.5 B just from cash currency trading.</a:t>
            </a:r>
          </a:p>
          <a:p>
            <a:pPr eaLnBrk="1" hangingPunct="1"/>
            <a:endParaRPr lang="en-US" altLang="en-US" sz="2800" smtClean="0"/>
          </a:p>
          <a:p>
            <a:pPr eaLnBrk="1" hangingPunct="1"/>
            <a:endParaRPr lang="en-US" altLang="en-US" sz="2800" smtClean="0"/>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12171A-23C6-41DD-A8B6-AEF75C8DF3AA}" type="slidenum">
              <a:rPr lang="en-US" altLang="en-US" smtClean="0"/>
              <a:pPr eaLnBrk="1" hangingPunct="1"/>
              <a:t>19</a:t>
            </a:fld>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914400"/>
            <a:ext cx="8229600" cy="487363"/>
          </a:xfrm>
        </p:spPr>
        <p:txBody>
          <a:bodyPr/>
          <a:lstStyle/>
          <a:p>
            <a:pPr eaLnBrk="1" hangingPunct="1"/>
            <a:r>
              <a:rPr lang="en-US" altLang="en-US" sz="3600" smtClean="0"/>
              <a:t>Our Opinion Makers and Political Leaders Need to Openly Acknowledge, Disseminate, and Acton on the Obvious:</a:t>
            </a:r>
          </a:p>
        </p:txBody>
      </p:sp>
      <p:sp>
        <p:nvSpPr>
          <p:cNvPr id="3075" name="Content Placeholder 2"/>
          <p:cNvSpPr>
            <a:spLocks noGrp="1"/>
          </p:cNvSpPr>
          <p:nvPr>
            <p:ph idx="1"/>
          </p:nvPr>
        </p:nvSpPr>
        <p:spPr>
          <a:xfrm>
            <a:off x="457200" y="2286000"/>
            <a:ext cx="8229600" cy="4221163"/>
          </a:xfrm>
        </p:spPr>
        <p:txBody>
          <a:bodyPr/>
          <a:lstStyle/>
          <a:p>
            <a:pPr eaLnBrk="1" hangingPunct="1"/>
            <a:r>
              <a:rPr lang="en-US" altLang="en-US" sz="2400" smtClean="0"/>
              <a:t>Our country is facing an unprecedented economic crisis.</a:t>
            </a:r>
          </a:p>
          <a:p>
            <a:pPr eaLnBrk="1" hangingPunct="1"/>
            <a:r>
              <a:rPr lang="en-US" altLang="en-US" sz="2400" smtClean="0"/>
              <a:t>This crisis will </a:t>
            </a:r>
            <a:r>
              <a:rPr lang="en-US" altLang="en-US" sz="2400" b="1" smtClean="0"/>
              <a:t>not</a:t>
            </a:r>
            <a:r>
              <a:rPr lang="en-US" altLang="en-US" sz="2400" smtClean="0"/>
              <a:t> be resolved automatically through market  forces and private sector action or moderate public measures.</a:t>
            </a:r>
          </a:p>
          <a:p>
            <a:pPr eaLnBrk="1" hangingPunct="1"/>
            <a:r>
              <a:rPr lang="en-US" altLang="en-US" sz="2400" smtClean="0"/>
              <a:t>Only the federal government has the power to implement the kind of massive programs and fundamental policy changes necessary to restructure and revive our economy.</a:t>
            </a:r>
          </a:p>
          <a:p>
            <a:pPr eaLnBrk="1" hangingPunct="1"/>
            <a:r>
              <a:rPr lang="en-US" altLang="en-US" sz="2400" smtClean="0"/>
              <a:t>We need to tell our countrymen and women what is necessary, not what is currently political possible.</a:t>
            </a:r>
          </a:p>
          <a:p>
            <a:pPr eaLnBrk="1" hangingPunct="1"/>
            <a:endParaRPr lang="en-US" altLang="en-US" sz="2400" smtClean="0"/>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E2374E-832E-44B4-9B0A-7434A4AE34DF}" type="slidenum">
              <a:rPr lang="en-US" altLang="en-US" smtClean="0"/>
              <a:pPr eaLnBrk="1" hangingPunct="1"/>
              <a:t>2</a:t>
            </a:fld>
            <a:endParaRPr lang="en-US" alt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258762"/>
          </a:xfrm>
        </p:spPr>
        <p:txBody>
          <a:bodyPr/>
          <a:lstStyle/>
          <a:p>
            <a:pPr eaLnBrk="1" hangingPunct="1"/>
            <a:r>
              <a:rPr lang="en-US" altLang="en-US" smtClean="0"/>
              <a:t>For Example (cont.):</a:t>
            </a:r>
          </a:p>
        </p:txBody>
      </p:sp>
      <p:sp>
        <p:nvSpPr>
          <p:cNvPr id="21507" name="Content Placeholder 2"/>
          <p:cNvSpPr>
            <a:spLocks noGrp="1"/>
          </p:cNvSpPr>
          <p:nvPr>
            <p:ph idx="1"/>
          </p:nvPr>
        </p:nvSpPr>
        <p:spPr>
          <a:xfrm>
            <a:off x="457200" y="685800"/>
            <a:ext cx="8229600" cy="5440363"/>
          </a:xfrm>
        </p:spPr>
        <p:txBody>
          <a:bodyPr/>
          <a:lstStyle/>
          <a:p>
            <a:pPr eaLnBrk="1" hangingPunct="1"/>
            <a:r>
              <a:rPr lang="en-US" altLang="en-US" sz="2800" smtClean="0"/>
              <a:t>Barclay’s 2007 data show that the Currency Derivative market is about 5 times the size  of the currency Cash market.  Applying the same rate to this market would therefore net over $ 1.2 T just from a US FTT on currency trading. </a:t>
            </a:r>
          </a:p>
          <a:p>
            <a:pPr eaLnBrk="1" hangingPunct="1"/>
            <a:r>
              <a:rPr lang="en-US" altLang="en-US" sz="2800" smtClean="0"/>
              <a:t>But interest rate (bond) cash and derivative trading is, based on Barclay’s data, even larger than  currency trading and so at this rate could add more than $ 1.2 T for a US FTT.</a:t>
            </a:r>
          </a:p>
          <a:p>
            <a:pPr eaLnBrk="1" hangingPunct="1"/>
            <a:r>
              <a:rPr lang="en-US" altLang="en-US" sz="2800" smtClean="0"/>
              <a:t>And another $ 0.5 T could be raised from equity and equity derivative trading. </a:t>
            </a:r>
          </a:p>
          <a:p>
            <a:pPr eaLnBrk="1" hangingPunct="1"/>
            <a:r>
              <a:rPr lang="en-US" altLang="en-US" sz="2800" smtClean="0"/>
              <a:t>The point should be clear.  Even with repression multiple Trillions of dollars could be raised. </a:t>
            </a:r>
          </a:p>
          <a:p>
            <a:pPr eaLnBrk="1" hangingPunct="1"/>
            <a:endParaRPr lang="en-US" altLang="en-US" sz="2800" smtClean="0"/>
          </a:p>
          <a:p>
            <a:pPr eaLnBrk="1" hangingPunct="1"/>
            <a:endParaRPr lang="en-US" altLang="en-US" smtClean="0"/>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34D5AE-86E4-4F27-8630-7C5A84706A63}" type="slidenum">
              <a:rPr lang="en-US" altLang="en-US" smtClean="0"/>
              <a:pPr eaLnBrk="1" hangingPunct="1"/>
              <a:t>20</a:t>
            </a:fld>
            <a:endParaRPr lang="en-US" alt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533400" y="0"/>
            <a:ext cx="8229600" cy="1371600"/>
          </a:xfrm>
        </p:spPr>
        <p:txBody>
          <a:bodyPr/>
          <a:lstStyle/>
          <a:p>
            <a:r>
              <a:rPr lang="en-US" altLang="en-US" sz="4000" smtClean="0"/>
              <a:t>5) Permanent Economic Restructuring</a:t>
            </a:r>
          </a:p>
        </p:txBody>
      </p:sp>
      <p:sp>
        <p:nvSpPr>
          <p:cNvPr id="22531" name="Content Placeholder 2"/>
          <p:cNvSpPr>
            <a:spLocks noGrp="1"/>
          </p:cNvSpPr>
          <p:nvPr>
            <p:ph idx="4294967295"/>
          </p:nvPr>
        </p:nvSpPr>
        <p:spPr>
          <a:xfrm>
            <a:off x="457200" y="1295400"/>
            <a:ext cx="8229600" cy="4525963"/>
          </a:xfrm>
        </p:spPr>
        <p:txBody>
          <a:bodyPr/>
          <a:lstStyle/>
          <a:p>
            <a:r>
              <a:rPr lang="en-US" altLang="en-US" sz="2800" smtClean="0"/>
              <a:t>Since the jobs program would be permanent and permanently funded, it would result in a long-term economic restructuring of the US economy with a much expanded public sector along the lines of the most successful OECD economies.</a:t>
            </a:r>
          </a:p>
          <a:p>
            <a:r>
              <a:rPr lang="en-US" altLang="en-US" sz="2800" smtClean="0"/>
              <a:t>This is a key goal of the program that is based on the following principles (Baiman, 2010a) (Hill, 2010).</a:t>
            </a: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4244F3-3280-4CCD-BAB2-1311B1735F74}" type="slidenum">
              <a:rPr lang="en-US" altLang="en-US" smtClean="0"/>
              <a:pPr eaLnBrk="1" hangingPunct="1"/>
              <a:t>21</a:t>
            </a:fld>
            <a:endParaRPr lang="en-US"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304800"/>
            <a:ext cx="8229600" cy="6248400"/>
          </a:xfrm>
        </p:spPr>
        <p:txBody>
          <a:bodyPr/>
          <a:lstStyle/>
          <a:p>
            <a:pPr marL="609600" indent="-609600">
              <a:lnSpc>
                <a:spcPct val="80000"/>
              </a:lnSpc>
              <a:buFontTx/>
              <a:buAutoNum type="arabicPeriod"/>
            </a:pPr>
            <a:r>
              <a:rPr lang="en-US" altLang="en-US" sz="2800" smtClean="0"/>
              <a:t>The U.S. economy has not been generating an adequate number of well paid jobs for many decades.</a:t>
            </a:r>
          </a:p>
          <a:p>
            <a:pPr marL="609600" indent="-609600">
              <a:lnSpc>
                <a:spcPct val="80000"/>
              </a:lnSpc>
              <a:buFontTx/>
              <a:buAutoNum type="arabicPeriod"/>
            </a:pPr>
            <a:r>
              <a:rPr lang="en-US" altLang="en-US" sz="2800" smtClean="0"/>
              <a:t>As manufacturing employment declines due to productivity increases and globalization of production, productive work will increasingly be in the service sector.</a:t>
            </a:r>
          </a:p>
          <a:p>
            <a:pPr marL="609600" indent="-609600">
              <a:lnSpc>
                <a:spcPct val="80000"/>
              </a:lnSpc>
              <a:buFontTx/>
              <a:buAutoNum type="arabicPeriod"/>
            </a:pPr>
            <a:r>
              <a:rPr lang="en-US" altLang="en-US" sz="2800" smtClean="0"/>
              <a:t>Moreover, as for-profit service sector work, for example: in retail, and warehousing and distribution, also becomes more efficient, productive service sector work will increasingly be in largely publicly funded non-commodifiable areas like health care, education and human services, that are best provided through direct state provision or through non-profit providers funded directly or indirectly by the state. </a:t>
            </a:r>
          </a:p>
        </p:txBody>
      </p:sp>
      <p:sp>
        <p:nvSpPr>
          <p:cNvPr id="235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747F15-BF09-4A84-9D50-92D5C1C34F82}" type="slidenum">
              <a:rPr lang="en-US" altLang="en-US" smtClean="0"/>
              <a:pPr eaLnBrk="1" hangingPunct="1"/>
              <a:t>22</a:t>
            </a:fld>
            <a:endParaRPr lang="en-US" alt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304800" y="228600"/>
            <a:ext cx="8229600" cy="6324600"/>
          </a:xfrm>
        </p:spPr>
        <p:txBody>
          <a:bodyPr/>
          <a:lstStyle/>
          <a:p>
            <a:pPr marL="533400" indent="-533400">
              <a:lnSpc>
                <a:spcPct val="90000"/>
              </a:lnSpc>
              <a:buFontTx/>
              <a:buAutoNum type="arabicPeriod" startAt="4"/>
            </a:pPr>
            <a:r>
              <a:rPr lang="en-US" altLang="en-US" sz="2400" smtClean="0"/>
              <a:t>This inevitable “socialization” of the economy requires a fundamental and long-term restructuring effort that must be led by major increases in progressive public taxing and spending that move the U.S. closer to a social democratic configuration like that of the most successful northern and western European advanced economies which typically have a much larger share of their economies tied to public funding.</a:t>
            </a:r>
          </a:p>
          <a:p>
            <a:pPr marL="533400" indent="-533400">
              <a:lnSpc>
                <a:spcPct val="90000"/>
              </a:lnSpc>
              <a:buFontTx/>
              <a:buAutoNum type="arabicPeriod" startAt="4"/>
            </a:pPr>
            <a:r>
              <a:rPr lang="en-US" altLang="en-US" sz="2400" smtClean="0"/>
              <a:t>In order to support a high quality education, health care, and human service, sector, these jobs must be professionalized and well paid.  As these jobs will inevitably make up an increasing share of all jobs they need to be good jobs if we are to sustain an equitable and vibrant economy. </a:t>
            </a:r>
          </a:p>
          <a:p>
            <a:pPr marL="533400" indent="-533400">
              <a:lnSpc>
                <a:spcPct val="90000"/>
              </a:lnSpc>
              <a:buFontTx/>
              <a:buNone/>
            </a:pPr>
            <a:r>
              <a:rPr lang="en-US" altLang="en-US" sz="2400" smtClean="0"/>
              <a:t> </a:t>
            </a:r>
          </a:p>
          <a:p>
            <a:pPr marL="533400" indent="-533400">
              <a:lnSpc>
                <a:spcPct val="90000"/>
              </a:lnSpc>
            </a:pPr>
            <a:endParaRPr lang="en-US" altLang="en-US" sz="2400" smtClean="0"/>
          </a:p>
        </p:txBody>
      </p:sp>
      <p:sp>
        <p:nvSpPr>
          <p:cNvPr id="2457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E5C027-205E-4AB6-8F37-CAAED9F08A92}" type="slidenum">
              <a:rPr lang="en-US" altLang="en-US" smtClean="0"/>
              <a:pPr eaLnBrk="1" hangingPunct="1"/>
              <a:t>23</a:t>
            </a:fld>
            <a:endParaRPr lang="en-US" alt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228600"/>
            <a:ext cx="8229600" cy="5897563"/>
          </a:xfrm>
        </p:spPr>
        <p:txBody>
          <a:bodyPr/>
          <a:lstStyle/>
          <a:p>
            <a:pPr marL="533400" indent="-533400">
              <a:lnSpc>
                <a:spcPct val="90000"/>
              </a:lnSpc>
              <a:buFontTx/>
              <a:buAutoNum type="arabicPeriod" startAt="6"/>
            </a:pPr>
            <a:r>
              <a:rPr lang="en-US" altLang="en-US" sz="2400" smtClean="0"/>
              <a:t>The growth of a large and productive public services economy must be complemented by an internationally competitive export sector that will allow the U.S. to finance necessary imports. Without a viable export sector, public service sector growth will lead to a large increase in the already unsustainable trade deficit that the U.S. has been running since the 1970’s.</a:t>
            </a:r>
          </a:p>
          <a:p>
            <a:pPr marL="533400" indent="-533400">
              <a:lnSpc>
                <a:spcPct val="90000"/>
              </a:lnSpc>
              <a:buFontTx/>
              <a:buAutoNum type="arabicPeriod" startAt="6"/>
            </a:pPr>
            <a:r>
              <a:rPr lang="en-US" altLang="en-US" sz="2400" smtClean="0"/>
              <a:t>In the foreseeable future a large share of exports will be tradable goods (as opposed to services), i.e. manufacturing exports. Thus, in order to sustain an advanced public sector service economy, we will need to be able to produce an adequate output of high-valued added and competitive manufactured tradable goods, as countries like Denmark or Sweden are able to do, so as to support our imports.</a:t>
            </a:r>
          </a:p>
        </p:txBody>
      </p:sp>
      <p:sp>
        <p:nvSpPr>
          <p:cNvPr id="2560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4C4D57-C51B-4906-A31D-554446527B90}" type="slidenum">
              <a:rPr lang="en-US" altLang="en-US" smtClean="0"/>
              <a:pPr eaLnBrk="1" hangingPunct="1"/>
              <a:t>24</a:t>
            </a:fld>
            <a:endParaRPr lang="en-US"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533400"/>
            <a:ext cx="8229600" cy="5867400"/>
          </a:xfrm>
        </p:spPr>
        <p:txBody>
          <a:bodyPr/>
          <a:lstStyle/>
          <a:p>
            <a:pPr marL="533400" indent="-533400">
              <a:buFontTx/>
              <a:buAutoNum type="arabicPeriod" startAt="8"/>
            </a:pPr>
            <a:r>
              <a:rPr lang="en-US" altLang="en-US" sz="2800" smtClean="0"/>
              <a:t>We need to reinvigorate the U.S. manufacturing sector so that it regains the ability to sustain necessary imports for an advanced economy. This suggests that in the short-term we need to increase manufacturing employment that as noted above has dropped by almost 50% in the last two decades. </a:t>
            </a:r>
          </a:p>
          <a:p>
            <a:pPr marL="533400" indent="-533400">
              <a:buFontTx/>
              <a:buAutoNum type="arabicPeriod" startAt="8"/>
            </a:pPr>
            <a:r>
              <a:rPr lang="en-US" altLang="en-US" sz="2800" smtClean="0"/>
              <a:t>None of this necessary long-term restructuring can occur without large scale, and radical, public policy efforts. In the following we outline a proposed set of public policies that would begin to move the U.S. economy toward a sustainable and prosperous future.  </a:t>
            </a:r>
          </a:p>
          <a:p>
            <a:pPr marL="533400" indent="-533400"/>
            <a:endParaRPr lang="en-US" altLang="en-US" sz="2800" smtClean="0"/>
          </a:p>
          <a:p>
            <a:pPr marL="533400" indent="-533400"/>
            <a:endParaRPr lang="en-US" altLang="en-US" sz="2800" smtClean="0"/>
          </a:p>
        </p:txBody>
      </p:sp>
      <p:sp>
        <p:nvSpPr>
          <p:cNvPr id="2662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7BD3B2-BBB5-4972-82DB-DA5F225F34B4}" type="slidenum">
              <a:rPr lang="en-US" altLang="en-US" smtClean="0"/>
              <a:pPr eaLnBrk="1" hangingPunct="1"/>
              <a:t>25</a:t>
            </a:fld>
            <a:endParaRPr lang="en-US"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5"/>
          <p:cNvSpPr txBox="1">
            <a:spLocks noChangeArrowheads="1"/>
          </p:cNvSpPr>
          <p:nvPr/>
        </p:nvSpPr>
        <p:spPr bwMode="auto">
          <a:xfrm>
            <a:off x="1295400" y="5943600"/>
            <a:ext cx="6559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alibri" pitchFamily="34" charset="0"/>
              </a:rPr>
              <a:t>Source: Fletcher , </a:t>
            </a:r>
            <a:r>
              <a:rPr lang="en-US" altLang="en-US" i="1">
                <a:latin typeface="Calibri" pitchFamily="34" charset="0"/>
              </a:rPr>
              <a:t>Free Trade Doesn’t Work</a:t>
            </a:r>
            <a:r>
              <a:rPr lang="en-US" altLang="en-US">
                <a:latin typeface="Calibri" pitchFamily="34" charset="0"/>
              </a:rPr>
              <a:t>, 2009, p. 87.  OECD data.</a:t>
            </a:r>
          </a:p>
        </p:txBody>
      </p:sp>
      <p:pic>
        <p:nvPicPr>
          <p:cNvPr id="276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838200"/>
            <a:ext cx="35814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640EABA-2C66-4A5A-AFF2-6DF036459CA4}" type="slidenum">
              <a:rPr lang="en-US" sz="1200">
                <a:solidFill>
                  <a:schemeClr val="tx1">
                    <a:tint val="75000"/>
                  </a:schemeClr>
                </a:solidFill>
                <a:latin typeface="+mn-lt"/>
              </a:rPr>
              <a:pPr algn="r" fontAlgn="auto">
                <a:spcBef>
                  <a:spcPts val="0"/>
                </a:spcBef>
                <a:spcAft>
                  <a:spcPts val="0"/>
                </a:spcAft>
                <a:defRPr/>
              </a:pPr>
              <a:t>26</a:t>
            </a:fld>
            <a:endParaRPr lang="en-US" sz="1200">
              <a:solidFill>
                <a:schemeClr val="tx1">
                  <a:tint val="75000"/>
                </a:schemeClr>
              </a:solidFill>
              <a:latin typeface="+mn-lt"/>
            </a:endParaRP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D583D6-0A28-41A8-9E34-2A8BC2124CEC}" type="slidenum">
              <a:rPr lang="en-US" altLang="en-US" smtClean="0"/>
              <a:pPr eaLnBrk="1" hangingPunct="1"/>
              <a:t>26</a:t>
            </a:fld>
            <a:endParaRPr lang="en-US" alt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304800" y="304800"/>
            <a:ext cx="8610600" cy="5867400"/>
          </a:xfrm>
          <a:noFill/>
        </p:spPr>
      </p:pic>
      <p:sp>
        <p:nvSpPr>
          <p:cNvPr id="2867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655B03-2A8E-47FC-9A20-C5D76AF39E75}" type="slidenum">
              <a:rPr lang="en-US" altLang="en-US" smtClean="0"/>
              <a:pPr eaLnBrk="1" hangingPunct="1"/>
              <a:t>27</a:t>
            </a:fld>
            <a:endParaRPr lang="en-US" alt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533400" y="0"/>
            <a:ext cx="8229600" cy="1219200"/>
          </a:xfrm>
        </p:spPr>
        <p:txBody>
          <a:bodyPr/>
          <a:lstStyle/>
          <a:p>
            <a:r>
              <a:rPr lang="en-US" altLang="en-US" sz="4000" smtClean="0"/>
              <a:t>6) Economic Revival and Industrial Policy</a:t>
            </a:r>
          </a:p>
        </p:txBody>
      </p:sp>
      <p:sp>
        <p:nvSpPr>
          <p:cNvPr id="29699" name="Content Placeholder 2"/>
          <p:cNvSpPr>
            <a:spLocks noGrp="1"/>
          </p:cNvSpPr>
          <p:nvPr>
            <p:ph idx="1"/>
          </p:nvPr>
        </p:nvSpPr>
        <p:spPr>
          <a:xfrm>
            <a:off x="457200" y="1143000"/>
            <a:ext cx="8382000" cy="4525963"/>
          </a:xfrm>
        </p:spPr>
        <p:txBody>
          <a:bodyPr/>
          <a:lstStyle/>
          <a:p>
            <a:r>
              <a:rPr lang="en-US" altLang="en-US" sz="2800" smtClean="0"/>
              <a:t>Since the 2001 recession the U.S. has lost 42,400 factories including 36% of plants employing more than 1000 workers (which declined from 1,479 to 947) and 38% of factories employing between 500 and 999 workers which declined from 3,198 to 1,972 (McCormick, 2010).</a:t>
            </a:r>
          </a:p>
          <a:p>
            <a:r>
              <a:rPr lang="en-US" altLang="en-US" sz="2800" smtClean="0"/>
              <a:t> An additional 90,000 factories are now at risk of going out of business (McCormick, 2010). </a:t>
            </a:r>
          </a:p>
          <a:p>
            <a:r>
              <a:rPr lang="en-US" altLang="en-US" sz="2800" smtClean="0"/>
              <a:t>Manufacturing full-time equivalent employment (FTE) has declined from 18.6 million in 1987 (19.1% of all FTE) to 13.2 million in 2008 (10.3% of all FTE) (Baiman, 2010a). </a:t>
            </a:r>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B17CB6-8F0E-4F87-9F76-62CBB4D1BAA0}" type="slidenum">
              <a:rPr lang="en-US" altLang="en-US" smtClean="0"/>
              <a:pPr eaLnBrk="1" hangingPunct="1"/>
              <a:t>28</a:t>
            </a:fld>
            <a:endParaRPr lang="en-US" alt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533400" y="457200"/>
            <a:ext cx="8229600" cy="6019800"/>
          </a:xfrm>
        </p:spPr>
        <p:txBody>
          <a:bodyPr/>
          <a:lstStyle/>
          <a:p>
            <a:pPr>
              <a:lnSpc>
                <a:spcPct val="90000"/>
              </a:lnSpc>
            </a:pPr>
            <a:r>
              <a:rPr lang="en-US" altLang="en-US" sz="2400" smtClean="0"/>
              <a:t>Moreover, this is not just a result of productivity improvements as manufacturing value-added as a percentage of GDP has declined from about 17% to 12% over the 1987 to 2007 period.</a:t>
            </a:r>
          </a:p>
          <a:p>
            <a:pPr>
              <a:lnSpc>
                <a:spcPct val="90000"/>
              </a:lnSpc>
            </a:pPr>
            <a:r>
              <a:rPr lang="en-US" altLang="en-US" sz="2400" smtClean="0"/>
              <a:t>Particularly in the last 10 years, the U.S. economy has lost critical capacity and technological leadership in key high-tech and emerging green technology sectors (McCormick, 2010). </a:t>
            </a:r>
          </a:p>
          <a:p>
            <a:pPr>
              <a:lnSpc>
                <a:spcPct val="90000"/>
              </a:lnSpc>
            </a:pPr>
            <a:r>
              <a:rPr lang="en-US" altLang="en-US" sz="2400" smtClean="0"/>
              <a:t>McCormick notes that in 2007 Georgia Tech’s bi-annual “High Tech Indicators” study found that the U.S. peaked in 1999 at 95.4 (on scale of 100) and had fallen to 76.1. China technological standing moved from 22.5 in 1996 to 82.7 in 2007 higher than the U.S. for the first time since the index was created two decades ago.</a:t>
            </a:r>
            <a:r>
              <a:rPr lang="en-US" altLang="en-US" sz="2800" smtClean="0"/>
              <a:t> </a:t>
            </a:r>
          </a:p>
          <a:p>
            <a:pPr>
              <a:lnSpc>
                <a:spcPct val="90000"/>
              </a:lnSpc>
            </a:pPr>
            <a:endParaRPr lang="en-US" altLang="en-US" sz="2800" smtClean="0"/>
          </a:p>
        </p:txBody>
      </p:sp>
      <p:sp>
        <p:nvSpPr>
          <p:cNvPr id="307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96BDEE-462D-4508-B8D4-EFC0DA8272D8}" type="slidenum">
              <a:rPr lang="en-US" altLang="en-US" smtClean="0"/>
              <a:pPr eaLnBrk="1" hangingPunct="1"/>
              <a:t>29</a:t>
            </a:fld>
            <a:endParaRPr lang="en-US"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Principles of CPEG Job Program</a:t>
            </a:r>
          </a:p>
        </p:txBody>
      </p:sp>
      <p:sp>
        <p:nvSpPr>
          <p:cNvPr id="4099" name="Content Placeholder 2"/>
          <p:cNvSpPr>
            <a:spLocks noGrp="1"/>
          </p:cNvSpPr>
          <p:nvPr>
            <p:ph idx="1"/>
          </p:nvPr>
        </p:nvSpPr>
        <p:spPr>
          <a:xfrm>
            <a:off x="457200" y="1600200"/>
            <a:ext cx="8229600" cy="4602163"/>
          </a:xfrm>
        </p:spPr>
        <p:txBody>
          <a:bodyPr/>
          <a:lstStyle/>
          <a:p>
            <a:pPr marL="514350" indent="-514350" eaLnBrk="1" hangingPunct="1">
              <a:buFontTx/>
              <a:buAutoNum type="arabicPeriod"/>
            </a:pPr>
            <a:r>
              <a:rPr lang="en-US" altLang="en-US" sz="2800" b="1" smtClean="0"/>
              <a:t>Large Scale Federal Jobs Program</a:t>
            </a:r>
            <a:r>
              <a:rPr lang="en-US" altLang="en-US" sz="2800" smtClean="0"/>
              <a:t>: The Jobs program (CPEG, 2009) is the core of a very large scale structural transformation of an economy that has not been producing an adequate growth in living wage jobs for at least thirty years. The federal government must directly or indirectly support the creation of at least 20 million new jobs over the next five years in three key areas: a) public infrastructure, b) current social services, and c) industries of the future. </a:t>
            </a:r>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5ABC5B-7417-4B17-BBCA-DB80CB5144E3}" type="slidenum">
              <a:rPr lang="en-US" altLang="en-US" smtClean="0"/>
              <a:pPr eaLnBrk="1" hangingPunct="1"/>
              <a:t>3</a:t>
            </a:fld>
            <a:endParaRPr lang="en-US"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86868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50C2C9-182E-4B11-BE6B-492AECA524D3}" type="slidenum">
              <a:rPr lang="en-US" altLang="en-US" smtClean="0"/>
              <a:pPr eaLnBrk="1" hangingPunct="1"/>
              <a:t>30</a:t>
            </a:fld>
            <a:endParaRPr lang="en-US" alt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38200"/>
            <a:ext cx="861060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C1F282-2857-47DB-99AB-6E6F8EC1640E}" type="slidenum">
              <a:rPr lang="en-US" altLang="en-US" smtClean="0"/>
              <a:pPr eaLnBrk="1" hangingPunct="1"/>
              <a:t>31</a:t>
            </a:fld>
            <a:endParaRPr lang="en-US" alt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4000" smtClean="0"/>
              <a:t>7) Radical Changes in Trade Policy</a:t>
            </a:r>
          </a:p>
        </p:txBody>
      </p:sp>
      <p:sp>
        <p:nvSpPr>
          <p:cNvPr id="33795" name="Rectangle 3"/>
          <p:cNvSpPr>
            <a:spLocks noGrp="1" noChangeArrowheads="1"/>
          </p:cNvSpPr>
          <p:nvPr>
            <p:ph type="body" idx="1"/>
          </p:nvPr>
        </p:nvSpPr>
        <p:spPr/>
        <p:txBody>
          <a:bodyPr/>
          <a:lstStyle/>
          <a:p>
            <a:pPr>
              <a:lnSpc>
                <a:spcPct val="80000"/>
              </a:lnSpc>
            </a:pPr>
            <a:r>
              <a:rPr lang="en-US" altLang="en-US" sz="2800" smtClean="0"/>
              <a:t>The US has run the world’s largest and longest trade deficit for more than three decades (Fletcher, 2009).</a:t>
            </a:r>
          </a:p>
          <a:p>
            <a:pPr>
              <a:lnSpc>
                <a:spcPct val="80000"/>
              </a:lnSpc>
            </a:pPr>
            <a:r>
              <a:rPr lang="en-US" altLang="en-US" sz="2800" smtClean="0"/>
              <a:t>Moreover because of the identity (Baiman, 2010b):</a:t>
            </a:r>
          </a:p>
          <a:p>
            <a:pPr>
              <a:lnSpc>
                <a:spcPct val="80000"/>
              </a:lnSpc>
              <a:buFontTx/>
              <a:buNone/>
            </a:pPr>
            <a:r>
              <a:rPr lang="en-US" altLang="en-US" sz="2800" smtClean="0"/>
              <a:t>Private deficit + Public deficit = Trade deficit</a:t>
            </a:r>
          </a:p>
          <a:p>
            <a:pPr>
              <a:lnSpc>
                <a:spcPct val="80000"/>
              </a:lnSpc>
            </a:pPr>
            <a:r>
              <a:rPr lang="en-US" altLang="en-US" sz="2800" smtClean="0"/>
              <a:t>Any attempt to reduce the federal deficit (in the long run or the short run) without reducing the trade deficit or running up a large private sector deficit (like a stock market or housing bubble) will without fundamental structural changes to the economy cause more unemployment and economic decline. </a:t>
            </a:r>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172999-811A-4043-A3D5-4E0CFCA2802A}" type="slidenum">
              <a:rPr lang="en-US" altLang="en-US" smtClean="0"/>
              <a:pPr eaLnBrk="1" hangingPunct="1"/>
              <a:t>32</a:t>
            </a:fld>
            <a:endParaRPr lang="en-US" alt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457200" y="457200"/>
            <a:ext cx="8229600" cy="5668963"/>
          </a:xfrm>
        </p:spPr>
        <p:txBody>
          <a:bodyPr/>
          <a:lstStyle/>
          <a:p>
            <a:pPr>
              <a:lnSpc>
                <a:spcPct val="80000"/>
              </a:lnSpc>
            </a:pPr>
            <a:r>
              <a:rPr lang="en-US" altLang="en-US" sz="2800" smtClean="0"/>
              <a:t>Federal Jobs programs spending will “leak out” and increase the trade deficit if drastic measures that lead to a capping and gradually reduction in the trade deficit are not undertaken.</a:t>
            </a:r>
          </a:p>
          <a:p>
            <a:pPr>
              <a:lnSpc>
                <a:spcPct val="80000"/>
              </a:lnSpc>
            </a:pPr>
            <a:r>
              <a:rPr lang="en-US" altLang="en-US" sz="2800" smtClean="0"/>
              <a:t>a cursory look at trade statistics demonstrates decisively that for the foreseeable future a reliance on “services” exports cannot possibly lead to balanced trade (Baiman, 2010a).</a:t>
            </a:r>
          </a:p>
          <a:p>
            <a:pPr>
              <a:lnSpc>
                <a:spcPct val="80000"/>
              </a:lnSpc>
            </a:pPr>
            <a:r>
              <a:rPr lang="en-US" altLang="en-US" sz="2800" smtClean="0"/>
              <a:t>A indication of how far US manufacturing capacity has fallen and how severely this impacts the trade deficit can seen by Port Import Export Reporting Service (PIERS) of the US Commerce department. (McCormick, 2009) reports that in May 2008 PIERS data showed that:</a:t>
            </a:r>
          </a:p>
        </p:txBody>
      </p:sp>
      <p:sp>
        <p:nvSpPr>
          <p:cNvPr id="3481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C33AE5-60CC-446F-9668-3DE2697E1A68}" type="slidenum">
              <a:rPr lang="en-US" altLang="en-US" smtClean="0"/>
              <a:pPr eaLnBrk="1" hangingPunct="1"/>
              <a:t>33</a:t>
            </a:fld>
            <a:endParaRPr lang="en-US" alt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457200" y="304800"/>
            <a:ext cx="8229600" cy="5821363"/>
          </a:xfrm>
        </p:spPr>
        <p:txBody>
          <a:bodyPr/>
          <a:lstStyle/>
          <a:p>
            <a:pPr>
              <a:lnSpc>
                <a:spcPct val="80000"/>
              </a:lnSpc>
            </a:pPr>
            <a:r>
              <a:rPr lang="en-US" altLang="en-US" sz="2800" smtClean="0"/>
              <a:t>Of the top 100 U.S. exporters via container, about 20 exported scrap paper, 20 exported bulk food or feedstock, 15 exported bulk chemicals, and 7 exported scrap metals. The top exporter was a Chinese company exporting scrap paper.Only one of the top 20 exporters was a US based manufacturer – Procter&amp; Gamble.</a:t>
            </a:r>
          </a:p>
          <a:p>
            <a:pPr>
              <a:lnSpc>
                <a:spcPct val="80000"/>
              </a:lnSpc>
            </a:pPr>
            <a:r>
              <a:rPr lang="en-US" altLang="en-US" sz="2800" smtClean="0"/>
              <a:t> The only US Corporations shipping manufactured goods were:</a:t>
            </a:r>
          </a:p>
          <a:p>
            <a:pPr lvl="1">
              <a:lnSpc>
                <a:spcPct val="80000"/>
              </a:lnSpc>
            </a:pPr>
            <a:r>
              <a:rPr lang="en-US" altLang="en-US" sz="2400" smtClean="0"/>
              <a:t> GE (ranked 23</a:t>
            </a:r>
            <a:r>
              <a:rPr lang="en-US" altLang="en-US" sz="2400" baseline="30000" smtClean="0"/>
              <a:t>rd</a:t>
            </a:r>
            <a:r>
              <a:rPr lang="en-US" altLang="en-US" sz="2400" smtClean="0"/>
              <a:t>) which imported three times as much as it exported</a:t>
            </a:r>
          </a:p>
          <a:p>
            <a:pPr lvl="1">
              <a:lnSpc>
                <a:spcPct val="80000"/>
              </a:lnSpc>
            </a:pPr>
            <a:r>
              <a:rPr lang="en-US" altLang="en-US" sz="2400" smtClean="0"/>
              <a:t>Caterpillar ranked 27</a:t>
            </a:r>
            <a:r>
              <a:rPr lang="en-US" altLang="en-US" sz="2400" baseline="30000" smtClean="0"/>
              <a:t>th</a:t>
            </a:r>
            <a:r>
              <a:rPr lang="en-US" altLang="en-US" sz="2400" smtClean="0"/>
              <a:t> behind 12 wastepaper exporters</a:t>
            </a:r>
          </a:p>
          <a:p>
            <a:pPr lvl="1">
              <a:lnSpc>
                <a:spcPct val="80000"/>
              </a:lnSpc>
            </a:pPr>
            <a:r>
              <a:rPr lang="en-US" altLang="en-US" sz="2400" smtClean="0"/>
              <a:t> GM 68</a:t>
            </a:r>
            <a:r>
              <a:rPr lang="en-US" altLang="en-US" sz="2400" baseline="30000" smtClean="0"/>
              <a:t>th</a:t>
            </a:r>
            <a:r>
              <a:rPr lang="en-US" altLang="en-US" sz="2400" smtClean="0"/>
              <a:t> which exports little from US factories</a:t>
            </a:r>
          </a:p>
          <a:p>
            <a:pPr lvl="1">
              <a:lnSpc>
                <a:spcPct val="80000"/>
              </a:lnSpc>
            </a:pPr>
            <a:r>
              <a:rPr lang="en-US" altLang="en-US" sz="2400" smtClean="0"/>
              <a:t>Deere &amp; Co 77</a:t>
            </a:r>
            <a:r>
              <a:rPr lang="en-US" altLang="en-US" sz="2400" baseline="30000" smtClean="0"/>
              <a:t>th</a:t>
            </a:r>
          </a:p>
          <a:p>
            <a:pPr lvl="1">
              <a:lnSpc>
                <a:spcPct val="80000"/>
              </a:lnSpc>
            </a:pPr>
            <a:r>
              <a:rPr lang="en-US" altLang="en-US" sz="2400" smtClean="0"/>
              <a:t>Whirlpool 83</a:t>
            </a:r>
            <a:r>
              <a:rPr lang="en-US" altLang="en-US" sz="2400" baseline="30000" smtClean="0"/>
              <a:t>rd</a:t>
            </a:r>
          </a:p>
          <a:p>
            <a:pPr lvl="1">
              <a:lnSpc>
                <a:spcPct val="80000"/>
              </a:lnSpc>
              <a:buFontTx/>
              <a:buNone/>
            </a:pPr>
            <a:endParaRPr lang="en-US" altLang="en-US" sz="2400" smtClean="0"/>
          </a:p>
        </p:txBody>
      </p:sp>
      <p:sp>
        <p:nvSpPr>
          <p:cNvPr id="3584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EF8EBD9-2B45-4387-B6D7-A123079B1FB1}" type="slidenum">
              <a:rPr lang="en-US" altLang="en-US" smtClean="0"/>
              <a:pPr eaLnBrk="1" hangingPunct="1"/>
              <a:t>34</a:t>
            </a:fld>
            <a:endParaRPr lang="en-US" alt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304800"/>
            <a:ext cx="8229600" cy="5821363"/>
          </a:xfrm>
        </p:spPr>
        <p:txBody>
          <a:bodyPr/>
          <a:lstStyle/>
          <a:p>
            <a:pPr>
              <a:lnSpc>
                <a:spcPct val="90000"/>
              </a:lnSpc>
            </a:pPr>
            <a:r>
              <a:rPr lang="en-US" altLang="en-US" sz="2800" smtClean="0"/>
              <a:t>Imports are another matter. </a:t>
            </a:r>
          </a:p>
          <a:p>
            <a:pPr>
              <a:lnSpc>
                <a:spcPct val="90000"/>
              </a:lnSpc>
            </a:pPr>
            <a:r>
              <a:rPr lang="en-US" altLang="en-US" sz="2800" smtClean="0"/>
              <a:t>At least 35 of the top 100 importers were retail companies led by:  Wal-Mart, Target,  Home Depot, and Sears, that collectively imported as many containers (1.8 million) than the top 21 US exporter discussed above. </a:t>
            </a:r>
          </a:p>
          <a:p>
            <a:pPr>
              <a:lnSpc>
                <a:spcPct val="90000"/>
              </a:lnSpc>
            </a:pPr>
            <a:r>
              <a:rPr lang="en-US" altLang="en-US" sz="2800" smtClean="0"/>
              <a:t>At least 35 of the top importers were retail companies selling manufactured consumer goods.</a:t>
            </a:r>
          </a:p>
          <a:p>
            <a:pPr>
              <a:lnSpc>
                <a:spcPct val="90000"/>
              </a:lnSpc>
            </a:pPr>
            <a:r>
              <a:rPr lang="en-US" altLang="en-US" sz="2800" smtClean="0"/>
              <a:t>The majority of the rest were high-tech manufacturing companies like LG Group, Phillips, Cannon, Nike, Toyota, Samsung, Sony, Panasonic, Michelin, Hewlett Packard, Sharp, Toshiba, etc.  </a:t>
            </a:r>
          </a:p>
          <a:p>
            <a:pPr>
              <a:lnSpc>
                <a:spcPct val="90000"/>
              </a:lnSpc>
              <a:buFontTx/>
              <a:buNone/>
            </a:pPr>
            <a:endParaRPr lang="en-US" altLang="en-US" sz="2800" smtClean="0"/>
          </a:p>
        </p:txBody>
      </p:sp>
      <p:sp>
        <p:nvSpPr>
          <p:cNvPr id="3686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5A4567-1F3B-4ED8-AE9C-6D84D869C985}" type="slidenum">
              <a:rPr lang="en-US" altLang="en-US" smtClean="0"/>
              <a:pPr eaLnBrk="1" hangingPunct="1"/>
              <a:t>35</a:t>
            </a:fld>
            <a:endParaRPr lang="en-US" alt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04800"/>
            <a:ext cx="8534400" cy="511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D6481B-392F-4D4B-B4A9-920CDEF9A810}" type="slidenum">
              <a:rPr lang="en-US" altLang="en-US" smtClean="0"/>
              <a:pPr eaLnBrk="1" hangingPunct="1"/>
              <a:t>36</a:t>
            </a:fld>
            <a:endParaRPr lang="en-US" alt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33400" y="-228600"/>
            <a:ext cx="8229600" cy="1143000"/>
          </a:xfrm>
        </p:spPr>
        <p:txBody>
          <a:bodyPr/>
          <a:lstStyle/>
          <a:p>
            <a:pPr algn="l"/>
            <a:r>
              <a:rPr lang="en-US" altLang="en-US" sz="3400" smtClean="0"/>
              <a:t>References:</a:t>
            </a:r>
          </a:p>
        </p:txBody>
      </p:sp>
      <p:sp>
        <p:nvSpPr>
          <p:cNvPr id="38915" name="Content Placeholder 2"/>
          <p:cNvSpPr>
            <a:spLocks noGrp="1"/>
          </p:cNvSpPr>
          <p:nvPr>
            <p:ph idx="1"/>
          </p:nvPr>
        </p:nvSpPr>
        <p:spPr>
          <a:xfrm>
            <a:off x="457200" y="609600"/>
            <a:ext cx="8229600" cy="4602163"/>
          </a:xfrm>
        </p:spPr>
        <p:txBody>
          <a:bodyPr/>
          <a:lstStyle/>
          <a:p>
            <a:pPr>
              <a:buFontTx/>
              <a:buAutoNum type="arabicPeriod"/>
            </a:pPr>
            <a:r>
              <a:rPr lang="en-US" altLang="en-US" sz="1600" smtClean="0"/>
              <a:t>Baiman, Ron. 2010a. “Toward a New Political Economy for the U.S.,“ CPEG Working Papers: </a:t>
            </a:r>
            <a:r>
              <a:rPr lang="en-US" altLang="en-US" sz="1600" smtClean="0">
                <a:hlinkClick r:id="rId2"/>
              </a:rPr>
              <a:t>http://www.cpegonline.org/workingpapers/CPEGWP2010-1.pdf</a:t>
            </a:r>
            <a:r>
              <a:rPr lang="en-US" altLang="en-US" sz="1600" smtClean="0"/>
              <a:t> .</a:t>
            </a:r>
          </a:p>
          <a:p>
            <a:pPr>
              <a:buFontTx/>
              <a:buAutoNum type="arabicPeriod"/>
            </a:pPr>
            <a:r>
              <a:rPr lang="en-US" altLang="en-US" sz="1600" smtClean="0"/>
              <a:t>Baiman, Ron. 2010b. “The Linkage Between the Three Types of National Economic Deficits,” CPEG: </a:t>
            </a:r>
            <a:r>
              <a:rPr lang="en-US" altLang="en-US" sz="1600" smtClean="0">
                <a:hlinkClick r:id="rId3"/>
              </a:rPr>
              <a:t>http://www.cpegonline.org/multimedia/DeficitLinkages.ppt</a:t>
            </a:r>
            <a:r>
              <a:rPr lang="en-US" altLang="en-US" sz="1600" smtClean="0"/>
              <a:t> .</a:t>
            </a:r>
          </a:p>
          <a:p>
            <a:pPr>
              <a:buFontTx/>
              <a:buAutoNum type="arabicPeriod"/>
            </a:pPr>
            <a:r>
              <a:rPr lang="en-US" altLang="en-US" sz="1600" smtClean="0"/>
              <a:t>Barclay, William. 2010. “A Financial Transaction Tax: Revenue Potential and Economic Impact,” CPEG Working Papers: </a:t>
            </a:r>
            <a:r>
              <a:rPr lang="en-US" altLang="en-US" sz="1600" smtClean="0">
                <a:hlinkClick r:id="rId4"/>
              </a:rPr>
              <a:t>http://www.cpegonline.org/workingpapers/CPEGWP2010-2.pdf</a:t>
            </a:r>
            <a:r>
              <a:rPr lang="en-US" altLang="en-US" sz="1600" smtClean="0"/>
              <a:t> .</a:t>
            </a:r>
          </a:p>
          <a:p>
            <a:pPr>
              <a:buFontTx/>
              <a:buAutoNum type="arabicPeriod"/>
            </a:pPr>
            <a:r>
              <a:rPr lang="en-US" altLang="en-US" sz="1600" smtClean="0"/>
              <a:t>CPEG. 2009. “A Permanent Jobs Program for the U.S.: Economic Restructuring to Meet Human Needs,”  Ron Baiman, Bill Barclay, Sidney Hollander, Joe Persky, Elce Redmond, Mel Rothenberg,  Feb.: </a:t>
            </a:r>
            <a:r>
              <a:rPr lang="en-US" altLang="en-US" sz="1600" smtClean="0">
                <a:hlinkClick r:id="rId5"/>
              </a:rPr>
              <a:t>http://www.cpegonline.org/reports/jobs.pdf</a:t>
            </a:r>
            <a:r>
              <a:rPr lang="en-US" altLang="en-US" sz="1600" smtClean="0"/>
              <a:t> .</a:t>
            </a:r>
          </a:p>
          <a:p>
            <a:pPr>
              <a:buFontTx/>
              <a:buAutoNum type="arabicPeriod"/>
            </a:pPr>
            <a:r>
              <a:rPr lang="en-US" altLang="en-US" sz="1600" smtClean="0"/>
              <a:t>Fletcher, Ian. 2009. </a:t>
            </a:r>
            <a:r>
              <a:rPr lang="en-US" altLang="en-US" sz="1600" i="1" smtClean="0"/>
              <a:t>Free Trade Doesn’t Work: Why America Needs a Tariff. </a:t>
            </a:r>
            <a:r>
              <a:rPr lang="en-US" altLang="en-US" sz="1600" smtClean="0"/>
              <a:t>U.S. Business and Industrial Council. </a:t>
            </a:r>
          </a:p>
          <a:p>
            <a:pPr>
              <a:buFontTx/>
              <a:buAutoNum type="arabicPeriod"/>
            </a:pPr>
            <a:r>
              <a:rPr lang="en-US" altLang="en-US" sz="1600" smtClean="0"/>
              <a:t>Hill, Steven. 2010. </a:t>
            </a:r>
            <a:r>
              <a:rPr lang="en-US" altLang="en-US" sz="1600" i="1" smtClean="0"/>
              <a:t>Europe’s Promise: Why the European Way Is the Best Hope in an Insecure Age. </a:t>
            </a:r>
            <a:r>
              <a:rPr lang="en-US" altLang="en-US" sz="1600" smtClean="0"/>
              <a:t>University of California Press.</a:t>
            </a:r>
          </a:p>
          <a:p>
            <a:pPr>
              <a:buFontTx/>
              <a:buAutoNum type="arabicPeriod"/>
            </a:pPr>
            <a:r>
              <a:rPr lang="en-US" altLang="en-US" sz="1600" smtClean="0"/>
              <a:t>McCormick, Richard. 2009. </a:t>
            </a:r>
            <a:r>
              <a:rPr lang="en-US" altLang="en-US" sz="1600" i="1" smtClean="0"/>
              <a:t>Manufacturing A Better Future for America. </a:t>
            </a:r>
            <a:r>
              <a:rPr lang="en-US" altLang="en-US" sz="1600" smtClean="0"/>
              <a:t>Alliance for American Manufacturing.</a:t>
            </a:r>
          </a:p>
          <a:p>
            <a:pPr>
              <a:buFontTx/>
              <a:buAutoNum type="arabicPeriod"/>
            </a:pPr>
            <a:r>
              <a:rPr lang="en-US" altLang="en-US" sz="1600" smtClean="0"/>
              <a:t>McCormick, Richard. 2010. “The Plight of American Manufacturing,” </a:t>
            </a:r>
            <a:r>
              <a:rPr lang="en-US" altLang="en-US" sz="1600" i="1" smtClean="0"/>
              <a:t>American Prospect. Jan/Feb.</a:t>
            </a:r>
          </a:p>
          <a:p>
            <a:pPr>
              <a:buFontTx/>
              <a:buAutoNum type="arabicPeriod"/>
            </a:pPr>
            <a:r>
              <a:rPr lang="en-US" altLang="en-US" sz="1600" smtClean="0"/>
              <a:t>WSJ. 2010. “Currency Trading Soars: Market Hits $4 Trillion a Day as Investors Chase Profit in Growing Economies, “ Tom Lauricella and Dave Kansas, </a:t>
            </a:r>
            <a:r>
              <a:rPr lang="en-US" altLang="en-US" sz="1600" i="1" smtClean="0"/>
              <a:t>Wall Street Journal</a:t>
            </a:r>
            <a:r>
              <a:rPr lang="en-US" altLang="en-US" sz="1600" smtClean="0"/>
              <a:t>, Aug. 31.</a:t>
            </a:r>
          </a:p>
          <a:p>
            <a:pPr>
              <a:buFontTx/>
              <a:buNone/>
            </a:pPr>
            <a:r>
              <a:rPr lang="en-US" altLang="en-US" sz="1600" smtClean="0"/>
              <a:t> </a:t>
            </a:r>
          </a:p>
          <a:p>
            <a:endParaRPr lang="en-US" altLang="en-US" sz="1600" smtClean="0"/>
          </a:p>
          <a:p>
            <a:pPr>
              <a:buFontTx/>
              <a:buAutoNum type="arabicPeriod"/>
            </a:pPr>
            <a:endParaRPr lang="en-US" altLang="en-US" sz="1800" smtClean="0"/>
          </a:p>
          <a:p>
            <a:pPr>
              <a:buFontTx/>
              <a:buAutoNum type="arabicPeriod"/>
            </a:pPr>
            <a:endParaRPr lang="en-US" altLang="en-US" sz="1400" b="1" smtClean="0"/>
          </a:p>
          <a:p>
            <a:pPr>
              <a:buFontTx/>
              <a:buAutoNum type="arabicPeriod"/>
            </a:pPr>
            <a:endParaRPr lang="en-US" altLang="en-US" sz="1400" b="1" smtClean="0"/>
          </a:p>
          <a:p>
            <a:pPr>
              <a:buFontTx/>
              <a:buNone/>
            </a:pPr>
            <a:endParaRPr lang="en-US" altLang="en-US" sz="1400" b="1" smtClean="0"/>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12AEB1-FAD4-41E7-985F-BEF45AF8D668}" type="slidenum">
              <a:rPr lang="en-US" altLang="en-US" smtClean="0"/>
              <a:pPr eaLnBrk="1" hangingPunct="1"/>
              <a:t>37</a:t>
            </a:fld>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639762"/>
          </a:xfrm>
        </p:spPr>
        <p:txBody>
          <a:bodyPr/>
          <a:lstStyle/>
          <a:p>
            <a:pPr eaLnBrk="1" hangingPunct="1"/>
            <a:r>
              <a:rPr lang="en-US" altLang="en-US" smtClean="0"/>
              <a:t>CPEG Principles (Cont.)</a:t>
            </a:r>
          </a:p>
        </p:txBody>
      </p:sp>
      <p:sp>
        <p:nvSpPr>
          <p:cNvPr id="3" name="Content Placeholder 2"/>
          <p:cNvSpPr>
            <a:spLocks noGrp="1"/>
          </p:cNvSpPr>
          <p:nvPr>
            <p:ph idx="1"/>
          </p:nvPr>
        </p:nvSpPr>
        <p:spPr>
          <a:xfrm>
            <a:off x="457200" y="990600"/>
            <a:ext cx="8229600" cy="4525963"/>
          </a:xfrm>
        </p:spPr>
        <p:txBody>
          <a:bodyPr/>
          <a:lstStyle/>
          <a:p>
            <a:pPr marL="514350" indent="-514350" eaLnBrk="1" hangingPunct="1">
              <a:buFontTx/>
              <a:buAutoNum type="arabicPeriod" startAt="2"/>
              <a:defRPr/>
            </a:pPr>
            <a:r>
              <a:rPr lang="en-US" b="1" dirty="0" smtClean="0"/>
              <a:t>Living Wage Jobs: </a:t>
            </a:r>
            <a:r>
              <a:rPr lang="en-US" dirty="0" smtClean="0"/>
              <a:t>These jobs must be of median income ($18 an hour) or above and provide full employee bargaining rights.</a:t>
            </a:r>
          </a:p>
          <a:p>
            <a:pPr marL="514350" indent="-514350" eaLnBrk="1" hangingPunct="1">
              <a:buFontTx/>
              <a:buAutoNum type="arabicPeriod" startAt="2"/>
              <a:defRPr/>
            </a:pPr>
            <a:r>
              <a:rPr lang="en-US" b="1" dirty="0" smtClean="0"/>
              <a:t>Elimination of Low Wage Service Sector: </a:t>
            </a:r>
            <a:r>
              <a:rPr lang="en-US" dirty="0" smtClean="0"/>
              <a:t>We cannot have a prosperous economy or a democratic society with an ever expanding low wage service sector. Wages need to  be increased and working conditions  improved or these jobs need to be eliminated. </a:t>
            </a:r>
          </a:p>
          <a:p>
            <a:pPr eaLnBrk="1" hangingPunct="1">
              <a:defRPr/>
            </a:pPr>
            <a:endParaRPr lang="en-US" dirty="0" smtClean="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97E436-6702-4C0D-AFA9-C3A61220C294}" type="slidenum">
              <a:rPr lang="en-US" altLang="en-US" smtClean="0"/>
              <a:pPr eaLnBrk="1" hangingPunct="1"/>
              <a:t>4</a:t>
            </a:fld>
            <a:endParaRPr lang="en-US"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CPEG Principles (Cont.)</a:t>
            </a:r>
          </a:p>
        </p:txBody>
      </p:sp>
      <p:sp>
        <p:nvSpPr>
          <p:cNvPr id="3" name="Content Placeholder 2"/>
          <p:cNvSpPr>
            <a:spLocks noGrp="1"/>
          </p:cNvSpPr>
          <p:nvPr>
            <p:ph idx="1"/>
          </p:nvPr>
        </p:nvSpPr>
        <p:spPr>
          <a:xfrm>
            <a:off x="457200" y="1371600"/>
            <a:ext cx="8229600" cy="4906963"/>
          </a:xfrm>
        </p:spPr>
        <p:txBody>
          <a:bodyPr/>
          <a:lstStyle/>
          <a:p>
            <a:pPr marL="514350" indent="-514350" eaLnBrk="1" hangingPunct="1">
              <a:buFontTx/>
              <a:buAutoNum type="arabicPeriod" startAt="4"/>
              <a:defRPr/>
            </a:pPr>
            <a:r>
              <a:rPr lang="en-US" sz="2800" b="1" dirty="0" smtClean="0"/>
              <a:t>A Financial Transactions Tax </a:t>
            </a:r>
            <a:r>
              <a:rPr lang="en-US" sz="2800" dirty="0" smtClean="0"/>
              <a:t>will provide generous funding for a jobs program and reorient the economy toward productive job creation and away from wasteful and predatory financial speculation.</a:t>
            </a:r>
          </a:p>
          <a:p>
            <a:pPr marL="514350" indent="-514350" eaLnBrk="1" hangingPunct="1">
              <a:buFontTx/>
              <a:buAutoNum type="arabicPeriod" startAt="4"/>
              <a:defRPr/>
            </a:pPr>
            <a:r>
              <a:rPr lang="en-US" sz="2800" b="1" dirty="0" smtClean="0"/>
              <a:t>Permanent </a:t>
            </a:r>
            <a:r>
              <a:rPr lang="en-US" sz="2800" b="1" i="1" dirty="0" smtClean="0"/>
              <a:t>Economic Restructuring</a:t>
            </a:r>
            <a:r>
              <a:rPr lang="en-US" sz="2800" b="1" dirty="0" smtClean="0"/>
              <a:t>. </a:t>
            </a:r>
            <a:r>
              <a:rPr lang="en-US" sz="2800" dirty="0" smtClean="0"/>
              <a:t>Funding of this jobs program will require a permanent expansion of public funding in line with the most successful mixed economies that typically have much  larger public sectors. </a:t>
            </a:r>
          </a:p>
          <a:p>
            <a:pPr eaLnBrk="1" hangingPunct="1">
              <a:defRPr/>
            </a:pPr>
            <a:endParaRPr lang="en-US" dirty="0" smtClean="0"/>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2EDAF9-2D3E-4E6F-A746-E404D3B43B95}" type="slidenum">
              <a:rPr lang="en-US" altLang="en-US" smtClean="0"/>
              <a:pPr eaLnBrk="1" hangingPunct="1"/>
              <a:t>5</a:t>
            </a:fld>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CPEG Principles (Cont.)</a:t>
            </a:r>
          </a:p>
        </p:txBody>
      </p:sp>
      <p:sp>
        <p:nvSpPr>
          <p:cNvPr id="3" name="Content Placeholder 2"/>
          <p:cNvSpPr>
            <a:spLocks noGrp="1"/>
          </p:cNvSpPr>
          <p:nvPr>
            <p:ph idx="1"/>
          </p:nvPr>
        </p:nvSpPr>
        <p:spPr>
          <a:xfrm>
            <a:off x="457200" y="1447800"/>
            <a:ext cx="8229600" cy="4525963"/>
          </a:xfrm>
        </p:spPr>
        <p:txBody>
          <a:bodyPr/>
          <a:lstStyle/>
          <a:p>
            <a:pPr marL="514350" indent="-514350" eaLnBrk="1" hangingPunct="1">
              <a:buFontTx/>
              <a:buAutoNum type="arabicPeriod" startAt="6"/>
              <a:defRPr/>
            </a:pPr>
            <a:r>
              <a:rPr lang="en-US" sz="2800" b="1" i="1" dirty="0" smtClean="0"/>
              <a:t>Economic Revival </a:t>
            </a:r>
            <a:r>
              <a:rPr lang="en-US" sz="2800" b="1" dirty="0" smtClean="0"/>
              <a:t>and industrial policy.</a:t>
            </a:r>
            <a:r>
              <a:rPr lang="en-US" sz="2800" dirty="0" smtClean="0"/>
              <a:t> In addition to economic restructuring we need to rebuild our economic capacity that has been decimated through investment and trade policies that have provided short-term benefits to private investors but destroyed our economy. We  need an industrial policy that will revive competitive manufacturing capacity so that we can pay for our imports.</a:t>
            </a:r>
            <a:endParaRPr lang="en-US" dirty="0" smtClean="0"/>
          </a:p>
          <a:p>
            <a:pPr eaLnBrk="1" hangingPunct="1">
              <a:defRPr/>
            </a:pPr>
            <a:endParaRPr lang="en-US" dirty="0" smtClean="0"/>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40E690-98C6-4CEA-BEE2-6C1176D1000E}" type="slidenum">
              <a:rPr lang="en-US" altLang="en-US" smtClean="0"/>
              <a:pPr eaLnBrk="1" hangingPunct="1"/>
              <a:t>6</a:t>
            </a:fld>
            <a:endParaRPr lang="en-US"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15962"/>
          </a:xfrm>
        </p:spPr>
        <p:txBody>
          <a:bodyPr/>
          <a:lstStyle/>
          <a:p>
            <a:pPr eaLnBrk="1" hangingPunct="1"/>
            <a:r>
              <a:rPr lang="en-US" altLang="en-US" smtClean="0"/>
              <a:t>CPEG Principles (Cont.)</a:t>
            </a:r>
          </a:p>
        </p:txBody>
      </p:sp>
      <p:sp>
        <p:nvSpPr>
          <p:cNvPr id="8195" name="Content Placeholder 2"/>
          <p:cNvSpPr>
            <a:spLocks noGrp="1"/>
          </p:cNvSpPr>
          <p:nvPr>
            <p:ph idx="1"/>
          </p:nvPr>
        </p:nvSpPr>
        <p:spPr>
          <a:xfrm>
            <a:off x="457200" y="1447800"/>
            <a:ext cx="8229600" cy="4525963"/>
          </a:xfrm>
        </p:spPr>
        <p:txBody>
          <a:bodyPr/>
          <a:lstStyle/>
          <a:p>
            <a:pPr marL="514350" indent="-514350" eaLnBrk="1" hangingPunct="1">
              <a:buFontTx/>
              <a:buNone/>
            </a:pPr>
            <a:r>
              <a:rPr lang="en-US" altLang="en-US" sz="2800" b="1" smtClean="0"/>
              <a:t>7.	Radical  changes in trade policy.  </a:t>
            </a:r>
            <a:r>
              <a:rPr lang="en-US" altLang="en-US" sz="2800" smtClean="0"/>
              <a:t>We cannot cut our federal deficit in the long term or the short term without  reducing our trade deficit and we cannot revive the US economy as long we continue to out- source investment, income, and employment. We need to invoke and implement emergency WTO rules and industrial policy measures to cap and gradually reduce  our trade deficit.</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2A209A-5FFD-4801-B344-7AE95490BEC6}" type="slidenum">
              <a:rPr lang="en-US" altLang="en-US" smtClean="0"/>
              <a:pPr eaLnBrk="1" hangingPunct="1"/>
              <a:t>7</a:t>
            </a:fld>
            <a:endParaRPr lang="en-US"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pPr eaLnBrk="1" hangingPunct="1"/>
            <a:r>
              <a:rPr lang="en-US" altLang="en-US" sz="4000" smtClean="0"/>
              <a:t>1) Large Scale Federal Jobs Program</a:t>
            </a:r>
          </a:p>
        </p:txBody>
      </p:sp>
      <p:sp>
        <p:nvSpPr>
          <p:cNvPr id="9219" name="Content Placeholder 2"/>
          <p:cNvSpPr>
            <a:spLocks noGrp="1"/>
          </p:cNvSpPr>
          <p:nvPr>
            <p:ph idx="4294967295"/>
          </p:nvPr>
        </p:nvSpPr>
        <p:spPr/>
        <p:txBody>
          <a:bodyPr/>
          <a:lstStyle/>
          <a:p>
            <a:pPr eaLnBrk="1" hangingPunct="1"/>
            <a:r>
              <a:rPr lang="en-US" altLang="en-US" sz="2400" smtClean="0"/>
              <a:t>From the start of the recession in December 2007 to  August 2010 employment has declined by </a:t>
            </a:r>
            <a:r>
              <a:rPr lang="en-US" altLang="en-US" sz="2400" b="1" smtClean="0"/>
              <a:t>7.2 million </a:t>
            </a:r>
            <a:r>
              <a:rPr lang="en-US" altLang="en-US" sz="2400" smtClean="0"/>
              <a:t>. </a:t>
            </a:r>
          </a:p>
          <a:p>
            <a:pPr eaLnBrk="1" hangingPunct="1"/>
            <a:r>
              <a:rPr lang="en-US" altLang="en-US" sz="2400" smtClean="0"/>
              <a:t>In these 33 months, based on pre-recession Dec 06 to Nov 07 average labor force rate (66.08%) and the average two year 2008 to 2010 (Aug to Aug) growth in population, there should have been 115,000 new entrants to the labor force every month, or </a:t>
            </a:r>
            <a:r>
              <a:rPr lang="en-US" altLang="en-US" sz="2400" b="1" smtClean="0"/>
              <a:t>3.8 million </a:t>
            </a:r>
            <a:r>
              <a:rPr lang="en-US" altLang="en-US" sz="2400" smtClean="0"/>
              <a:t>new entrants seeking employment.</a:t>
            </a:r>
          </a:p>
          <a:p>
            <a:pPr eaLnBrk="1" hangingPunct="1"/>
            <a:r>
              <a:rPr lang="en-US" altLang="en-US" sz="2400" smtClean="0"/>
              <a:t>This  implies a current Great Recession employment deficit based on official unemployment rates of </a:t>
            </a:r>
            <a:r>
              <a:rPr lang="en-US" altLang="en-US" sz="2400" b="1" smtClean="0"/>
              <a:t>11 million. </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A076CB-D294-4394-81F4-53DD3A1EB234}" type="slidenum">
              <a:rPr lang="en-US" altLang="en-US" smtClean="0"/>
              <a:pPr eaLnBrk="1" hangingPunct="1"/>
              <a:t>8</a:t>
            </a:fld>
            <a:endParaRPr lang="en-US"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4294967295"/>
          </p:nvPr>
        </p:nvSpPr>
        <p:spPr>
          <a:xfrm>
            <a:off x="457200" y="533400"/>
            <a:ext cx="8229600" cy="4525963"/>
          </a:xfrm>
        </p:spPr>
        <p:txBody>
          <a:bodyPr/>
          <a:lstStyle/>
          <a:p>
            <a:r>
              <a:rPr lang="en-US" altLang="en-US" sz="2800" smtClean="0"/>
              <a:t>Under the most optimistic scenario based on the last private sector housing and financial bubble (2001 to 2007 Nov to Nov) expansion, employment would expand at the pre-recession rate of about 142,300  a month. </a:t>
            </a:r>
          </a:p>
          <a:p>
            <a:r>
              <a:rPr lang="en-US" altLang="en-US" sz="2800" smtClean="0"/>
              <a:t>At this rate it would take 7.2 million/(142,300 – 115,000)=263 months </a:t>
            </a:r>
            <a:r>
              <a:rPr lang="en-US" altLang="en-US" sz="2800" b="1" smtClean="0"/>
              <a:t>or roughly 22 years of continuous private sector expansion just to get back to employment levels of Nov. 2007.</a:t>
            </a:r>
          </a:p>
          <a:p>
            <a:r>
              <a:rPr lang="en-US" altLang="en-US" sz="2800" b="1" smtClean="0"/>
              <a:t>This is basically impossible as the longest expansion in post-war history lasted only about 10 years </a:t>
            </a:r>
            <a:r>
              <a:rPr lang="en-US" altLang="en-US" sz="2800" smtClean="0"/>
              <a:t>(July 1990 to March 2001). </a:t>
            </a:r>
          </a:p>
        </p:txBody>
      </p:sp>
      <p:sp>
        <p:nvSpPr>
          <p:cNvPr id="1024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F73862-EC29-4EDA-9FF4-724110C36A7B}" type="slidenum">
              <a:rPr lang="en-US" altLang="en-US" smtClean="0"/>
              <a:pPr eaLnBrk="1" hangingPunct="1"/>
              <a:t>9</a:t>
            </a:fld>
            <a:endParaRPr lang="en-US" altLang="en-US"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3091</Words>
  <Application>Microsoft Office PowerPoint</Application>
  <PresentationFormat>On-screen Show (4:3)</PresentationFormat>
  <Paragraphs>169</Paragraphs>
  <Slides>37</Slides>
  <Notes>36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Default Design</vt:lpstr>
      <vt:lpstr>We Need a Massive Living Wage Federal Jobs Program Now!</vt:lpstr>
      <vt:lpstr>Our Opinion Makers and Political Leaders Need to Openly Acknowledge, Disseminate, and Acton on the Obvious:</vt:lpstr>
      <vt:lpstr>Principles of CPEG Job Program</vt:lpstr>
      <vt:lpstr>CPEG Principles (Cont.)</vt:lpstr>
      <vt:lpstr>CPEG Principles (Cont.)</vt:lpstr>
      <vt:lpstr>CPEG Principles (Cont.)</vt:lpstr>
      <vt:lpstr>CPEG Principles (Cont.)</vt:lpstr>
      <vt:lpstr>1) Large Scale Federal Jobs Program</vt:lpstr>
      <vt:lpstr>PowerPoint Presentation</vt:lpstr>
      <vt:lpstr>PowerPoint Presentation</vt:lpstr>
      <vt:lpstr>PowerPoint Presentation</vt:lpstr>
      <vt:lpstr>PowerPoint Presentation</vt:lpstr>
      <vt:lpstr>PowerPoint Presentation</vt:lpstr>
      <vt:lpstr>2) And 3) Living Jobs and Elimination of Low Wage Service Sector</vt:lpstr>
      <vt:lpstr>US Real Wages Compared to Other OECD (Mostly) High Social Spending Countries</vt:lpstr>
      <vt:lpstr>PowerPoint Presentation</vt:lpstr>
      <vt:lpstr>4) Financial Transactions Tax</vt:lpstr>
      <vt:lpstr>A Small Financial Transactions Tax Could Raise Trillions of dollars per Year</vt:lpstr>
      <vt:lpstr>For Example:</vt:lpstr>
      <vt:lpstr>For Example (cont.):</vt:lpstr>
      <vt:lpstr>5) Permanent Economic Restructuring</vt:lpstr>
      <vt:lpstr>PowerPoint Presentation</vt:lpstr>
      <vt:lpstr>PowerPoint Presentation</vt:lpstr>
      <vt:lpstr>PowerPoint Presentation</vt:lpstr>
      <vt:lpstr>PowerPoint Presentation</vt:lpstr>
      <vt:lpstr>PowerPoint Presentation</vt:lpstr>
      <vt:lpstr>PowerPoint Presentation</vt:lpstr>
      <vt:lpstr>6) Economic Revival and Industrial Policy</vt:lpstr>
      <vt:lpstr>PowerPoint Presentation</vt:lpstr>
      <vt:lpstr>PowerPoint Presentation</vt:lpstr>
      <vt:lpstr>PowerPoint Presentation</vt:lpstr>
      <vt:lpstr>7) Radical Changes in Trade Policy</vt:lpstr>
      <vt:lpstr>PowerPoint Presentation</vt:lpstr>
      <vt:lpstr>PowerPoint Presentation</vt:lpstr>
      <vt:lpstr>PowerPoint Presentation</vt:lpstr>
      <vt:lpstr>PowerPoint Presentation</vt:lpstr>
      <vt:lpstr>References:</vt:lpstr>
    </vt:vector>
  </TitlesOfParts>
  <Company>CTBA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Without a Productive Economy We Have Nothing</dc:title>
  <dc:creator>Ron Baiman</dc:creator>
  <cp:lastModifiedBy>Benedictine University</cp:lastModifiedBy>
  <cp:revision>58</cp:revision>
  <dcterms:created xsi:type="dcterms:W3CDTF">2010-09-28T22:02:38Z</dcterms:created>
  <dcterms:modified xsi:type="dcterms:W3CDTF">2018-09-19T21:17:59Z</dcterms:modified>
</cp:coreProperties>
</file>