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1"/>
  </p:notesMasterIdLst>
  <p:handoutMasterIdLst>
    <p:handoutMasterId r:id="rId62"/>
  </p:handoutMasterIdLst>
  <p:sldIdLst>
    <p:sldId id="256" r:id="rId2"/>
    <p:sldId id="257" r:id="rId3"/>
    <p:sldId id="288" r:id="rId4"/>
    <p:sldId id="289" r:id="rId5"/>
    <p:sldId id="258" r:id="rId6"/>
    <p:sldId id="272" r:id="rId7"/>
    <p:sldId id="262" r:id="rId8"/>
    <p:sldId id="263" r:id="rId9"/>
    <p:sldId id="293" r:id="rId10"/>
    <p:sldId id="295" r:id="rId11"/>
    <p:sldId id="264" r:id="rId12"/>
    <p:sldId id="267" r:id="rId13"/>
    <p:sldId id="265" r:id="rId14"/>
    <p:sldId id="277" r:id="rId15"/>
    <p:sldId id="276" r:id="rId16"/>
    <p:sldId id="260" r:id="rId17"/>
    <p:sldId id="271" r:id="rId18"/>
    <p:sldId id="273" r:id="rId19"/>
    <p:sldId id="308" r:id="rId20"/>
    <p:sldId id="309" r:id="rId21"/>
    <p:sldId id="310" r:id="rId22"/>
    <p:sldId id="274" r:id="rId23"/>
    <p:sldId id="311" r:id="rId24"/>
    <p:sldId id="312" r:id="rId25"/>
    <p:sldId id="313" r:id="rId26"/>
    <p:sldId id="314" r:id="rId27"/>
    <p:sldId id="275" r:id="rId28"/>
    <p:sldId id="315" r:id="rId29"/>
    <p:sldId id="316" r:id="rId30"/>
    <p:sldId id="317" r:id="rId31"/>
    <p:sldId id="318" r:id="rId32"/>
    <p:sldId id="269" r:id="rId33"/>
    <p:sldId id="291" r:id="rId34"/>
    <p:sldId id="270" r:id="rId35"/>
    <p:sldId id="292" r:id="rId36"/>
    <p:sldId id="261" r:id="rId37"/>
    <p:sldId id="268" r:id="rId38"/>
    <p:sldId id="287" r:id="rId39"/>
    <p:sldId id="278" r:id="rId40"/>
    <p:sldId id="302" r:id="rId41"/>
    <p:sldId id="304" r:id="rId42"/>
    <p:sldId id="307" r:id="rId43"/>
    <p:sldId id="301" r:id="rId44"/>
    <p:sldId id="305" r:id="rId45"/>
    <p:sldId id="280" r:id="rId46"/>
    <p:sldId id="266" r:id="rId47"/>
    <p:sldId id="259" r:id="rId48"/>
    <p:sldId id="290" r:id="rId49"/>
    <p:sldId id="281" r:id="rId50"/>
    <p:sldId id="285" r:id="rId51"/>
    <p:sldId id="283" r:id="rId52"/>
    <p:sldId id="286" r:id="rId53"/>
    <p:sldId id="284" r:id="rId54"/>
    <p:sldId id="282" r:id="rId55"/>
    <p:sldId id="296" r:id="rId56"/>
    <p:sldId id="297" r:id="rId57"/>
    <p:sldId id="298" r:id="rId58"/>
    <p:sldId id="299" r:id="rId59"/>
    <p:sldId id="300" r:id="rId60"/>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4" d="100"/>
          <a:sy n="34" d="100"/>
        </p:scale>
        <p:origin x="-52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1268" name="Rectangle 4"/>
          <p:cNvSpPr>
            <a:spLocks noGrp="1" noChangeArrowheads="1"/>
          </p:cNvSpPr>
          <p:nvPr>
            <p:ph type="ftr" sz="quarter" idx="2"/>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1269" name="Rectangle 5"/>
          <p:cNvSpPr>
            <a:spLocks noGrp="1" noChangeArrowheads="1"/>
          </p:cNvSpPr>
          <p:nvPr>
            <p:ph type="sldNum" sz="quarter" idx="3"/>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3076DE-3FE4-471A-A208-D4F07DACA44B}" type="slidenum">
              <a:rPr lang="en-US" altLang="en-US"/>
              <a:pPr/>
              <a:t>‹#›</a:t>
            </a:fld>
            <a:endParaRPr lang="en-US" altLang="en-US"/>
          </a:p>
        </p:txBody>
      </p:sp>
    </p:spTree>
    <p:extLst>
      <p:ext uri="{BB962C8B-B14F-4D97-AF65-F5344CB8AC3E}">
        <p14:creationId xmlns:p14="http://schemas.microsoft.com/office/powerpoint/2010/main" val="48340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552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5364" name="Rectangle 4"/>
          <p:cNvSpPr>
            <a:spLocks noRo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422775"/>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55303" name="Rectangle 7"/>
          <p:cNvSpPr>
            <a:spLocks noGrp="1" noChangeArrowheads="1"/>
          </p:cNvSpPr>
          <p:nvPr>
            <p:ph type="sldNum" sz="quarter" idx="5"/>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D5EC43-D29B-4EE1-ABEE-687BE94268C4}" type="slidenum">
              <a:rPr lang="en-US" altLang="en-US"/>
              <a:pPr/>
              <a:t>‹#›</a:t>
            </a:fld>
            <a:endParaRPr lang="en-US" altLang="en-US"/>
          </a:p>
        </p:txBody>
      </p:sp>
    </p:spTree>
    <p:extLst>
      <p:ext uri="{BB962C8B-B14F-4D97-AF65-F5344CB8AC3E}">
        <p14:creationId xmlns:p14="http://schemas.microsoft.com/office/powerpoint/2010/main" val="143230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6" name="Rectangle 6"/>
          <p:cNvSpPr>
            <a:spLocks noGrp="1" noChangeArrowheads="1"/>
          </p:cNvSpPr>
          <p:nvPr>
            <p:ph type="sldNum" sz="quarter" idx="12"/>
          </p:nvPr>
        </p:nvSpPr>
        <p:spPr>
          <a:ln/>
        </p:spPr>
        <p:txBody>
          <a:bodyPr/>
          <a:lstStyle>
            <a:lvl1pPr>
              <a:defRPr/>
            </a:lvl1pPr>
          </a:lstStyle>
          <a:p>
            <a:fld id="{4E606F64-D6E2-4D37-A5C0-D8B27824C5FC}" type="slidenum">
              <a:rPr lang="en-US" altLang="en-US"/>
              <a:pPr/>
              <a:t>‹#›</a:t>
            </a:fld>
            <a:endParaRPr lang="en-US" altLang="en-US"/>
          </a:p>
        </p:txBody>
      </p:sp>
    </p:spTree>
    <p:extLst>
      <p:ext uri="{BB962C8B-B14F-4D97-AF65-F5344CB8AC3E}">
        <p14:creationId xmlns:p14="http://schemas.microsoft.com/office/powerpoint/2010/main" val="304861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6" name="Rectangle 6"/>
          <p:cNvSpPr>
            <a:spLocks noGrp="1" noChangeArrowheads="1"/>
          </p:cNvSpPr>
          <p:nvPr>
            <p:ph type="sldNum" sz="quarter" idx="12"/>
          </p:nvPr>
        </p:nvSpPr>
        <p:spPr>
          <a:ln/>
        </p:spPr>
        <p:txBody>
          <a:bodyPr/>
          <a:lstStyle>
            <a:lvl1pPr>
              <a:defRPr/>
            </a:lvl1pPr>
          </a:lstStyle>
          <a:p>
            <a:fld id="{F20EE8F0-9804-424F-BA43-6A972D04D776}" type="slidenum">
              <a:rPr lang="en-US" altLang="en-US"/>
              <a:pPr/>
              <a:t>‹#›</a:t>
            </a:fld>
            <a:endParaRPr lang="en-US" altLang="en-US"/>
          </a:p>
        </p:txBody>
      </p:sp>
    </p:spTree>
    <p:extLst>
      <p:ext uri="{BB962C8B-B14F-4D97-AF65-F5344CB8AC3E}">
        <p14:creationId xmlns:p14="http://schemas.microsoft.com/office/powerpoint/2010/main" val="141266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6" name="Rectangle 6"/>
          <p:cNvSpPr>
            <a:spLocks noGrp="1" noChangeArrowheads="1"/>
          </p:cNvSpPr>
          <p:nvPr>
            <p:ph type="sldNum" sz="quarter" idx="12"/>
          </p:nvPr>
        </p:nvSpPr>
        <p:spPr>
          <a:ln/>
        </p:spPr>
        <p:txBody>
          <a:bodyPr/>
          <a:lstStyle>
            <a:lvl1pPr>
              <a:defRPr/>
            </a:lvl1pPr>
          </a:lstStyle>
          <a:p>
            <a:fld id="{5282CCD4-4244-44E9-BCC6-3A605D96F0F8}" type="slidenum">
              <a:rPr lang="en-US" altLang="en-US"/>
              <a:pPr/>
              <a:t>‹#›</a:t>
            </a:fld>
            <a:endParaRPr lang="en-US" altLang="en-US"/>
          </a:p>
        </p:txBody>
      </p:sp>
    </p:spTree>
    <p:extLst>
      <p:ext uri="{BB962C8B-B14F-4D97-AF65-F5344CB8AC3E}">
        <p14:creationId xmlns:p14="http://schemas.microsoft.com/office/powerpoint/2010/main" val="291967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6" name="Rectangle 6"/>
          <p:cNvSpPr>
            <a:spLocks noGrp="1" noChangeArrowheads="1"/>
          </p:cNvSpPr>
          <p:nvPr>
            <p:ph type="sldNum" sz="quarter" idx="12"/>
          </p:nvPr>
        </p:nvSpPr>
        <p:spPr>
          <a:ln/>
        </p:spPr>
        <p:txBody>
          <a:bodyPr/>
          <a:lstStyle>
            <a:lvl1pPr>
              <a:defRPr/>
            </a:lvl1pPr>
          </a:lstStyle>
          <a:p>
            <a:fld id="{80AA127B-F016-4AD2-B159-FDD930671B70}" type="slidenum">
              <a:rPr lang="en-US" altLang="en-US"/>
              <a:pPr/>
              <a:t>‹#›</a:t>
            </a:fld>
            <a:endParaRPr lang="en-US" altLang="en-US"/>
          </a:p>
        </p:txBody>
      </p:sp>
    </p:spTree>
    <p:extLst>
      <p:ext uri="{BB962C8B-B14F-4D97-AF65-F5344CB8AC3E}">
        <p14:creationId xmlns:p14="http://schemas.microsoft.com/office/powerpoint/2010/main" val="376178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6" name="Rectangle 6"/>
          <p:cNvSpPr>
            <a:spLocks noGrp="1" noChangeArrowheads="1"/>
          </p:cNvSpPr>
          <p:nvPr>
            <p:ph type="sldNum" sz="quarter" idx="12"/>
          </p:nvPr>
        </p:nvSpPr>
        <p:spPr>
          <a:ln/>
        </p:spPr>
        <p:txBody>
          <a:bodyPr/>
          <a:lstStyle>
            <a:lvl1pPr>
              <a:defRPr/>
            </a:lvl1pPr>
          </a:lstStyle>
          <a:p>
            <a:fld id="{43746BDD-C09F-4C7E-9DDA-FDF8E7FED921}" type="slidenum">
              <a:rPr lang="en-US" altLang="en-US"/>
              <a:pPr/>
              <a:t>‹#›</a:t>
            </a:fld>
            <a:endParaRPr lang="en-US" altLang="en-US"/>
          </a:p>
        </p:txBody>
      </p:sp>
    </p:spTree>
    <p:extLst>
      <p:ext uri="{BB962C8B-B14F-4D97-AF65-F5344CB8AC3E}">
        <p14:creationId xmlns:p14="http://schemas.microsoft.com/office/powerpoint/2010/main" val="177444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6" name="Rectangle 6"/>
          <p:cNvSpPr>
            <a:spLocks noGrp="1" noChangeArrowheads="1"/>
          </p:cNvSpPr>
          <p:nvPr>
            <p:ph type="sldNum" sz="quarter" idx="12"/>
          </p:nvPr>
        </p:nvSpPr>
        <p:spPr>
          <a:ln/>
        </p:spPr>
        <p:txBody>
          <a:bodyPr/>
          <a:lstStyle>
            <a:lvl1pPr>
              <a:defRPr/>
            </a:lvl1pPr>
          </a:lstStyle>
          <a:p>
            <a:fld id="{7F731F4C-58A2-4011-817E-8E09A112C1FC}" type="slidenum">
              <a:rPr lang="en-US" altLang="en-US"/>
              <a:pPr/>
              <a:t>‹#›</a:t>
            </a:fld>
            <a:endParaRPr lang="en-US" altLang="en-US"/>
          </a:p>
        </p:txBody>
      </p:sp>
    </p:spTree>
    <p:extLst>
      <p:ext uri="{BB962C8B-B14F-4D97-AF65-F5344CB8AC3E}">
        <p14:creationId xmlns:p14="http://schemas.microsoft.com/office/powerpoint/2010/main" val="202917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7" name="Rectangle 6"/>
          <p:cNvSpPr>
            <a:spLocks noGrp="1" noChangeArrowheads="1"/>
          </p:cNvSpPr>
          <p:nvPr>
            <p:ph type="sldNum" sz="quarter" idx="12"/>
          </p:nvPr>
        </p:nvSpPr>
        <p:spPr>
          <a:ln/>
        </p:spPr>
        <p:txBody>
          <a:bodyPr/>
          <a:lstStyle>
            <a:lvl1pPr>
              <a:defRPr/>
            </a:lvl1pPr>
          </a:lstStyle>
          <a:p>
            <a:fld id="{7875B868-AC4B-4066-B012-2EF9D8BB636B}" type="slidenum">
              <a:rPr lang="en-US" altLang="en-US"/>
              <a:pPr/>
              <a:t>‹#›</a:t>
            </a:fld>
            <a:endParaRPr lang="en-US" altLang="en-US"/>
          </a:p>
        </p:txBody>
      </p:sp>
    </p:spTree>
    <p:extLst>
      <p:ext uri="{BB962C8B-B14F-4D97-AF65-F5344CB8AC3E}">
        <p14:creationId xmlns:p14="http://schemas.microsoft.com/office/powerpoint/2010/main" val="22010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9" name="Rectangle 6"/>
          <p:cNvSpPr>
            <a:spLocks noGrp="1" noChangeArrowheads="1"/>
          </p:cNvSpPr>
          <p:nvPr>
            <p:ph type="sldNum" sz="quarter" idx="12"/>
          </p:nvPr>
        </p:nvSpPr>
        <p:spPr>
          <a:ln/>
        </p:spPr>
        <p:txBody>
          <a:bodyPr/>
          <a:lstStyle>
            <a:lvl1pPr>
              <a:defRPr/>
            </a:lvl1pPr>
          </a:lstStyle>
          <a:p>
            <a:fld id="{C582BE08-599B-4DC2-A343-3211F63450C7}" type="slidenum">
              <a:rPr lang="en-US" altLang="en-US"/>
              <a:pPr/>
              <a:t>‹#›</a:t>
            </a:fld>
            <a:endParaRPr lang="en-US" altLang="en-US"/>
          </a:p>
        </p:txBody>
      </p:sp>
    </p:spTree>
    <p:extLst>
      <p:ext uri="{BB962C8B-B14F-4D97-AF65-F5344CB8AC3E}">
        <p14:creationId xmlns:p14="http://schemas.microsoft.com/office/powerpoint/2010/main" val="215782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5" name="Rectangle 6"/>
          <p:cNvSpPr>
            <a:spLocks noGrp="1" noChangeArrowheads="1"/>
          </p:cNvSpPr>
          <p:nvPr>
            <p:ph type="sldNum" sz="quarter" idx="12"/>
          </p:nvPr>
        </p:nvSpPr>
        <p:spPr>
          <a:ln/>
        </p:spPr>
        <p:txBody>
          <a:bodyPr/>
          <a:lstStyle>
            <a:lvl1pPr>
              <a:defRPr/>
            </a:lvl1pPr>
          </a:lstStyle>
          <a:p>
            <a:fld id="{327D6BF5-F924-4AAF-B4F9-35BCAF30A90B}" type="slidenum">
              <a:rPr lang="en-US" altLang="en-US"/>
              <a:pPr/>
              <a:t>‹#›</a:t>
            </a:fld>
            <a:endParaRPr lang="en-US" altLang="en-US"/>
          </a:p>
        </p:txBody>
      </p:sp>
    </p:spTree>
    <p:extLst>
      <p:ext uri="{BB962C8B-B14F-4D97-AF65-F5344CB8AC3E}">
        <p14:creationId xmlns:p14="http://schemas.microsoft.com/office/powerpoint/2010/main" val="163677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4" name="Rectangle 6"/>
          <p:cNvSpPr>
            <a:spLocks noGrp="1" noChangeArrowheads="1"/>
          </p:cNvSpPr>
          <p:nvPr>
            <p:ph type="sldNum" sz="quarter" idx="12"/>
          </p:nvPr>
        </p:nvSpPr>
        <p:spPr>
          <a:ln/>
        </p:spPr>
        <p:txBody>
          <a:bodyPr/>
          <a:lstStyle>
            <a:lvl1pPr>
              <a:defRPr/>
            </a:lvl1pPr>
          </a:lstStyle>
          <a:p>
            <a:fld id="{87AF0491-E742-43A6-907A-05E6D6784FEF}" type="slidenum">
              <a:rPr lang="en-US" altLang="en-US"/>
              <a:pPr/>
              <a:t>‹#›</a:t>
            </a:fld>
            <a:endParaRPr lang="en-US" altLang="en-US"/>
          </a:p>
        </p:txBody>
      </p:sp>
    </p:spTree>
    <p:extLst>
      <p:ext uri="{BB962C8B-B14F-4D97-AF65-F5344CB8AC3E}">
        <p14:creationId xmlns:p14="http://schemas.microsoft.com/office/powerpoint/2010/main" val="58738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7" name="Rectangle 6"/>
          <p:cNvSpPr>
            <a:spLocks noGrp="1" noChangeArrowheads="1"/>
          </p:cNvSpPr>
          <p:nvPr>
            <p:ph type="sldNum" sz="quarter" idx="12"/>
          </p:nvPr>
        </p:nvSpPr>
        <p:spPr>
          <a:ln/>
        </p:spPr>
        <p:txBody>
          <a:bodyPr/>
          <a:lstStyle>
            <a:lvl1pPr>
              <a:defRPr/>
            </a:lvl1pPr>
          </a:lstStyle>
          <a:p>
            <a:fld id="{661AD3D0-87AE-4C28-B9A8-1505B9603E63}" type="slidenum">
              <a:rPr lang="en-US" altLang="en-US"/>
              <a:pPr/>
              <a:t>‹#›</a:t>
            </a:fld>
            <a:endParaRPr lang="en-US" altLang="en-US"/>
          </a:p>
        </p:txBody>
      </p:sp>
    </p:spTree>
    <p:extLst>
      <p:ext uri="{BB962C8B-B14F-4D97-AF65-F5344CB8AC3E}">
        <p14:creationId xmlns:p14="http://schemas.microsoft.com/office/powerpoint/2010/main" val="183047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ltLang="en-US"/>
              <a:t>CPEG Economic Crisis Workshop - Barclay</a:t>
            </a:r>
          </a:p>
        </p:txBody>
      </p:sp>
      <p:sp>
        <p:nvSpPr>
          <p:cNvPr id="7" name="Rectangle 6"/>
          <p:cNvSpPr>
            <a:spLocks noGrp="1" noChangeArrowheads="1"/>
          </p:cNvSpPr>
          <p:nvPr>
            <p:ph type="sldNum" sz="quarter" idx="12"/>
          </p:nvPr>
        </p:nvSpPr>
        <p:spPr>
          <a:ln/>
        </p:spPr>
        <p:txBody>
          <a:bodyPr/>
          <a:lstStyle>
            <a:lvl1pPr>
              <a:defRPr/>
            </a:lvl1pPr>
          </a:lstStyle>
          <a:p>
            <a:fld id="{89343F18-2D95-4445-BB26-054257119974}" type="slidenum">
              <a:rPr lang="en-US" altLang="en-US"/>
              <a:pPr/>
              <a:t>‹#›</a:t>
            </a:fld>
            <a:endParaRPr lang="en-US" altLang="en-US"/>
          </a:p>
        </p:txBody>
      </p:sp>
    </p:spTree>
    <p:extLst>
      <p:ext uri="{BB962C8B-B14F-4D97-AF65-F5344CB8AC3E}">
        <p14:creationId xmlns:p14="http://schemas.microsoft.com/office/powerpoint/2010/main" val="270617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en-US"/>
              <a:t>CPEG Economic Crisis Workshop - Barclay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9927BE-45B3-4754-A9FA-11DA2E2A91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altLang="en-US" smtClean="0"/>
              <a:t>Economic Crisis Workshop</a:t>
            </a:r>
          </a:p>
        </p:txBody>
      </p:sp>
      <p:sp>
        <p:nvSpPr>
          <p:cNvPr id="16387" name="Rectangle 3"/>
          <p:cNvSpPr>
            <a:spLocks noGrp="1" noChangeArrowheads="1"/>
          </p:cNvSpPr>
          <p:nvPr>
            <p:ph type="subTitle" idx="1"/>
          </p:nvPr>
        </p:nvSpPr>
        <p:spPr/>
        <p:txBody>
          <a:bodyPr/>
          <a:lstStyle/>
          <a:p>
            <a:pPr eaLnBrk="1" hangingPunct="1"/>
            <a:r>
              <a:rPr lang="en-US" altLang="en-US" smtClean="0"/>
              <a:t>Chicago Political Economy Group</a:t>
            </a:r>
          </a:p>
          <a:p>
            <a:pPr eaLnBrk="1" hangingPunct="1"/>
            <a:r>
              <a:rPr lang="en-US" altLang="en-US" smtClean="0"/>
              <a:t>December 2009</a:t>
            </a:r>
          </a:p>
          <a:p>
            <a:pPr eaLnBrk="1" hangingPunct="1"/>
            <a:r>
              <a:rPr lang="en-US" altLang="en-US" smtClean="0"/>
              <a:t>Bill Barclay</a:t>
            </a:r>
          </a:p>
        </p:txBody>
      </p:sp>
      <p:pic>
        <p:nvPicPr>
          <p:cNvPr id="16388" name="Picture 3"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34036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560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8E4B7D1-625C-4473-B360-506986352564}" type="slidenum">
              <a:rPr lang="en-US" altLang="en-US" sz="1400"/>
              <a:pPr eaLnBrk="1" hangingPunct="1"/>
              <a:t>10</a:t>
            </a:fld>
            <a:endParaRPr lang="en-US" altLang="en-US" sz="1400"/>
          </a:p>
        </p:txBody>
      </p:sp>
      <p:sp>
        <p:nvSpPr>
          <p:cNvPr id="25606" name="Rectangle 2"/>
          <p:cNvSpPr>
            <a:spLocks noGrp="1" noChangeArrowheads="1"/>
          </p:cNvSpPr>
          <p:nvPr>
            <p:ph type="title"/>
          </p:nvPr>
        </p:nvSpPr>
        <p:spPr/>
        <p:txBody>
          <a:bodyPr/>
          <a:lstStyle/>
          <a:p>
            <a:pPr eaLnBrk="1" hangingPunct="1"/>
            <a:r>
              <a:rPr lang="en-US" altLang="en-US" sz="4000" smtClean="0"/>
              <a:t>Percent Income Shares by Quintiles and Top 1%, 1979 and 2006</a:t>
            </a:r>
          </a:p>
        </p:txBody>
      </p:sp>
      <p:graphicFrame>
        <p:nvGraphicFramePr>
          <p:cNvPr id="25602" name="Object 2"/>
          <p:cNvGraphicFramePr>
            <a:graphicFrameLocks noChangeAspect="1"/>
          </p:cNvGraphicFramePr>
          <p:nvPr>
            <p:ph sz="half" idx="1"/>
          </p:nvPr>
        </p:nvGraphicFramePr>
        <p:xfrm>
          <a:off x="304800" y="1973263"/>
          <a:ext cx="4419600" cy="2747962"/>
        </p:xfrm>
        <a:graphic>
          <a:graphicData uri="http://schemas.openxmlformats.org/presentationml/2006/ole">
            <mc:AlternateContent xmlns:mc="http://schemas.openxmlformats.org/markup-compatibility/2006">
              <mc:Choice xmlns:v="urn:schemas-microsoft-com:vml" Requires="v">
                <p:oleObj spid="_x0000_s25610" name="Chart" r:id="rId3" imgW="8829751" imgH="4791151" progId="MSGraph.Chart.8">
                  <p:embed followColorScheme="full"/>
                </p:oleObj>
              </mc:Choice>
              <mc:Fallback>
                <p:oleObj name="Chart" r:id="rId3" imgW="8829751" imgH="4791151"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73263"/>
                        <a:ext cx="4419600" cy="274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ph sz="half" idx="2"/>
          </p:nvPr>
        </p:nvGraphicFramePr>
        <p:xfrm>
          <a:off x="4697413" y="2590800"/>
          <a:ext cx="3178175" cy="1752600"/>
        </p:xfrm>
        <a:graphic>
          <a:graphicData uri="http://schemas.openxmlformats.org/presentationml/2006/ole">
            <mc:AlternateContent xmlns:mc="http://schemas.openxmlformats.org/markup-compatibility/2006">
              <mc:Choice xmlns:v="urn:schemas-microsoft-com:vml" Requires="v">
                <p:oleObj spid="_x0000_s25611" name="Chart" r:id="rId5" imgW="8239049" imgH="4543349" progId="MSGraph.Chart.8">
                  <p:embed followColorScheme="full"/>
                </p:oleObj>
              </mc:Choice>
              <mc:Fallback>
                <p:oleObj name="Chart" r:id="rId5" imgW="8239049" imgH="4543349"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413" y="2590800"/>
                        <a:ext cx="31781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6"/>
          <p:cNvSpPr txBox="1">
            <a:spLocks noChangeArrowheads="1"/>
          </p:cNvSpPr>
          <p:nvPr/>
        </p:nvSpPr>
        <p:spPr bwMode="auto">
          <a:xfrm>
            <a:off x="974725" y="47609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2005 Distribution</a:t>
            </a:r>
          </a:p>
        </p:txBody>
      </p:sp>
      <p:sp>
        <p:nvSpPr>
          <p:cNvPr id="25608" name="Text Box 7"/>
          <p:cNvSpPr txBox="1">
            <a:spLocks noChangeArrowheads="1"/>
          </p:cNvSpPr>
          <p:nvPr/>
        </p:nvSpPr>
        <p:spPr bwMode="auto">
          <a:xfrm>
            <a:off x="5165725" y="47609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1979 Distribution</a:t>
            </a:r>
          </a:p>
        </p:txBody>
      </p:sp>
      <p:pic>
        <p:nvPicPr>
          <p:cNvPr id="25609" name="Picture 9" descr="cpeg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A41B066-1C1E-41DB-90BF-86662C404009}" type="slidenum">
              <a:rPr lang="en-US" altLang="en-US" sz="1400"/>
              <a:pPr eaLnBrk="1" hangingPunct="1"/>
              <a:t>11</a:t>
            </a:fld>
            <a:endParaRPr lang="en-US" altLang="en-US" sz="1400"/>
          </a:p>
        </p:txBody>
      </p:sp>
      <p:sp>
        <p:nvSpPr>
          <p:cNvPr id="26628" name="Rectangle 2"/>
          <p:cNvSpPr>
            <a:spLocks noGrp="1" noChangeArrowheads="1"/>
          </p:cNvSpPr>
          <p:nvPr>
            <p:ph type="title"/>
          </p:nvPr>
        </p:nvSpPr>
        <p:spPr/>
        <p:txBody>
          <a:bodyPr/>
          <a:lstStyle/>
          <a:p>
            <a:pPr eaLnBrk="1" hangingPunct="1"/>
            <a:r>
              <a:rPr lang="en-US" altLang="en-US" sz="4000" smtClean="0"/>
              <a:t>Results of Increased Economic Inequality </a:t>
            </a:r>
          </a:p>
        </p:txBody>
      </p:sp>
      <p:sp>
        <p:nvSpPr>
          <p:cNvPr id="26629" name="Rectangle 3"/>
          <p:cNvSpPr>
            <a:spLocks noGrp="1" noChangeArrowheads="1"/>
          </p:cNvSpPr>
          <p:nvPr>
            <p:ph type="body" idx="1"/>
          </p:nvPr>
        </p:nvSpPr>
        <p:spPr/>
        <p:txBody>
          <a:bodyPr/>
          <a:lstStyle/>
          <a:p>
            <a:pPr eaLnBrk="1" hangingPunct="1">
              <a:lnSpc>
                <a:spcPct val="90000"/>
              </a:lnSpc>
            </a:pPr>
            <a:r>
              <a:rPr lang="en-US" altLang="en-US" smtClean="0"/>
              <a:t>Rapid increase in top incomes has also shaped our politics and our culture </a:t>
            </a:r>
          </a:p>
          <a:p>
            <a:pPr lvl="1" eaLnBrk="1" hangingPunct="1">
              <a:lnSpc>
                <a:spcPct val="90000"/>
              </a:lnSpc>
            </a:pPr>
            <a:r>
              <a:rPr lang="en-US" altLang="en-US" smtClean="0"/>
              <a:t>Directly: Large donors have more to give to political  campaigns and thus have become more important </a:t>
            </a:r>
          </a:p>
          <a:p>
            <a:pPr lvl="1" eaLnBrk="1" hangingPunct="1">
              <a:lnSpc>
                <a:spcPct val="90000"/>
              </a:lnSpc>
            </a:pPr>
            <a:r>
              <a:rPr lang="en-US" altLang="en-US" smtClean="0"/>
              <a:t>Indirectly: Wealthy families have founded and funded research institutes and think tanks and reshaped the universe of political discourse </a:t>
            </a:r>
          </a:p>
          <a:p>
            <a:pPr lvl="2" eaLnBrk="1" hangingPunct="1">
              <a:lnSpc>
                <a:spcPct val="90000"/>
              </a:lnSpc>
            </a:pPr>
            <a:r>
              <a:rPr lang="en-US" altLang="en-US" smtClean="0"/>
              <a:t>Labor and community groups became less influential</a:t>
            </a:r>
          </a:p>
          <a:p>
            <a:pPr lvl="3" eaLnBrk="1" hangingPunct="1">
              <a:lnSpc>
                <a:spcPct val="90000"/>
              </a:lnSpc>
            </a:pPr>
            <a:endParaRPr lang="en-US" altLang="en-US" smtClean="0"/>
          </a:p>
        </p:txBody>
      </p:sp>
      <p:pic>
        <p:nvPicPr>
          <p:cNvPr id="26630" name="Picture 7"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89BF20-034D-48B1-BA96-66961A352D12}" type="slidenum">
              <a:rPr lang="en-US" altLang="en-US" sz="1400"/>
              <a:pPr eaLnBrk="1" hangingPunct="1"/>
              <a:t>12</a:t>
            </a:fld>
            <a:endParaRPr lang="en-US" altLang="en-US" sz="1400"/>
          </a:p>
        </p:txBody>
      </p:sp>
      <p:sp>
        <p:nvSpPr>
          <p:cNvPr id="27653" name="Rectangle 4"/>
          <p:cNvSpPr>
            <a:spLocks noGrp="1" noChangeArrowheads="1"/>
          </p:cNvSpPr>
          <p:nvPr>
            <p:ph type="title"/>
          </p:nvPr>
        </p:nvSpPr>
        <p:spPr>
          <a:xfrm>
            <a:off x="0" y="228600"/>
            <a:ext cx="9144000" cy="1143000"/>
          </a:xfrm>
        </p:spPr>
        <p:txBody>
          <a:bodyPr/>
          <a:lstStyle/>
          <a:p>
            <a:pPr eaLnBrk="1" hangingPunct="1"/>
            <a:r>
              <a:rPr lang="en-US" altLang="en-US" sz="3200" smtClean="0"/>
              <a:t>The Impact of Growing Economic  Inequality:  </a:t>
            </a:r>
            <a:br>
              <a:rPr lang="en-US" altLang="en-US" sz="3200" smtClean="0"/>
            </a:br>
            <a:r>
              <a:rPr lang="en-US" altLang="en-US" sz="2800" smtClean="0"/>
              <a:t>The Average Cost of Senate and House Campaigns</a:t>
            </a:r>
          </a:p>
        </p:txBody>
      </p:sp>
      <p:graphicFrame>
        <p:nvGraphicFramePr>
          <p:cNvPr id="27650" name="Object 2"/>
          <p:cNvGraphicFramePr>
            <a:graphicFrameLocks noChangeAspect="1"/>
          </p:cNvGraphicFramePr>
          <p:nvPr>
            <p:ph type="chart" idx="1"/>
          </p:nvPr>
        </p:nvGraphicFramePr>
        <p:xfrm>
          <a:off x="468313" y="1600200"/>
          <a:ext cx="8205787" cy="4525963"/>
        </p:xfrm>
        <a:graphic>
          <a:graphicData uri="http://schemas.openxmlformats.org/presentationml/2006/ole">
            <mc:AlternateContent xmlns:mc="http://schemas.openxmlformats.org/markup-compatibility/2006">
              <mc:Choice xmlns:v="urn:schemas-microsoft-com:vml" Requires="v">
                <p:oleObj spid="_x0000_s27655" name="Chart" r:id="rId3" imgW="8220151" imgH="4533900" progId="MSGraph.Chart.8">
                  <p:embed followColorScheme="full"/>
                </p:oleObj>
              </mc:Choice>
              <mc:Fallback>
                <p:oleObj name="Chart" r:id="rId3" imgW="8220151" imgH="45339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00200"/>
                        <a:ext cx="8205787"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4" name="Picture 6" descr="cpeg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5286D5D-69EB-414D-9D5D-B5B5BC576C9B}" type="slidenum">
              <a:rPr lang="en-US" altLang="en-US" sz="1400"/>
              <a:pPr eaLnBrk="1" hangingPunct="1"/>
              <a:t>13</a:t>
            </a:fld>
            <a:endParaRPr lang="en-US" altLang="en-US" sz="1400"/>
          </a:p>
        </p:txBody>
      </p:sp>
      <p:sp>
        <p:nvSpPr>
          <p:cNvPr id="28676" name="Rectangle 2"/>
          <p:cNvSpPr>
            <a:spLocks noGrp="1" noChangeArrowheads="1"/>
          </p:cNvSpPr>
          <p:nvPr>
            <p:ph type="title"/>
          </p:nvPr>
        </p:nvSpPr>
        <p:spPr/>
        <p:txBody>
          <a:bodyPr/>
          <a:lstStyle/>
          <a:p>
            <a:pPr eaLnBrk="1" hangingPunct="1"/>
            <a:r>
              <a:rPr lang="en-US" altLang="en-US" smtClean="0"/>
              <a:t>Redefining Politics and Policy: I  </a:t>
            </a:r>
          </a:p>
        </p:txBody>
      </p:sp>
      <p:sp>
        <p:nvSpPr>
          <p:cNvPr id="28677" name="Rectangle 3"/>
          <p:cNvSpPr>
            <a:spLocks noGrp="1" noChangeArrowheads="1"/>
          </p:cNvSpPr>
          <p:nvPr>
            <p:ph type="body" idx="1"/>
          </p:nvPr>
        </p:nvSpPr>
        <p:spPr/>
        <p:txBody>
          <a:bodyPr/>
          <a:lstStyle/>
          <a:p>
            <a:pPr eaLnBrk="1" hangingPunct="1">
              <a:lnSpc>
                <a:spcPct val="80000"/>
              </a:lnSpc>
            </a:pPr>
            <a:r>
              <a:rPr lang="en-US" altLang="en-US" sz="2800" smtClean="0"/>
              <a:t>Heritage Institute founded 1973</a:t>
            </a:r>
          </a:p>
          <a:p>
            <a:pPr lvl="1" eaLnBrk="1" hangingPunct="1">
              <a:lnSpc>
                <a:spcPct val="80000"/>
              </a:lnSpc>
            </a:pPr>
            <a:r>
              <a:rPr lang="en-US" altLang="en-US" sz="2400" smtClean="0"/>
              <a:t>Important source of Reagan administration staff and policy including “evil empire” idea</a:t>
            </a:r>
          </a:p>
          <a:p>
            <a:pPr lvl="2" eaLnBrk="1" hangingPunct="1">
              <a:lnSpc>
                <a:spcPct val="80000"/>
              </a:lnSpc>
            </a:pPr>
            <a:r>
              <a:rPr lang="en-US" altLang="en-US" sz="2000" smtClean="0"/>
              <a:t>Worked with Newt Gingrich to develop “Contract with America” </a:t>
            </a:r>
          </a:p>
          <a:p>
            <a:pPr lvl="2" eaLnBrk="1" hangingPunct="1">
              <a:lnSpc>
                <a:spcPct val="80000"/>
              </a:lnSpc>
            </a:pPr>
            <a:r>
              <a:rPr lang="en-US" altLang="en-US" sz="2000" smtClean="0"/>
              <a:t>Developed “Laffer Curve” used by Reagan to justify lowering tax rates, especially on high income families </a:t>
            </a:r>
          </a:p>
          <a:p>
            <a:pPr lvl="3" eaLnBrk="1" hangingPunct="1">
              <a:lnSpc>
                <a:spcPct val="80000"/>
              </a:lnSpc>
            </a:pPr>
            <a:r>
              <a:rPr lang="en-US" altLang="en-US" sz="1800" smtClean="0"/>
              <a:t>Argued that it would increase economic innovation and growth and thus tax revenues – it did not do so</a:t>
            </a:r>
          </a:p>
          <a:p>
            <a:pPr lvl="2" eaLnBrk="1" hangingPunct="1">
              <a:lnSpc>
                <a:spcPct val="80000"/>
              </a:lnSpc>
            </a:pPr>
            <a:r>
              <a:rPr lang="en-US" altLang="en-US" sz="2000" smtClean="0"/>
              <a:t>With </a:t>
            </a:r>
            <a:r>
              <a:rPr lang="en-US" altLang="en-US" sz="2000" i="1" smtClean="0"/>
              <a:t>Wall St. Journal</a:t>
            </a:r>
            <a:r>
              <a:rPr lang="en-US" altLang="en-US" sz="2000" smtClean="0"/>
              <a:t> publishes the “Index of Economic Freedom” – Hong Kong and Singapore currently #1 &amp; 2 </a:t>
            </a:r>
          </a:p>
          <a:p>
            <a:pPr lvl="3" eaLnBrk="1" hangingPunct="1">
              <a:lnSpc>
                <a:spcPct val="80000"/>
              </a:lnSpc>
            </a:pPr>
            <a:r>
              <a:rPr lang="en-US" altLang="en-US" sz="1800" smtClean="0"/>
              <a:t>Concerned that US has dropped to 12</a:t>
            </a:r>
            <a:r>
              <a:rPr lang="en-US" altLang="en-US" sz="1800" baseline="30000" smtClean="0"/>
              <a:t>th</a:t>
            </a:r>
          </a:p>
          <a:p>
            <a:pPr lvl="4" eaLnBrk="1" hangingPunct="1">
              <a:lnSpc>
                <a:spcPct val="80000"/>
              </a:lnSpc>
            </a:pPr>
            <a:r>
              <a:rPr lang="en-US" altLang="en-US" sz="1800" smtClean="0"/>
              <a:t>Cut corporate tax rates</a:t>
            </a:r>
          </a:p>
          <a:p>
            <a:pPr lvl="4" eaLnBrk="1" hangingPunct="1">
              <a:lnSpc>
                <a:spcPct val="80000"/>
              </a:lnSpc>
            </a:pPr>
            <a:r>
              <a:rPr lang="en-US" altLang="en-US" sz="1800" smtClean="0"/>
              <a:t>Privatize more government activities </a:t>
            </a:r>
          </a:p>
          <a:p>
            <a:pPr lvl="4" eaLnBrk="1" hangingPunct="1">
              <a:lnSpc>
                <a:spcPct val="80000"/>
              </a:lnSpc>
            </a:pPr>
            <a:r>
              <a:rPr lang="en-US" altLang="en-US" sz="1800" smtClean="0"/>
              <a:t>Reduce/eliminate tariffs on imports  </a:t>
            </a:r>
          </a:p>
        </p:txBody>
      </p:sp>
      <p:pic>
        <p:nvPicPr>
          <p:cNvPr id="2867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3A6839-4CB9-4BDC-BFBF-1A24EBDFFB61}" type="slidenum">
              <a:rPr lang="en-US" altLang="en-US" sz="1400"/>
              <a:pPr eaLnBrk="1" hangingPunct="1"/>
              <a:t>14</a:t>
            </a:fld>
            <a:endParaRPr lang="en-US" altLang="en-US" sz="1400"/>
          </a:p>
        </p:txBody>
      </p:sp>
      <p:sp>
        <p:nvSpPr>
          <p:cNvPr id="29700" name="Rectangle 2"/>
          <p:cNvSpPr>
            <a:spLocks noGrp="1" noChangeArrowheads="1"/>
          </p:cNvSpPr>
          <p:nvPr>
            <p:ph type="title"/>
          </p:nvPr>
        </p:nvSpPr>
        <p:spPr/>
        <p:txBody>
          <a:bodyPr/>
          <a:lstStyle/>
          <a:p>
            <a:pPr eaLnBrk="1" hangingPunct="1"/>
            <a:r>
              <a:rPr lang="en-US" altLang="en-US" smtClean="0"/>
              <a:t>Redefining Politics and Policy: II</a:t>
            </a:r>
          </a:p>
        </p:txBody>
      </p:sp>
      <p:sp>
        <p:nvSpPr>
          <p:cNvPr id="29701" name="Rectangle 3"/>
          <p:cNvSpPr>
            <a:spLocks noGrp="1" noChangeArrowheads="1"/>
          </p:cNvSpPr>
          <p:nvPr>
            <p:ph type="body" idx="1"/>
          </p:nvPr>
        </p:nvSpPr>
        <p:spPr/>
        <p:txBody>
          <a:bodyPr/>
          <a:lstStyle/>
          <a:p>
            <a:pPr eaLnBrk="1" hangingPunct="1"/>
            <a:r>
              <a:rPr lang="en-US" altLang="en-US" sz="2800" smtClean="0"/>
              <a:t>Cato Institute established 1977</a:t>
            </a:r>
          </a:p>
          <a:p>
            <a:pPr eaLnBrk="1" hangingPunct="1"/>
            <a:r>
              <a:rPr lang="en-US" altLang="en-US" sz="2800" smtClean="0"/>
              <a:t>Barry Goldwater and Ronald Reagan credit Cato Institute with rejuvenating the GOP</a:t>
            </a:r>
          </a:p>
          <a:p>
            <a:pPr lvl="1" eaLnBrk="1" hangingPunct="1"/>
            <a:r>
              <a:rPr lang="en-US" altLang="en-US" sz="2400" smtClean="0"/>
              <a:t>Project on Social Security Privatization created 1995 (renamed Project on Social Security Choice in 2002)</a:t>
            </a:r>
          </a:p>
          <a:p>
            <a:pPr lvl="2" eaLnBrk="1" hangingPunct="1"/>
            <a:r>
              <a:rPr lang="en-US" altLang="en-US" sz="2000" smtClean="0"/>
              <a:t>Peterson Foundation – created “Fiscal Times” to attack Social Security, Medicare and Medicaid</a:t>
            </a:r>
          </a:p>
          <a:p>
            <a:pPr lvl="1" eaLnBrk="1" hangingPunct="1"/>
            <a:r>
              <a:rPr lang="en-US" altLang="en-US" sz="2400" smtClean="0"/>
              <a:t>Global warming skeptic</a:t>
            </a:r>
          </a:p>
          <a:p>
            <a:pPr lvl="1" eaLnBrk="1" hangingPunct="1"/>
            <a:r>
              <a:rPr lang="en-US" altLang="en-US" sz="2400" smtClean="0"/>
              <a:t>Awards Milton Friedman Prize for Advancing Liberty </a:t>
            </a:r>
          </a:p>
        </p:txBody>
      </p:sp>
      <p:pic>
        <p:nvPicPr>
          <p:cNvPr id="2970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6137136-2472-4726-908C-17605955BE43}" type="slidenum">
              <a:rPr lang="en-US" altLang="en-US" sz="1400"/>
              <a:pPr eaLnBrk="1" hangingPunct="1"/>
              <a:t>15</a:t>
            </a:fld>
            <a:endParaRPr lang="en-US" altLang="en-US" sz="1400"/>
          </a:p>
        </p:txBody>
      </p:sp>
      <p:sp>
        <p:nvSpPr>
          <p:cNvPr id="30724" name="Rectangle 2"/>
          <p:cNvSpPr>
            <a:spLocks noGrp="1" noChangeArrowheads="1"/>
          </p:cNvSpPr>
          <p:nvPr>
            <p:ph type="title"/>
          </p:nvPr>
        </p:nvSpPr>
        <p:spPr/>
        <p:txBody>
          <a:bodyPr/>
          <a:lstStyle/>
          <a:p>
            <a:pPr eaLnBrk="1" hangingPunct="1"/>
            <a:r>
              <a:rPr lang="en-US" altLang="en-US" sz="4000" smtClean="0"/>
              <a:t>Results of Increased Economic Inequality</a:t>
            </a:r>
          </a:p>
        </p:txBody>
      </p:sp>
      <p:sp>
        <p:nvSpPr>
          <p:cNvPr id="30725" name="Rectangle 3"/>
          <p:cNvSpPr>
            <a:spLocks noGrp="1" noChangeArrowheads="1"/>
          </p:cNvSpPr>
          <p:nvPr>
            <p:ph type="body" idx="1"/>
          </p:nvPr>
        </p:nvSpPr>
        <p:spPr/>
        <p:txBody>
          <a:bodyPr/>
          <a:lstStyle/>
          <a:p>
            <a:pPr eaLnBrk="1" hangingPunct="1"/>
            <a:r>
              <a:rPr lang="en-US" altLang="en-US" smtClean="0"/>
              <a:t>Declining savings rates for most of US population – how do we keep up our standard of living?</a:t>
            </a:r>
          </a:p>
          <a:p>
            <a:pPr lvl="1" eaLnBrk="1" hangingPunct="1"/>
            <a:r>
              <a:rPr lang="en-US" altLang="en-US" smtClean="0"/>
              <a:t>Increased use of credit to finance consumption  </a:t>
            </a:r>
          </a:p>
          <a:p>
            <a:pPr lvl="2" eaLnBrk="1" hangingPunct="1"/>
            <a:r>
              <a:rPr lang="en-US" altLang="en-US" smtClean="0"/>
              <a:t>The rise of credit cards</a:t>
            </a:r>
          </a:p>
          <a:p>
            <a:pPr lvl="2" eaLnBrk="1" hangingPunct="1"/>
            <a:r>
              <a:rPr lang="en-US" altLang="en-US" smtClean="0"/>
              <a:t>The use of mortgage debt </a:t>
            </a:r>
          </a:p>
          <a:p>
            <a:pPr eaLnBrk="1" hangingPunct="1"/>
            <a:endParaRPr lang="en-US" altLang="en-US" smtClean="0"/>
          </a:p>
        </p:txBody>
      </p:sp>
      <p:pic>
        <p:nvPicPr>
          <p:cNvPr id="3072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938D042-D119-4448-AB1F-56DC85EEA814}" type="slidenum">
              <a:rPr lang="en-US" altLang="en-US" sz="1400"/>
              <a:pPr eaLnBrk="1" hangingPunct="1"/>
              <a:t>16</a:t>
            </a:fld>
            <a:endParaRPr lang="en-US" altLang="en-US" sz="1400"/>
          </a:p>
        </p:txBody>
      </p:sp>
      <p:sp>
        <p:nvSpPr>
          <p:cNvPr id="31748" name="Rectangle 2"/>
          <p:cNvSpPr>
            <a:spLocks noGrp="1" noChangeArrowheads="1"/>
          </p:cNvSpPr>
          <p:nvPr>
            <p:ph type="title"/>
          </p:nvPr>
        </p:nvSpPr>
        <p:spPr/>
        <p:txBody>
          <a:bodyPr/>
          <a:lstStyle/>
          <a:p>
            <a:pPr eaLnBrk="1" hangingPunct="1"/>
            <a:r>
              <a:rPr lang="en-US" altLang="en-US" sz="4000" smtClean="0"/>
              <a:t>“Put it on the Plastic:” Credit Cards</a:t>
            </a:r>
          </a:p>
        </p:txBody>
      </p:sp>
      <p:sp>
        <p:nvSpPr>
          <p:cNvPr id="31749" name="Rectangle 3"/>
          <p:cNvSpPr>
            <a:spLocks noGrp="1" noChangeArrowheads="1"/>
          </p:cNvSpPr>
          <p:nvPr>
            <p:ph type="body" idx="1"/>
          </p:nvPr>
        </p:nvSpPr>
        <p:spPr/>
        <p:txBody>
          <a:bodyPr/>
          <a:lstStyle/>
          <a:p>
            <a:pPr eaLnBrk="1" hangingPunct="1">
              <a:lnSpc>
                <a:spcPct val="80000"/>
              </a:lnSpc>
            </a:pPr>
            <a:r>
              <a:rPr lang="en-US" altLang="en-US" sz="1800" smtClean="0"/>
              <a:t>Where did credit cards come from?</a:t>
            </a:r>
          </a:p>
          <a:p>
            <a:pPr lvl="1" eaLnBrk="1" hangingPunct="1">
              <a:lnSpc>
                <a:spcPct val="80000"/>
              </a:lnSpc>
            </a:pPr>
            <a:r>
              <a:rPr lang="en-US" altLang="en-US" sz="1600" smtClean="0"/>
              <a:t>Diners’ Club – 1951; Bank America (VISA) 1958; MasterCard 1966</a:t>
            </a:r>
          </a:p>
          <a:p>
            <a:pPr lvl="1" eaLnBrk="1" hangingPunct="1">
              <a:lnSpc>
                <a:spcPct val="80000"/>
              </a:lnSpc>
            </a:pPr>
            <a:r>
              <a:rPr lang="en-US" altLang="en-US" sz="1600" smtClean="0"/>
              <a:t>First mass mailing: Bank of America in Fresno CA 1958</a:t>
            </a:r>
          </a:p>
          <a:p>
            <a:pPr eaLnBrk="1" hangingPunct="1">
              <a:lnSpc>
                <a:spcPct val="80000"/>
              </a:lnSpc>
            </a:pPr>
            <a:r>
              <a:rPr lang="en-US" altLang="en-US" sz="1800" smtClean="0"/>
              <a:t>Supreme Court 1978 decision allowed credit card companies to charge the maximum interest rate in their home state to any card holder, no matter where s/he was</a:t>
            </a:r>
          </a:p>
          <a:p>
            <a:pPr lvl="1" eaLnBrk="1" hangingPunct="1">
              <a:lnSpc>
                <a:spcPct val="80000"/>
              </a:lnSpc>
            </a:pPr>
            <a:r>
              <a:rPr lang="en-US" altLang="en-US" sz="1600" smtClean="0"/>
              <a:t>ND removed interest rate cap (a “regulatory restraint”) and credit card issuers came </a:t>
            </a:r>
          </a:p>
          <a:p>
            <a:pPr eaLnBrk="1" hangingPunct="1">
              <a:lnSpc>
                <a:spcPct val="80000"/>
              </a:lnSpc>
            </a:pPr>
            <a:r>
              <a:rPr lang="en-US" altLang="en-US" sz="1800" smtClean="0"/>
              <a:t>Credit card growth exploded</a:t>
            </a:r>
          </a:p>
          <a:p>
            <a:pPr lvl="1" eaLnBrk="1" hangingPunct="1">
              <a:lnSpc>
                <a:spcPct val="80000"/>
              </a:lnSpc>
            </a:pPr>
            <a:r>
              <a:rPr lang="en-US" altLang="en-US" sz="1600" smtClean="0"/>
              <a:t>2007: 173 million of us had credit cards, up from 159 million holders in 2000</a:t>
            </a:r>
          </a:p>
          <a:p>
            <a:pPr lvl="1" eaLnBrk="1" hangingPunct="1">
              <a:lnSpc>
                <a:spcPct val="80000"/>
              </a:lnSpc>
            </a:pPr>
            <a:r>
              <a:rPr lang="en-US" altLang="en-US" sz="1600" smtClean="0"/>
              <a:t>In 2008, 3.8 billion offers of credit cards were mailed in the US vs. 5.2 billion in 2007</a:t>
            </a:r>
          </a:p>
          <a:p>
            <a:pPr lvl="2" eaLnBrk="1" hangingPunct="1">
              <a:lnSpc>
                <a:spcPct val="80000"/>
              </a:lnSpc>
            </a:pPr>
            <a:r>
              <a:rPr lang="en-US" altLang="en-US" sz="1400" smtClean="0"/>
              <a:t>73% of US families had a credit card</a:t>
            </a:r>
          </a:p>
          <a:p>
            <a:pPr lvl="2" eaLnBrk="1" hangingPunct="1">
              <a:lnSpc>
                <a:spcPct val="80000"/>
              </a:lnSpc>
            </a:pPr>
            <a:r>
              <a:rPr lang="en-US" altLang="en-US" sz="1400" smtClean="0"/>
              <a:t>76% of college students had a credit card</a:t>
            </a:r>
          </a:p>
          <a:p>
            <a:pPr lvl="2" eaLnBrk="1" hangingPunct="1">
              <a:lnSpc>
                <a:spcPct val="80000"/>
              </a:lnSpc>
            </a:pPr>
            <a:r>
              <a:rPr lang="en-US" altLang="en-US" sz="1400" smtClean="0"/>
              <a:t>14% of credit card holders had 10 or more cards </a:t>
            </a:r>
          </a:p>
          <a:p>
            <a:pPr lvl="2" eaLnBrk="1" hangingPunct="1">
              <a:lnSpc>
                <a:spcPct val="80000"/>
              </a:lnSpc>
            </a:pPr>
            <a:r>
              <a:rPr lang="en-US" altLang="en-US" sz="1400" smtClean="0"/>
              <a:t>Average balance: $7,300</a:t>
            </a:r>
          </a:p>
          <a:p>
            <a:pPr lvl="1" eaLnBrk="1" hangingPunct="1">
              <a:lnSpc>
                <a:spcPct val="80000"/>
              </a:lnSpc>
            </a:pPr>
            <a:r>
              <a:rPr lang="en-US" altLang="en-US" sz="1600" smtClean="0"/>
              <a:t>Credit card debt only 3.5% of total household debt</a:t>
            </a:r>
          </a:p>
          <a:p>
            <a:pPr lvl="2" eaLnBrk="1" hangingPunct="1">
              <a:lnSpc>
                <a:spcPct val="80000"/>
              </a:lnSpc>
            </a:pPr>
            <a:r>
              <a:rPr lang="en-US" altLang="en-US" sz="1400" smtClean="0"/>
              <a:t>“Insistence on buying only what can be paid for in cash seems as outmoded as a crew cut” – </a:t>
            </a:r>
            <a:r>
              <a:rPr lang="en-US" altLang="en-US" sz="1400" i="1" smtClean="0"/>
              <a:t>Time </a:t>
            </a:r>
            <a:r>
              <a:rPr lang="en-US" altLang="en-US" sz="1400" smtClean="0"/>
              <a:t>Magazine, 1977</a:t>
            </a:r>
          </a:p>
          <a:p>
            <a:pPr lvl="1" eaLnBrk="1" hangingPunct="1">
              <a:lnSpc>
                <a:spcPct val="80000"/>
              </a:lnSpc>
            </a:pPr>
            <a:endParaRPr lang="en-US" altLang="en-US" sz="1600" smtClean="0"/>
          </a:p>
          <a:p>
            <a:pPr lvl="1" eaLnBrk="1" hangingPunct="1">
              <a:lnSpc>
                <a:spcPct val="80000"/>
              </a:lnSpc>
            </a:pPr>
            <a:endParaRPr lang="en-US" altLang="en-US" sz="1600" smtClean="0"/>
          </a:p>
        </p:txBody>
      </p:sp>
      <p:pic>
        <p:nvPicPr>
          <p:cNvPr id="3175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pPr eaLnBrk="1" hangingPunct="1"/>
            <a:r>
              <a:rPr lang="en-US" altLang="en-US" smtClean="0"/>
              <a:t>The Second Cause</a:t>
            </a:r>
          </a:p>
        </p:txBody>
      </p:sp>
      <p:sp>
        <p:nvSpPr>
          <p:cNvPr id="32771" name="Rectangle 5"/>
          <p:cNvSpPr>
            <a:spLocks noGrp="1" noChangeArrowheads="1"/>
          </p:cNvSpPr>
          <p:nvPr>
            <p:ph type="subTitle" idx="1"/>
          </p:nvPr>
        </p:nvSpPr>
        <p:spPr/>
        <p:txBody>
          <a:bodyPr/>
          <a:lstStyle/>
          <a:p>
            <a:pPr eaLnBrk="1" hangingPunct="1"/>
            <a:r>
              <a:rPr lang="en-US" altLang="en-US" smtClean="0"/>
              <a:t>Credit, Debt and Financial Deregulation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C605670-A00D-4ABF-90D1-FDD404524437}" type="slidenum">
              <a:rPr lang="en-US" altLang="en-US" sz="1400"/>
              <a:pPr eaLnBrk="1" hangingPunct="1"/>
              <a:t>18</a:t>
            </a:fld>
            <a:endParaRPr lang="en-US" altLang="en-US" sz="1400"/>
          </a:p>
        </p:txBody>
      </p:sp>
      <p:sp>
        <p:nvSpPr>
          <p:cNvPr id="33796" name="Rectangle 2"/>
          <p:cNvSpPr>
            <a:spLocks noGrp="1" noChangeArrowheads="1"/>
          </p:cNvSpPr>
          <p:nvPr>
            <p:ph type="title"/>
          </p:nvPr>
        </p:nvSpPr>
        <p:spPr/>
        <p:txBody>
          <a:bodyPr/>
          <a:lstStyle/>
          <a:p>
            <a:pPr eaLnBrk="1" hangingPunct="1"/>
            <a:r>
              <a:rPr lang="en-US" altLang="en-US" smtClean="0"/>
              <a:t>2003 Financial Situation </a:t>
            </a:r>
          </a:p>
        </p:txBody>
      </p:sp>
      <p:sp>
        <p:nvSpPr>
          <p:cNvPr id="33797" name="Rectangle 3"/>
          <p:cNvSpPr>
            <a:spLocks noGrp="1" noChangeArrowheads="1"/>
          </p:cNvSpPr>
          <p:nvPr>
            <p:ph type="body" idx="1"/>
          </p:nvPr>
        </p:nvSpPr>
        <p:spPr/>
        <p:txBody>
          <a:bodyPr/>
          <a:lstStyle/>
          <a:p>
            <a:pPr eaLnBrk="1" hangingPunct="1"/>
            <a:r>
              <a:rPr lang="en-US" altLang="en-US" smtClean="0"/>
              <a:t>Total assets: $300,000 (house value)</a:t>
            </a:r>
          </a:p>
        </p:txBody>
      </p:sp>
      <p:pic>
        <p:nvPicPr>
          <p:cNvPr id="3379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252E17-E413-4AB3-80B5-C28B91232516}" type="slidenum">
              <a:rPr lang="en-US" altLang="en-US" sz="1400"/>
              <a:pPr eaLnBrk="1" hangingPunct="1"/>
              <a:t>19</a:t>
            </a:fld>
            <a:endParaRPr lang="en-US" altLang="en-US" sz="1400"/>
          </a:p>
        </p:txBody>
      </p:sp>
      <p:sp>
        <p:nvSpPr>
          <p:cNvPr id="34820" name="Rectangle 2"/>
          <p:cNvSpPr>
            <a:spLocks noGrp="1" noChangeArrowheads="1"/>
          </p:cNvSpPr>
          <p:nvPr>
            <p:ph type="title"/>
          </p:nvPr>
        </p:nvSpPr>
        <p:spPr/>
        <p:txBody>
          <a:bodyPr/>
          <a:lstStyle/>
          <a:p>
            <a:pPr eaLnBrk="1" hangingPunct="1"/>
            <a:r>
              <a:rPr lang="en-US" altLang="en-US" smtClean="0"/>
              <a:t>2003 Financial Situation </a:t>
            </a:r>
          </a:p>
        </p:txBody>
      </p:sp>
      <p:sp>
        <p:nvSpPr>
          <p:cNvPr id="34821" name="Rectangle 3"/>
          <p:cNvSpPr>
            <a:spLocks noGrp="1" noChangeArrowheads="1"/>
          </p:cNvSpPr>
          <p:nvPr>
            <p:ph type="body" idx="1"/>
          </p:nvPr>
        </p:nvSpPr>
        <p:spPr/>
        <p:txBody>
          <a:bodyPr/>
          <a:lstStyle/>
          <a:p>
            <a:pPr eaLnBrk="1" hangingPunct="1"/>
            <a:r>
              <a:rPr lang="en-US" altLang="en-US" smtClean="0"/>
              <a:t>Total assets: $300,000 (house value)</a:t>
            </a:r>
          </a:p>
          <a:p>
            <a:pPr eaLnBrk="1" hangingPunct="1"/>
            <a:r>
              <a:rPr lang="en-US" altLang="en-US" smtClean="0"/>
              <a:t>Total debt: $294,000 (mortgage)</a:t>
            </a:r>
          </a:p>
        </p:txBody>
      </p:sp>
      <p:pic>
        <p:nvPicPr>
          <p:cNvPr id="3482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DE12336-880C-45D9-8E66-E8B482E976F4}" type="slidenum">
              <a:rPr lang="en-US" altLang="en-US" sz="1400"/>
              <a:pPr eaLnBrk="1" hangingPunct="1"/>
              <a:t>2</a:t>
            </a:fld>
            <a:endParaRPr lang="en-US" altLang="en-US" sz="1400"/>
          </a:p>
        </p:txBody>
      </p:sp>
      <p:sp>
        <p:nvSpPr>
          <p:cNvPr id="17412" name="Rectangle 2"/>
          <p:cNvSpPr>
            <a:spLocks noGrp="1" noChangeArrowheads="1"/>
          </p:cNvSpPr>
          <p:nvPr>
            <p:ph type="title"/>
          </p:nvPr>
        </p:nvSpPr>
        <p:spPr>
          <a:xfrm>
            <a:off x="0" y="228600"/>
            <a:ext cx="8991600" cy="1143000"/>
          </a:xfrm>
        </p:spPr>
        <p:txBody>
          <a:bodyPr/>
          <a:lstStyle/>
          <a:p>
            <a:pPr eaLnBrk="1" hangingPunct="1"/>
            <a:r>
              <a:rPr lang="en-US" altLang="en-US" sz="3600" smtClean="0"/>
              <a:t>How Serious is this Economic Crisis:</a:t>
            </a:r>
            <a:br>
              <a:rPr lang="en-US" altLang="en-US" sz="3600" smtClean="0"/>
            </a:br>
            <a:r>
              <a:rPr lang="en-US" altLang="en-US" sz="3600" smtClean="0"/>
              <a:t>Some Dimensions </a:t>
            </a:r>
          </a:p>
        </p:txBody>
      </p:sp>
      <p:sp>
        <p:nvSpPr>
          <p:cNvPr id="17413" name="Rectangle 3"/>
          <p:cNvSpPr>
            <a:spLocks noGrp="1" noChangeArrowheads="1"/>
          </p:cNvSpPr>
          <p:nvPr>
            <p:ph type="body" idx="1"/>
          </p:nvPr>
        </p:nvSpPr>
        <p:spPr/>
        <p:txBody>
          <a:bodyPr/>
          <a:lstStyle/>
          <a:p>
            <a:pPr eaLnBrk="1" hangingPunct="1">
              <a:lnSpc>
                <a:spcPct val="80000"/>
              </a:lnSpc>
            </a:pPr>
            <a:r>
              <a:rPr lang="en-US" altLang="en-US" sz="2000" smtClean="0"/>
              <a:t>Jobs lost: 12/07 – 11/09 = 8.0 million</a:t>
            </a:r>
          </a:p>
          <a:p>
            <a:pPr lvl="1" eaLnBrk="1" hangingPunct="1">
              <a:lnSpc>
                <a:spcPct val="80000"/>
              </a:lnSpc>
            </a:pPr>
            <a:r>
              <a:rPr lang="en-US" altLang="en-US" sz="1800" smtClean="0"/>
              <a:t>9.7% officially unemployed, Jan 2010 (14.8 million)</a:t>
            </a:r>
          </a:p>
          <a:p>
            <a:pPr lvl="1" eaLnBrk="1" hangingPunct="1">
              <a:lnSpc>
                <a:spcPct val="80000"/>
              </a:lnSpc>
            </a:pPr>
            <a:r>
              <a:rPr lang="en-US" altLang="en-US" sz="1800" smtClean="0"/>
              <a:t>18.3% if include “hidden” unemployed: (working part time/want full time = 8.3 million) + dropped out of labor force because don’t believe jobs are available: 6.0million): 29.1 million official plus “unofficial” or 18.3% </a:t>
            </a:r>
          </a:p>
          <a:p>
            <a:pPr eaLnBrk="1" hangingPunct="1">
              <a:lnSpc>
                <a:spcPct val="80000"/>
              </a:lnSpc>
            </a:pPr>
            <a:r>
              <a:rPr lang="en-US" altLang="en-US" sz="2000" smtClean="0"/>
              <a:t>Foreclosures: &gt;800,000 in 2008, 3.1 million foreclosure notices; in 2009 1 foreclosure every 13 seconds (24/7) = 2.4 million, 1 in 10 may face foreclosure</a:t>
            </a:r>
          </a:p>
          <a:p>
            <a:pPr eaLnBrk="1" hangingPunct="1">
              <a:lnSpc>
                <a:spcPct val="80000"/>
              </a:lnSpc>
            </a:pPr>
            <a:r>
              <a:rPr lang="en-US" altLang="en-US" sz="2000" smtClean="0"/>
              <a:t>20% decline in household net worth in 2008/09 (loss of $13 trillion in wealth)</a:t>
            </a:r>
          </a:p>
          <a:p>
            <a:pPr eaLnBrk="1" hangingPunct="1">
              <a:lnSpc>
                <a:spcPct val="80000"/>
              </a:lnSpc>
            </a:pPr>
            <a:r>
              <a:rPr lang="en-US" altLang="en-US" sz="2000" smtClean="0"/>
              <a:t>“Big Three” auto companies teetered on edge of bankruptcy</a:t>
            </a:r>
          </a:p>
          <a:p>
            <a:pPr eaLnBrk="1" hangingPunct="1">
              <a:lnSpc>
                <a:spcPct val="80000"/>
              </a:lnSpc>
            </a:pPr>
            <a:r>
              <a:rPr lang="en-US" altLang="en-US" sz="2000" smtClean="0"/>
              <a:t>US GDP fell at an annual rate of 6.2% in last quarter of 2008</a:t>
            </a:r>
          </a:p>
          <a:p>
            <a:pPr eaLnBrk="1" hangingPunct="1">
              <a:lnSpc>
                <a:spcPct val="80000"/>
              </a:lnSpc>
            </a:pPr>
            <a:r>
              <a:rPr lang="en-US" altLang="en-US" sz="2000" smtClean="0"/>
              <a:t>Stock market dropped 55% Oct 2007 – March 2009  </a:t>
            </a:r>
          </a:p>
          <a:p>
            <a:pPr eaLnBrk="1" hangingPunct="1">
              <a:lnSpc>
                <a:spcPct val="80000"/>
              </a:lnSpc>
            </a:pPr>
            <a:r>
              <a:rPr lang="en-US" altLang="en-US" sz="2000" smtClean="0"/>
              <a:t>On all measures this is the most severe economic collapse since the 1930s</a:t>
            </a:r>
          </a:p>
          <a:p>
            <a:pPr lvl="1" eaLnBrk="1" hangingPunct="1">
              <a:lnSpc>
                <a:spcPct val="80000"/>
              </a:lnSpc>
            </a:pPr>
            <a:endParaRPr lang="en-US" altLang="en-US" sz="1800" smtClean="0"/>
          </a:p>
        </p:txBody>
      </p:sp>
      <p:pic>
        <p:nvPicPr>
          <p:cNvPr id="1741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F6788DE-7A5D-4C85-A814-CE7FB8CC8CEC}" type="slidenum">
              <a:rPr lang="en-US" altLang="en-US" sz="1400"/>
              <a:pPr eaLnBrk="1" hangingPunct="1"/>
              <a:t>20</a:t>
            </a:fld>
            <a:endParaRPr lang="en-US" altLang="en-US" sz="1400"/>
          </a:p>
        </p:txBody>
      </p:sp>
      <p:sp>
        <p:nvSpPr>
          <p:cNvPr id="35844" name="Rectangle 2"/>
          <p:cNvSpPr>
            <a:spLocks noGrp="1" noChangeArrowheads="1"/>
          </p:cNvSpPr>
          <p:nvPr>
            <p:ph type="title"/>
          </p:nvPr>
        </p:nvSpPr>
        <p:spPr/>
        <p:txBody>
          <a:bodyPr/>
          <a:lstStyle/>
          <a:p>
            <a:pPr eaLnBrk="1" hangingPunct="1"/>
            <a:r>
              <a:rPr lang="en-US" altLang="en-US" smtClean="0"/>
              <a:t>2003 Financial Situation </a:t>
            </a:r>
          </a:p>
        </p:txBody>
      </p:sp>
      <p:sp>
        <p:nvSpPr>
          <p:cNvPr id="35845" name="Rectangle 3"/>
          <p:cNvSpPr>
            <a:spLocks noGrp="1" noChangeArrowheads="1"/>
          </p:cNvSpPr>
          <p:nvPr>
            <p:ph type="body" idx="1"/>
          </p:nvPr>
        </p:nvSpPr>
        <p:spPr/>
        <p:txBody>
          <a:bodyPr/>
          <a:lstStyle/>
          <a:p>
            <a:pPr eaLnBrk="1" hangingPunct="1"/>
            <a:r>
              <a:rPr lang="en-US" altLang="en-US" smtClean="0"/>
              <a:t>Total assets: $300,000 (house value)</a:t>
            </a:r>
          </a:p>
          <a:p>
            <a:pPr eaLnBrk="1" hangingPunct="1"/>
            <a:r>
              <a:rPr lang="en-US" altLang="en-US" smtClean="0"/>
              <a:t>Total debt: $294,000 (mortgage)</a:t>
            </a:r>
          </a:p>
          <a:p>
            <a:pPr eaLnBrk="1" hangingPunct="1"/>
            <a:r>
              <a:rPr lang="en-US" altLang="en-US" smtClean="0"/>
              <a:t>Housing equity: $6,000 (down payment) </a:t>
            </a:r>
          </a:p>
          <a:p>
            <a:pPr eaLnBrk="1" hangingPunct="1"/>
            <a:r>
              <a:rPr lang="en-US" altLang="en-US" smtClean="0"/>
              <a:t>Monthly mortgage payment @ 5%: $1,225 (30.6% of monthly income)</a:t>
            </a:r>
          </a:p>
          <a:p>
            <a:pPr eaLnBrk="1" hangingPunct="1"/>
            <a:endParaRPr lang="en-US" altLang="en-US" smtClean="0"/>
          </a:p>
        </p:txBody>
      </p:sp>
      <p:pic>
        <p:nvPicPr>
          <p:cNvPr id="3584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95950A0-474B-4574-8117-F4752958222E}" type="slidenum">
              <a:rPr lang="en-US" altLang="en-US" sz="1400"/>
              <a:pPr eaLnBrk="1" hangingPunct="1"/>
              <a:t>21</a:t>
            </a:fld>
            <a:endParaRPr lang="en-US" altLang="en-US" sz="1400"/>
          </a:p>
        </p:txBody>
      </p:sp>
      <p:sp>
        <p:nvSpPr>
          <p:cNvPr id="36868" name="Rectangle 2"/>
          <p:cNvSpPr>
            <a:spLocks noGrp="1" noChangeArrowheads="1"/>
          </p:cNvSpPr>
          <p:nvPr>
            <p:ph type="title"/>
          </p:nvPr>
        </p:nvSpPr>
        <p:spPr/>
        <p:txBody>
          <a:bodyPr/>
          <a:lstStyle/>
          <a:p>
            <a:pPr eaLnBrk="1" hangingPunct="1"/>
            <a:r>
              <a:rPr lang="en-US" altLang="en-US" smtClean="0"/>
              <a:t>2003 Financial Situation </a:t>
            </a:r>
          </a:p>
        </p:txBody>
      </p:sp>
      <p:sp>
        <p:nvSpPr>
          <p:cNvPr id="36869" name="Rectangle 3"/>
          <p:cNvSpPr>
            <a:spLocks noGrp="1" noChangeArrowheads="1"/>
          </p:cNvSpPr>
          <p:nvPr>
            <p:ph type="body" idx="1"/>
          </p:nvPr>
        </p:nvSpPr>
        <p:spPr/>
        <p:txBody>
          <a:bodyPr/>
          <a:lstStyle/>
          <a:p>
            <a:pPr eaLnBrk="1" hangingPunct="1"/>
            <a:r>
              <a:rPr lang="en-US" altLang="en-US" smtClean="0"/>
              <a:t>Total assets: $300,000 (house value)</a:t>
            </a:r>
          </a:p>
          <a:p>
            <a:pPr eaLnBrk="1" hangingPunct="1"/>
            <a:r>
              <a:rPr lang="en-US" altLang="en-US" smtClean="0"/>
              <a:t>Total debt: $294,000 (mortgage)</a:t>
            </a:r>
          </a:p>
          <a:p>
            <a:pPr eaLnBrk="1" hangingPunct="1"/>
            <a:r>
              <a:rPr lang="en-US" altLang="en-US" smtClean="0"/>
              <a:t>Housing equity: $6,000 (down payment) </a:t>
            </a:r>
          </a:p>
          <a:p>
            <a:pPr eaLnBrk="1" hangingPunct="1"/>
            <a:r>
              <a:rPr lang="en-US" altLang="en-US" smtClean="0"/>
              <a:t>Monthly mortgage payment @ 5%: $1,225 (30.6% of monthly income)</a:t>
            </a:r>
          </a:p>
          <a:p>
            <a:pPr eaLnBrk="1" hangingPunct="1"/>
            <a:endParaRPr lang="en-US" altLang="en-US" smtClean="0"/>
          </a:p>
        </p:txBody>
      </p:sp>
      <p:pic>
        <p:nvPicPr>
          <p:cNvPr id="3687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C4D44B8-B1DD-4394-BC43-AA34C5CE9530}" type="slidenum">
              <a:rPr lang="en-US" altLang="en-US" sz="1400"/>
              <a:pPr eaLnBrk="1" hangingPunct="1"/>
              <a:t>22</a:t>
            </a:fld>
            <a:endParaRPr lang="en-US" altLang="en-US" sz="1400"/>
          </a:p>
        </p:txBody>
      </p:sp>
      <p:sp>
        <p:nvSpPr>
          <p:cNvPr id="37892" name="Rectangle 2"/>
          <p:cNvSpPr>
            <a:spLocks noGrp="1" noChangeArrowheads="1"/>
          </p:cNvSpPr>
          <p:nvPr>
            <p:ph type="title"/>
          </p:nvPr>
        </p:nvSpPr>
        <p:spPr/>
        <p:txBody>
          <a:bodyPr/>
          <a:lstStyle/>
          <a:p>
            <a:pPr eaLnBrk="1" hangingPunct="1"/>
            <a:r>
              <a:rPr lang="en-US" altLang="en-US" smtClean="0"/>
              <a:t>2005 Financial Situation</a:t>
            </a:r>
          </a:p>
        </p:txBody>
      </p:sp>
      <p:sp>
        <p:nvSpPr>
          <p:cNvPr id="37893" name="Rectangle 3"/>
          <p:cNvSpPr>
            <a:spLocks noGrp="1" noChangeArrowheads="1"/>
          </p:cNvSpPr>
          <p:nvPr>
            <p:ph type="body" idx="1"/>
          </p:nvPr>
        </p:nvSpPr>
        <p:spPr/>
        <p:txBody>
          <a:bodyPr/>
          <a:lstStyle/>
          <a:p>
            <a:pPr eaLnBrk="1" hangingPunct="1"/>
            <a:r>
              <a:rPr lang="en-US" altLang="en-US" smtClean="0"/>
              <a:t>Total assets: $350,000 (house value)</a:t>
            </a:r>
          </a:p>
          <a:p>
            <a:pPr eaLnBrk="1" hangingPunct="1"/>
            <a:endParaRPr lang="en-US" altLang="en-US" smtClean="0"/>
          </a:p>
        </p:txBody>
      </p:sp>
      <p:pic>
        <p:nvPicPr>
          <p:cNvPr id="3789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D96E1BD-6298-4CA9-A4A6-3659CC0D2E05}" type="slidenum">
              <a:rPr lang="en-US" altLang="en-US" sz="1400"/>
              <a:pPr eaLnBrk="1" hangingPunct="1"/>
              <a:t>23</a:t>
            </a:fld>
            <a:endParaRPr lang="en-US" altLang="en-US" sz="1400"/>
          </a:p>
        </p:txBody>
      </p:sp>
      <p:sp>
        <p:nvSpPr>
          <p:cNvPr id="38916" name="Rectangle 2"/>
          <p:cNvSpPr>
            <a:spLocks noGrp="1" noChangeArrowheads="1"/>
          </p:cNvSpPr>
          <p:nvPr>
            <p:ph type="title"/>
          </p:nvPr>
        </p:nvSpPr>
        <p:spPr/>
        <p:txBody>
          <a:bodyPr/>
          <a:lstStyle/>
          <a:p>
            <a:pPr eaLnBrk="1" hangingPunct="1"/>
            <a:r>
              <a:rPr lang="en-US" altLang="en-US" smtClean="0"/>
              <a:t>2005 Financial Situation</a:t>
            </a:r>
          </a:p>
        </p:txBody>
      </p:sp>
      <p:sp>
        <p:nvSpPr>
          <p:cNvPr id="38917" name="Rectangle 3"/>
          <p:cNvSpPr>
            <a:spLocks noGrp="1" noChangeArrowheads="1"/>
          </p:cNvSpPr>
          <p:nvPr>
            <p:ph type="body" idx="1"/>
          </p:nvPr>
        </p:nvSpPr>
        <p:spPr/>
        <p:txBody>
          <a:bodyPr/>
          <a:lstStyle/>
          <a:p>
            <a:pPr eaLnBrk="1" hangingPunct="1"/>
            <a:r>
              <a:rPr lang="en-US" altLang="en-US" smtClean="0"/>
              <a:t>Total assets: $350,000 (house value)</a:t>
            </a:r>
          </a:p>
          <a:p>
            <a:pPr eaLnBrk="1" hangingPunct="1"/>
            <a:r>
              <a:rPr lang="en-US" altLang="en-US" smtClean="0"/>
              <a:t>Total debt: $320,000 (mortgage)</a:t>
            </a:r>
          </a:p>
          <a:p>
            <a:pPr eaLnBrk="1" hangingPunct="1"/>
            <a:endParaRPr lang="en-US" altLang="en-US" smtClean="0"/>
          </a:p>
        </p:txBody>
      </p:sp>
      <p:pic>
        <p:nvPicPr>
          <p:cNvPr id="3891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8F6E929-9C25-4E6A-A309-D19BF8A4A7C4}" type="slidenum">
              <a:rPr lang="en-US" altLang="en-US" sz="1400"/>
              <a:pPr eaLnBrk="1" hangingPunct="1"/>
              <a:t>24</a:t>
            </a:fld>
            <a:endParaRPr lang="en-US" altLang="en-US" sz="1400"/>
          </a:p>
        </p:txBody>
      </p:sp>
      <p:sp>
        <p:nvSpPr>
          <p:cNvPr id="39940" name="Rectangle 2"/>
          <p:cNvSpPr>
            <a:spLocks noGrp="1" noChangeArrowheads="1"/>
          </p:cNvSpPr>
          <p:nvPr>
            <p:ph type="title"/>
          </p:nvPr>
        </p:nvSpPr>
        <p:spPr/>
        <p:txBody>
          <a:bodyPr/>
          <a:lstStyle/>
          <a:p>
            <a:pPr eaLnBrk="1" hangingPunct="1"/>
            <a:r>
              <a:rPr lang="en-US" altLang="en-US" smtClean="0"/>
              <a:t>2005 Financial Situation</a:t>
            </a:r>
          </a:p>
        </p:txBody>
      </p:sp>
      <p:sp>
        <p:nvSpPr>
          <p:cNvPr id="39941" name="Rectangle 3"/>
          <p:cNvSpPr>
            <a:spLocks noGrp="1" noChangeArrowheads="1"/>
          </p:cNvSpPr>
          <p:nvPr>
            <p:ph type="body" idx="1"/>
          </p:nvPr>
        </p:nvSpPr>
        <p:spPr/>
        <p:txBody>
          <a:bodyPr/>
          <a:lstStyle/>
          <a:p>
            <a:pPr eaLnBrk="1" hangingPunct="1"/>
            <a:r>
              <a:rPr lang="en-US" altLang="en-US" smtClean="0"/>
              <a:t>Total assets: $350,000 (house value)</a:t>
            </a:r>
          </a:p>
          <a:p>
            <a:pPr eaLnBrk="1" hangingPunct="1"/>
            <a:r>
              <a:rPr lang="en-US" altLang="en-US" smtClean="0"/>
              <a:t>Total debt: $320,000 (mortgage)</a:t>
            </a:r>
          </a:p>
          <a:p>
            <a:pPr eaLnBrk="1" hangingPunct="1"/>
            <a:r>
              <a:rPr lang="en-US" altLang="en-US" smtClean="0"/>
              <a:t>Housing equity: $30,000</a:t>
            </a:r>
          </a:p>
        </p:txBody>
      </p:sp>
      <p:pic>
        <p:nvPicPr>
          <p:cNvPr id="3994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781918A-99E6-4344-B243-BEE408326AEB}" type="slidenum">
              <a:rPr lang="en-US" altLang="en-US" sz="1400"/>
              <a:pPr eaLnBrk="1" hangingPunct="1"/>
              <a:t>25</a:t>
            </a:fld>
            <a:endParaRPr lang="en-US" altLang="en-US" sz="1400"/>
          </a:p>
        </p:txBody>
      </p:sp>
      <p:sp>
        <p:nvSpPr>
          <p:cNvPr id="40964" name="Rectangle 2"/>
          <p:cNvSpPr>
            <a:spLocks noGrp="1" noChangeArrowheads="1"/>
          </p:cNvSpPr>
          <p:nvPr>
            <p:ph type="title"/>
          </p:nvPr>
        </p:nvSpPr>
        <p:spPr/>
        <p:txBody>
          <a:bodyPr/>
          <a:lstStyle/>
          <a:p>
            <a:pPr eaLnBrk="1" hangingPunct="1"/>
            <a:r>
              <a:rPr lang="en-US" altLang="en-US" smtClean="0"/>
              <a:t>2005 Financial Situation</a:t>
            </a:r>
          </a:p>
        </p:txBody>
      </p:sp>
      <p:sp>
        <p:nvSpPr>
          <p:cNvPr id="40965" name="Rectangle 3"/>
          <p:cNvSpPr>
            <a:spLocks noGrp="1" noChangeArrowheads="1"/>
          </p:cNvSpPr>
          <p:nvPr>
            <p:ph type="body" idx="1"/>
          </p:nvPr>
        </p:nvSpPr>
        <p:spPr/>
        <p:txBody>
          <a:bodyPr/>
          <a:lstStyle/>
          <a:p>
            <a:pPr eaLnBrk="1" hangingPunct="1"/>
            <a:r>
              <a:rPr lang="en-US" altLang="en-US" smtClean="0"/>
              <a:t>Total assets: $350,000 (house value)</a:t>
            </a:r>
          </a:p>
          <a:p>
            <a:pPr eaLnBrk="1" hangingPunct="1"/>
            <a:r>
              <a:rPr lang="en-US" altLang="en-US" smtClean="0"/>
              <a:t>Total debt: $320,000 (mortgage)</a:t>
            </a:r>
          </a:p>
          <a:p>
            <a:pPr eaLnBrk="1" hangingPunct="1"/>
            <a:r>
              <a:rPr lang="en-US" altLang="en-US" smtClean="0"/>
              <a:t>Housing equity: $30,000</a:t>
            </a:r>
          </a:p>
          <a:p>
            <a:pPr eaLnBrk="1" hangingPunct="1"/>
            <a:r>
              <a:rPr lang="en-US" altLang="en-US" smtClean="0"/>
              <a:t>Cash in bank: $26,000</a:t>
            </a:r>
          </a:p>
        </p:txBody>
      </p:sp>
      <p:pic>
        <p:nvPicPr>
          <p:cNvPr id="4096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AB947F5-1F68-4940-B869-39C89FEAD2A9}" type="slidenum">
              <a:rPr lang="en-US" altLang="en-US" sz="1400"/>
              <a:pPr eaLnBrk="1" hangingPunct="1"/>
              <a:t>26</a:t>
            </a:fld>
            <a:endParaRPr lang="en-US" altLang="en-US" sz="1400"/>
          </a:p>
        </p:txBody>
      </p:sp>
      <p:sp>
        <p:nvSpPr>
          <p:cNvPr id="41988" name="Rectangle 2"/>
          <p:cNvSpPr>
            <a:spLocks noGrp="1" noChangeArrowheads="1"/>
          </p:cNvSpPr>
          <p:nvPr>
            <p:ph type="title"/>
          </p:nvPr>
        </p:nvSpPr>
        <p:spPr/>
        <p:txBody>
          <a:bodyPr/>
          <a:lstStyle/>
          <a:p>
            <a:pPr eaLnBrk="1" hangingPunct="1"/>
            <a:r>
              <a:rPr lang="en-US" altLang="en-US" smtClean="0"/>
              <a:t>2005 Financial Situation</a:t>
            </a:r>
          </a:p>
        </p:txBody>
      </p:sp>
      <p:sp>
        <p:nvSpPr>
          <p:cNvPr id="41989" name="Rectangle 3"/>
          <p:cNvSpPr>
            <a:spLocks noGrp="1" noChangeArrowheads="1"/>
          </p:cNvSpPr>
          <p:nvPr>
            <p:ph type="body" idx="1"/>
          </p:nvPr>
        </p:nvSpPr>
        <p:spPr/>
        <p:txBody>
          <a:bodyPr/>
          <a:lstStyle/>
          <a:p>
            <a:pPr eaLnBrk="1" hangingPunct="1"/>
            <a:r>
              <a:rPr lang="en-US" altLang="en-US" smtClean="0"/>
              <a:t>Total assets: $350,000 (house value)</a:t>
            </a:r>
          </a:p>
          <a:p>
            <a:pPr eaLnBrk="1" hangingPunct="1"/>
            <a:r>
              <a:rPr lang="en-US" altLang="en-US" smtClean="0"/>
              <a:t>Total debt: $320,000 (mortgage)</a:t>
            </a:r>
          </a:p>
          <a:p>
            <a:pPr eaLnBrk="1" hangingPunct="1"/>
            <a:r>
              <a:rPr lang="en-US" altLang="en-US" smtClean="0"/>
              <a:t>Housing equity: $30,000</a:t>
            </a:r>
          </a:p>
          <a:p>
            <a:pPr eaLnBrk="1" hangingPunct="1"/>
            <a:r>
              <a:rPr lang="en-US" altLang="en-US" smtClean="0"/>
              <a:t>Cash in bank: $26,000</a:t>
            </a:r>
          </a:p>
          <a:p>
            <a:pPr eaLnBrk="1" hangingPunct="1"/>
            <a:r>
              <a:rPr lang="en-US" altLang="en-US" smtClean="0"/>
              <a:t>Monthly mortgage payment @ 5%: $1,333 (30.2% of monthly income)</a:t>
            </a:r>
          </a:p>
          <a:p>
            <a:pPr eaLnBrk="1" hangingPunct="1"/>
            <a:endParaRPr lang="en-US" altLang="en-US" smtClean="0"/>
          </a:p>
        </p:txBody>
      </p:sp>
      <p:pic>
        <p:nvPicPr>
          <p:cNvPr id="4199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45EBC95-9FF9-4FDF-9CC3-8E9B281F2880}" type="slidenum">
              <a:rPr lang="en-US" altLang="en-US" sz="1400"/>
              <a:pPr eaLnBrk="1" hangingPunct="1"/>
              <a:t>27</a:t>
            </a:fld>
            <a:endParaRPr lang="en-US" altLang="en-US" sz="1400"/>
          </a:p>
        </p:txBody>
      </p:sp>
      <p:sp>
        <p:nvSpPr>
          <p:cNvPr id="43012" name="Rectangle 2"/>
          <p:cNvSpPr>
            <a:spLocks noGrp="1" noChangeArrowheads="1"/>
          </p:cNvSpPr>
          <p:nvPr>
            <p:ph type="title"/>
          </p:nvPr>
        </p:nvSpPr>
        <p:spPr/>
        <p:txBody>
          <a:bodyPr/>
          <a:lstStyle/>
          <a:p>
            <a:pPr eaLnBrk="1" hangingPunct="1"/>
            <a:r>
              <a:rPr lang="en-US" altLang="en-US" smtClean="0"/>
              <a:t>2007 Financial Situation</a:t>
            </a:r>
          </a:p>
        </p:txBody>
      </p:sp>
      <p:sp>
        <p:nvSpPr>
          <p:cNvPr id="43013" name="Rectangle 3"/>
          <p:cNvSpPr>
            <a:spLocks noGrp="1" noChangeArrowheads="1"/>
          </p:cNvSpPr>
          <p:nvPr>
            <p:ph type="body" idx="1"/>
          </p:nvPr>
        </p:nvSpPr>
        <p:spPr/>
        <p:txBody>
          <a:bodyPr/>
          <a:lstStyle/>
          <a:p>
            <a:pPr eaLnBrk="1" hangingPunct="1"/>
            <a:r>
              <a:rPr lang="en-US" altLang="en-US" smtClean="0"/>
              <a:t>Total assets: $260,000 (house value)</a:t>
            </a:r>
          </a:p>
        </p:txBody>
      </p:sp>
      <p:pic>
        <p:nvPicPr>
          <p:cNvPr id="4301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5184B83-299E-4127-AA6F-417262DF2AF6}" type="slidenum">
              <a:rPr lang="en-US" altLang="en-US" sz="1400"/>
              <a:pPr eaLnBrk="1" hangingPunct="1"/>
              <a:t>28</a:t>
            </a:fld>
            <a:endParaRPr lang="en-US" altLang="en-US" sz="1400"/>
          </a:p>
        </p:txBody>
      </p:sp>
      <p:sp>
        <p:nvSpPr>
          <p:cNvPr id="44036" name="Rectangle 2"/>
          <p:cNvSpPr>
            <a:spLocks noGrp="1" noChangeArrowheads="1"/>
          </p:cNvSpPr>
          <p:nvPr>
            <p:ph type="title"/>
          </p:nvPr>
        </p:nvSpPr>
        <p:spPr/>
        <p:txBody>
          <a:bodyPr/>
          <a:lstStyle/>
          <a:p>
            <a:pPr eaLnBrk="1" hangingPunct="1"/>
            <a:r>
              <a:rPr lang="en-US" altLang="en-US" smtClean="0"/>
              <a:t>2007 Financial Situation</a:t>
            </a:r>
          </a:p>
        </p:txBody>
      </p:sp>
      <p:sp>
        <p:nvSpPr>
          <p:cNvPr id="44037" name="Rectangle 3"/>
          <p:cNvSpPr>
            <a:spLocks noGrp="1" noChangeArrowheads="1"/>
          </p:cNvSpPr>
          <p:nvPr>
            <p:ph type="body" idx="1"/>
          </p:nvPr>
        </p:nvSpPr>
        <p:spPr/>
        <p:txBody>
          <a:bodyPr/>
          <a:lstStyle/>
          <a:p>
            <a:pPr eaLnBrk="1" hangingPunct="1"/>
            <a:r>
              <a:rPr lang="en-US" altLang="en-US" smtClean="0"/>
              <a:t>Total assets: $260,000 (house value)</a:t>
            </a:r>
          </a:p>
          <a:p>
            <a:pPr eaLnBrk="1" hangingPunct="1"/>
            <a:r>
              <a:rPr lang="en-US" altLang="en-US" smtClean="0"/>
              <a:t>Total debt: $320,000 (mortgage)</a:t>
            </a:r>
          </a:p>
          <a:p>
            <a:pPr eaLnBrk="1" hangingPunct="1"/>
            <a:endParaRPr lang="en-US" altLang="en-US" smtClean="0"/>
          </a:p>
        </p:txBody>
      </p:sp>
      <p:pic>
        <p:nvPicPr>
          <p:cNvPr id="4403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9066335-0657-4EC7-B521-912AA3E293EA}" type="slidenum">
              <a:rPr lang="en-US" altLang="en-US" sz="1400"/>
              <a:pPr eaLnBrk="1" hangingPunct="1"/>
              <a:t>29</a:t>
            </a:fld>
            <a:endParaRPr lang="en-US" altLang="en-US" sz="1400"/>
          </a:p>
        </p:txBody>
      </p:sp>
      <p:sp>
        <p:nvSpPr>
          <p:cNvPr id="45060" name="Rectangle 2"/>
          <p:cNvSpPr>
            <a:spLocks noGrp="1" noChangeArrowheads="1"/>
          </p:cNvSpPr>
          <p:nvPr>
            <p:ph type="title"/>
          </p:nvPr>
        </p:nvSpPr>
        <p:spPr/>
        <p:txBody>
          <a:bodyPr/>
          <a:lstStyle/>
          <a:p>
            <a:pPr eaLnBrk="1" hangingPunct="1"/>
            <a:r>
              <a:rPr lang="en-US" altLang="en-US" smtClean="0"/>
              <a:t>2007 Financial Situation</a:t>
            </a:r>
          </a:p>
        </p:txBody>
      </p:sp>
      <p:sp>
        <p:nvSpPr>
          <p:cNvPr id="45061" name="Rectangle 3"/>
          <p:cNvSpPr>
            <a:spLocks noGrp="1" noChangeArrowheads="1"/>
          </p:cNvSpPr>
          <p:nvPr>
            <p:ph type="body" idx="1"/>
          </p:nvPr>
        </p:nvSpPr>
        <p:spPr/>
        <p:txBody>
          <a:bodyPr/>
          <a:lstStyle/>
          <a:p>
            <a:pPr eaLnBrk="1" hangingPunct="1"/>
            <a:r>
              <a:rPr lang="en-US" altLang="en-US" smtClean="0"/>
              <a:t>Total assets: $260,000 (house value)</a:t>
            </a:r>
          </a:p>
          <a:p>
            <a:pPr eaLnBrk="1" hangingPunct="1"/>
            <a:r>
              <a:rPr lang="en-US" altLang="en-US" smtClean="0"/>
              <a:t>Total debt: $320,000 (mortgage)</a:t>
            </a:r>
          </a:p>
          <a:p>
            <a:pPr eaLnBrk="1" hangingPunct="1"/>
            <a:r>
              <a:rPr lang="en-US" altLang="en-US" smtClean="0"/>
              <a:t>Housing equity: -$30,000 (negative equity) </a:t>
            </a:r>
          </a:p>
        </p:txBody>
      </p:sp>
      <p:pic>
        <p:nvPicPr>
          <p:cNvPr id="4506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5CA2A54-471F-41F5-AEC0-E595BA3EB8DC}" type="slidenum">
              <a:rPr lang="en-US" altLang="en-US" sz="1400"/>
              <a:pPr eaLnBrk="1" hangingPunct="1"/>
              <a:t>3</a:t>
            </a:fld>
            <a:endParaRPr lang="en-US" altLang="en-US" sz="1400"/>
          </a:p>
        </p:txBody>
      </p:sp>
      <p:pic>
        <p:nvPicPr>
          <p:cNvPr id="18436" name="Picture 3" descr="traffic_acci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6983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3124200" y="504825"/>
            <a:ext cx="5867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8000" b="1">
                <a:latin typeface="Arial Black" charset="0"/>
              </a:rPr>
              <a:t>Was it just an Accident?</a:t>
            </a:r>
          </a:p>
        </p:txBody>
      </p:sp>
      <p:pic>
        <p:nvPicPr>
          <p:cNvPr id="18438" name="Picture 6" descr="cpe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7636EA1-60BC-40BA-AA8F-FB17E130200C}" type="slidenum">
              <a:rPr lang="en-US" altLang="en-US" sz="1400"/>
              <a:pPr eaLnBrk="1" hangingPunct="1"/>
              <a:t>30</a:t>
            </a:fld>
            <a:endParaRPr lang="en-US" altLang="en-US" sz="1400"/>
          </a:p>
        </p:txBody>
      </p:sp>
      <p:sp>
        <p:nvSpPr>
          <p:cNvPr id="46084" name="Rectangle 2"/>
          <p:cNvSpPr>
            <a:spLocks noGrp="1" noChangeArrowheads="1"/>
          </p:cNvSpPr>
          <p:nvPr>
            <p:ph type="title"/>
          </p:nvPr>
        </p:nvSpPr>
        <p:spPr/>
        <p:txBody>
          <a:bodyPr/>
          <a:lstStyle/>
          <a:p>
            <a:pPr eaLnBrk="1" hangingPunct="1"/>
            <a:r>
              <a:rPr lang="en-US" altLang="en-US" smtClean="0"/>
              <a:t>2007 Financial Situation</a:t>
            </a:r>
          </a:p>
        </p:txBody>
      </p:sp>
      <p:sp>
        <p:nvSpPr>
          <p:cNvPr id="46085" name="Rectangle 3"/>
          <p:cNvSpPr>
            <a:spLocks noGrp="1" noChangeArrowheads="1"/>
          </p:cNvSpPr>
          <p:nvPr>
            <p:ph type="body" idx="1"/>
          </p:nvPr>
        </p:nvSpPr>
        <p:spPr/>
        <p:txBody>
          <a:bodyPr/>
          <a:lstStyle/>
          <a:p>
            <a:pPr eaLnBrk="1" hangingPunct="1"/>
            <a:r>
              <a:rPr lang="en-US" altLang="en-US" smtClean="0"/>
              <a:t>Total assets: $260,000 (house value)</a:t>
            </a:r>
          </a:p>
          <a:p>
            <a:pPr eaLnBrk="1" hangingPunct="1"/>
            <a:r>
              <a:rPr lang="en-US" altLang="en-US" smtClean="0"/>
              <a:t>Total debt: $320,000 (mortgage)</a:t>
            </a:r>
          </a:p>
          <a:p>
            <a:pPr eaLnBrk="1" hangingPunct="1"/>
            <a:r>
              <a:rPr lang="en-US" altLang="en-US" smtClean="0"/>
              <a:t>Housing equity: -$30,000 (negative equity) </a:t>
            </a:r>
          </a:p>
          <a:p>
            <a:pPr eaLnBrk="1" hangingPunct="1"/>
            <a:r>
              <a:rPr lang="en-US" altLang="en-US" smtClean="0"/>
              <a:t>Need additional cash payment: $60,000</a:t>
            </a:r>
          </a:p>
        </p:txBody>
      </p:sp>
      <p:pic>
        <p:nvPicPr>
          <p:cNvPr id="4608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119DD1F-AAED-4E77-9021-619C76AC9F00}" type="slidenum">
              <a:rPr lang="en-US" altLang="en-US" sz="1400"/>
              <a:pPr eaLnBrk="1" hangingPunct="1"/>
              <a:t>31</a:t>
            </a:fld>
            <a:endParaRPr lang="en-US" altLang="en-US" sz="1400"/>
          </a:p>
        </p:txBody>
      </p:sp>
      <p:sp>
        <p:nvSpPr>
          <p:cNvPr id="47108" name="Rectangle 2"/>
          <p:cNvSpPr>
            <a:spLocks noGrp="1" noChangeArrowheads="1"/>
          </p:cNvSpPr>
          <p:nvPr>
            <p:ph type="title"/>
          </p:nvPr>
        </p:nvSpPr>
        <p:spPr/>
        <p:txBody>
          <a:bodyPr/>
          <a:lstStyle/>
          <a:p>
            <a:pPr eaLnBrk="1" hangingPunct="1"/>
            <a:r>
              <a:rPr lang="en-US" altLang="en-US" smtClean="0"/>
              <a:t>2007 Financial Situation</a:t>
            </a:r>
          </a:p>
        </p:txBody>
      </p:sp>
      <p:sp>
        <p:nvSpPr>
          <p:cNvPr id="47109" name="Rectangle 3"/>
          <p:cNvSpPr>
            <a:spLocks noGrp="1" noChangeArrowheads="1"/>
          </p:cNvSpPr>
          <p:nvPr>
            <p:ph type="body" idx="1"/>
          </p:nvPr>
        </p:nvSpPr>
        <p:spPr/>
        <p:txBody>
          <a:bodyPr/>
          <a:lstStyle/>
          <a:p>
            <a:pPr eaLnBrk="1" hangingPunct="1"/>
            <a:r>
              <a:rPr lang="en-US" altLang="en-US" smtClean="0"/>
              <a:t>Total assets: $260,000 (house value)</a:t>
            </a:r>
          </a:p>
          <a:p>
            <a:pPr eaLnBrk="1" hangingPunct="1"/>
            <a:r>
              <a:rPr lang="en-US" altLang="en-US" smtClean="0"/>
              <a:t>Total debt: $320,000 (mortgage)</a:t>
            </a:r>
          </a:p>
          <a:p>
            <a:pPr eaLnBrk="1" hangingPunct="1"/>
            <a:r>
              <a:rPr lang="en-US" altLang="en-US" smtClean="0"/>
              <a:t>Housing equity: -$30,000 (negative equity) </a:t>
            </a:r>
          </a:p>
          <a:p>
            <a:pPr eaLnBrk="1" hangingPunct="1"/>
            <a:r>
              <a:rPr lang="en-US" altLang="en-US" smtClean="0"/>
              <a:t>Need additional cash payment: $60,000</a:t>
            </a:r>
          </a:p>
          <a:p>
            <a:pPr eaLnBrk="1" hangingPunct="1"/>
            <a:r>
              <a:rPr lang="en-US" altLang="en-US" smtClean="0"/>
              <a:t>Monthly mortgage payment @ 7.5% if can’t raise $60,000: $2,000 (48% of monthly income)</a:t>
            </a:r>
          </a:p>
        </p:txBody>
      </p:sp>
      <p:pic>
        <p:nvPicPr>
          <p:cNvPr id="4711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6A27306-2D25-4192-A795-2DB29BA61F21}" type="slidenum">
              <a:rPr lang="en-US" altLang="en-US" sz="1400"/>
              <a:pPr eaLnBrk="1" hangingPunct="1"/>
              <a:t>32</a:t>
            </a:fld>
            <a:endParaRPr lang="en-US" altLang="en-US" sz="1400"/>
          </a:p>
        </p:txBody>
      </p:sp>
      <p:sp>
        <p:nvSpPr>
          <p:cNvPr id="48132" name="Rectangle 2"/>
          <p:cNvSpPr>
            <a:spLocks noGrp="1" noChangeArrowheads="1"/>
          </p:cNvSpPr>
          <p:nvPr>
            <p:ph type="title"/>
          </p:nvPr>
        </p:nvSpPr>
        <p:spPr/>
        <p:txBody>
          <a:bodyPr/>
          <a:lstStyle/>
          <a:p>
            <a:pPr eaLnBrk="1" hangingPunct="1"/>
            <a:r>
              <a:rPr lang="en-US" altLang="en-US" sz="4000" smtClean="0"/>
              <a:t>Financial Regulation: </a:t>
            </a:r>
            <a:br>
              <a:rPr lang="en-US" altLang="en-US" sz="4000" smtClean="0"/>
            </a:br>
            <a:r>
              <a:rPr lang="en-US" altLang="en-US" sz="4000" smtClean="0"/>
              <a:t>The New Deal </a:t>
            </a:r>
          </a:p>
        </p:txBody>
      </p:sp>
      <p:sp>
        <p:nvSpPr>
          <p:cNvPr id="48133" name="Rectangle 3"/>
          <p:cNvSpPr>
            <a:spLocks noGrp="1" noChangeArrowheads="1"/>
          </p:cNvSpPr>
          <p:nvPr>
            <p:ph type="body" idx="1"/>
          </p:nvPr>
        </p:nvSpPr>
        <p:spPr/>
        <p:txBody>
          <a:bodyPr/>
          <a:lstStyle/>
          <a:p>
            <a:pPr eaLnBrk="1" hangingPunct="1"/>
            <a:r>
              <a:rPr lang="en-US" altLang="en-US" sz="2800" smtClean="0"/>
              <a:t>1933 Congress passed the Glass-Steagall Act</a:t>
            </a:r>
          </a:p>
          <a:p>
            <a:pPr lvl="1" eaLnBrk="1" hangingPunct="1"/>
            <a:r>
              <a:rPr lang="en-US" altLang="en-US" sz="2400" smtClean="0"/>
              <a:t>Included Federal Deposit Insurance Corporation</a:t>
            </a:r>
          </a:p>
          <a:p>
            <a:pPr lvl="1" eaLnBrk="1" hangingPunct="1"/>
            <a:r>
              <a:rPr lang="en-US" altLang="en-US" sz="2400" smtClean="0"/>
              <a:t>Contained the first federal minimum wage</a:t>
            </a:r>
          </a:p>
          <a:p>
            <a:pPr lvl="1" eaLnBrk="1" hangingPunct="1"/>
            <a:r>
              <a:rPr lang="en-US" altLang="en-US" sz="2400" smtClean="0"/>
              <a:t>Divided financial institutions into distinct groups </a:t>
            </a:r>
          </a:p>
          <a:p>
            <a:pPr lvl="2" eaLnBrk="1" hangingPunct="1"/>
            <a:r>
              <a:rPr lang="en-US" altLang="en-US" sz="2000" smtClean="0"/>
              <a:t>Commercial banks: take deposits (covered by FDIC), make loans to businesses and individuals</a:t>
            </a:r>
          </a:p>
          <a:p>
            <a:pPr lvl="2" eaLnBrk="1" hangingPunct="1"/>
            <a:r>
              <a:rPr lang="en-US" altLang="en-US" sz="2000" smtClean="0"/>
              <a:t>Investment banks: underwrite and sell securities as broker-dealers (stocks, bonds), trade for own account, merger and acquisition </a:t>
            </a:r>
          </a:p>
          <a:p>
            <a:pPr lvl="2" eaLnBrk="1" hangingPunct="1"/>
            <a:r>
              <a:rPr lang="en-US" altLang="en-US" sz="2000" smtClean="0"/>
              <a:t>Insurance companies</a:t>
            </a:r>
          </a:p>
        </p:txBody>
      </p:sp>
      <p:pic>
        <p:nvPicPr>
          <p:cNvPr id="4813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BFD18A7-C88B-4A43-85F9-442DA8C53F8E}" type="slidenum">
              <a:rPr lang="en-US" altLang="en-US" sz="1400"/>
              <a:pPr eaLnBrk="1" hangingPunct="1"/>
              <a:t>33</a:t>
            </a:fld>
            <a:endParaRPr lang="en-US" altLang="en-US" sz="1400"/>
          </a:p>
        </p:txBody>
      </p:sp>
      <p:pic>
        <p:nvPicPr>
          <p:cNvPr id="49156" name="Picture 1" descr="world-savings-and-loan-association-lynwood-us-state-town-views-california-lynwood-2146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4572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insur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descr="imgname--the_fall_of_the_investment_banks---50226711--investme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4572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4"/>
          <p:cNvSpPr txBox="1">
            <a:spLocks noChangeArrowheads="1"/>
          </p:cNvSpPr>
          <p:nvPr/>
        </p:nvSpPr>
        <p:spPr bwMode="auto">
          <a:xfrm>
            <a:off x="5029200" y="4876800"/>
            <a:ext cx="381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4000">
                <a:latin typeface="Arial Black" charset="0"/>
              </a:rPr>
              <a:t>Glass-Steagall Act</a:t>
            </a:r>
          </a:p>
        </p:txBody>
      </p:sp>
      <p:pic>
        <p:nvPicPr>
          <p:cNvPr id="49160" name="Picture 8" descr="cpeg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84F4249-F359-43E5-89BE-4749CFFC4E8A}" type="slidenum">
              <a:rPr lang="en-US" altLang="en-US" sz="1400"/>
              <a:pPr eaLnBrk="1" hangingPunct="1"/>
              <a:t>34</a:t>
            </a:fld>
            <a:endParaRPr lang="en-US" altLang="en-US" sz="1400"/>
          </a:p>
        </p:txBody>
      </p:sp>
      <p:sp>
        <p:nvSpPr>
          <p:cNvPr id="50180" name="Rectangle 2"/>
          <p:cNvSpPr>
            <a:spLocks noGrp="1" noChangeArrowheads="1"/>
          </p:cNvSpPr>
          <p:nvPr>
            <p:ph type="title"/>
          </p:nvPr>
        </p:nvSpPr>
        <p:spPr/>
        <p:txBody>
          <a:bodyPr/>
          <a:lstStyle/>
          <a:p>
            <a:pPr eaLnBrk="1" hangingPunct="1"/>
            <a:r>
              <a:rPr lang="en-US" altLang="en-US" sz="4000" smtClean="0"/>
              <a:t>What Happened to Glass-Steagall?</a:t>
            </a:r>
          </a:p>
        </p:txBody>
      </p:sp>
      <p:sp>
        <p:nvSpPr>
          <p:cNvPr id="50181" name="Rectangle 3"/>
          <p:cNvSpPr>
            <a:spLocks noGrp="1" noChangeArrowheads="1"/>
          </p:cNvSpPr>
          <p:nvPr>
            <p:ph type="body" idx="1"/>
          </p:nvPr>
        </p:nvSpPr>
        <p:spPr/>
        <p:txBody>
          <a:bodyPr/>
          <a:lstStyle/>
          <a:p>
            <a:pPr eaLnBrk="1" hangingPunct="1">
              <a:lnSpc>
                <a:spcPct val="90000"/>
              </a:lnSpc>
            </a:pPr>
            <a:r>
              <a:rPr lang="en-US" altLang="en-US" sz="2800" smtClean="0"/>
              <a:t>During 1980s financial institutions began lobbying to repeal the separation portions of Glass-Steagall</a:t>
            </a:r>
          </a:p>
          <a:p>
            <a:pPr eaLnBrk="1" hangingPunct="1">
              <a:lnSpc>
                <a:spcPct val="90000"/>
              </a:lnSpc>
            </a:pPr>
            <a:r>
              <a:rPr lang="en-US" altLang="en-US" sz="2800" smtClean="0"/>
              <a:t>1998 Alan Greenspan (Fed Reserve Chairman) granted CitiGroup a temporary license to combine investment and commercial banking</a:t>
            </a:r>
          </a:p>
          <a:p>
            <a:pPr lvl="1" eaLnBrk="1" hangingPunct="1">
              <a:lnSpc>
                <a:spcPct val="90000"/>
              </a:lnSpc>
            </a:pPr>
            <a:r>
              <a:rPr lang="en-US" altLang="en-US" sz="2400" smtClean="0"/>
              <a:t>Expired in two years unless Glass-Steagall was repealed</a:t>
            </a:r>
          </a:p>
          <a:p>
            <a:pPr lvl="1" eaLnBrk="1" hangingPunct="1">
              <a:lnSpc>
                <a:spcPct val="90000"/>
              </a:lnSpc>
            </a:pPr>
            <a:r>
              <a:rPr lang="en-US" altLang="en-US" sz="2400" smtClean="0"/>
              <a:t>1999 Gramm-Leach-Bliley (yes, that Gramm) Act repealed the separation portions of Glass-Steagall</a:t>
            </a:r>
          </a:p>
          <a:p>
            <a:pPr eaLnBrk="1" hangingPunct="1">
              <a:lnSpc>
                <a:spcPct val="90000"/>
              </a:lnSpc>
            </a:pPr>
            <a:r>
              <a:rPr lang="en-US" altLang="en-US" sz="2800" smtClean="0"/>
              <a:t>“One Stop Shopping” in the financial super-mall</a:t>
            </a:r>
          </a:p>
        </p:txBody>
      </p:sp>
      <p:pic>
        <p:nvPicPr>
          <p:cNvPr id="5018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12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CA7088D-EE41-413B-8B87-BB2C2141245E}" type="slidenum">
              <a:rPr lang="en-US" altLang="en-US" sz="1400"/>
              <a:pPr eaLnBrk="1" hangingPunct="1"/>
              <a:t>35</a:t>
            </a:fld>
            <a:endParaRPr lang="en-US" altLang="en-US" sz="1400"/>
          </a:p>
        </p:txBody>
      </p:sp>
      <p:pic>
        <p:nvPicPr>
          <p:cNvPr id="51204" name="Picture 4" descr="163317001_ec499e9bc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srcRect/>
          <a:stretch>
            <a:fillRect/>
          </a:stretch>
        </p:blipFill>
        <p:spPr bwMode="auto">
          <a:xfrm rot="19892949">
            <a:off x="6330270" y="2421301"/>
            <a:ext cx="2891561" cy="1910679"/>
          </a:xfrm>
          <a:prstGeom prst="rect">
            <a:avLst/>
          </a:prstGeom>
          <a:ln>
            <a:noFill/>
          </a:ln>
          <a:effectLst>
            <a:softEdge rad="112500"/>
          </a:effectLst>
        </p:spPr>
      </p:pic>
      <p:pic>
        <p:nvPicPr>
          <p:cNvPr id="1027" name="Picture 3"/>
          <p:cNvPicPr>
            <a:picLocks noChangeAspect="1" noChangeArrowheads="1"/>
          </p:cNvPicPr>
          <p:nvPr/>
        </p:nvPicPr>
        <p:blipFill>
          <a:blip r:embed="rId4"/>
          <a:srcRect/>
          <a:stretch>
            <a:fillRect/>
          </a:stretch>
        </p:blipFill>
        <p:spPr bwMode="auto">
          <a:xfrm rot="21131115">
            <a:off x="3668970" y="2035637"/>
            <a:ext cx="3901913" cy="1161907"/>
          </a:xfrm>
          <a:prstGeom prst="rect">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rot="21206024">
            <a:off x="1438492" y="269594"/>
            <a:ext cx="2176279" cy="2206625"/>
          </a:xfrm>
          <a:prstGeom prst="rect">
            <a:avLst/>
          </a:prstGeom>
          <a:ln>
            <a:noFill/>
          </a:ln>
          <a:effectLst>
            <a:softEdge rad="112500"/>
          </a:effectLst>
        </p:spPr>
      </p:pic>
      <p:sp>
        <p:nvSpPr>
          <p:cNvPr id="6" name="TextBox 5"/>
          <p:cNvSpPr txBox="1"/>
          <p:nvPr/>
        </p:nvSpPr>
        <p:spPr>
          <a:xfrm>
            <a:off x="381000" y="5353050"/>
            <a:ext cx="8382000" cy="1216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3600">
                <a:solidFill>
                  <a:srgbClr val="000000"/>
                </a:solidFill>
                <a:latin typeface="Arial Black" charset="0"/>
              </a:rPr>
              <a:t>After Glass-Steagall Act’s Repeal </a:t>
            </a:r>
            <a:r>
              <a:rPr lang="en-US" altLang="en-US" sz="3600">
                <a:solidFill>
                  <a:srgbClr val="000000"/>
                </a:solidFill>
                <a:latin typeface="Arial Black" charset="0"/>
                <a:sym typeface="Wingdings" charset="2"/>
              </a:rPr>
              <a:t> “one-stop shopping”</a:t>
            </a:r>
            <a:endParaRPr lang="en-US" altLang="en-US" sz="3600">
              <a:solidFill>
                <a:srgbClr val="000000"/>
              </a:solidFill>
              <a:latin typeface="Arial Black"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558225F-B87F-4B3E-8135-E8A9EA7F9D4F}" type="slidenum">
              <a:rPr lang="en-US" altLang="en-US" sz="1400"/>
              <a:pPr eaLnBrk="1" hangingPunct="1"/>
              <a:t>36</a:t>
            </a:fld>
            <a:endParaRPr lang="en-US" altLang="en-US" sz="1400"/>
          </a:p>
        </p:txBody>
      </p:sp>
      <p:sp>
        <p:nvSpPr>
          <p:cNvPr id="52229" name="Rectangle 4"/>
          <p:cNvSpPr>
            <a:spLocks noGrp="1" noChangeArrowheads="1"/>
          </p:cNvSpPr>
          <p:nvPr>
            <p:ph type="title"/>
          </p:nvPr>
        </p:nvSpPr>
        <p:spPr/>
        <p:txBody>
          <a:bodyPr/>
          <a:lstStyle/>
          <a:p>
            <a:pPr eaLnBrk="1" hangingPunct="1"/>
            <a:r>
              <a:rPr lang="en-US" altLang="en-US" smtClean="0"/>
              <a:t>Home Ownership in the US</a:t>
            </a:r>
          </a:p>
        </p:txBody>
      </p:sp>
      <p:graphicFrame>
        <p:nvGraphicFramePr>
          <p:cNvPr id="52226" name="Object 2"/>
          <p:cNvGraphicFramePr>
            <a:graphicFrameLocks noChangeAspect="1"/>
          </p:cNvGraphicFramePr>
          <p:nvPr>
            <p:ph type="chart" idx="1"/>
          </p:nvPr>
        </p:nvGraphicFramePr>
        <p:xfrm>
          <a:off x="461963" y="1600200"/>
          <a:ext cx="8205787" cy="4525963"/>
        </p:xfrm>
        <a:graphic>
          <a:graphicData uri="http://schemas.openxmlformats.org/presentationml/2006/ole">
            <mc:AlternateContent xmlns:mc="http://schemas.openxmlformats.org/markup-compatibility/2006">
              <mc:Choice xmlns:v="urn:schemas-microsoft-com:vml" Requires="v">
                <p:oleObj spid="_x0000_s52231" name="Chart" r:id="rId3" imgW="8220151" imgH="4533900" progId="MSGraph.Chart.8">
                  <p:embed followColorScheme="full"/>
                </p:oleObj>
              </mc:Choice>
              <mc:Fallback>
                <p:oleObj name="Chart" r:id="rId3" imgW="8220151" imgH="45339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1600200"/>
                        <a:ext cx="8205787"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2230" name="Picture 6" descr="cpeg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C83613-E6C8-4E01-BDD4-257263980CBE}" type="slidenum">
              <a:rPr lang="en-US" altLang="en-US" sz="1400"/>
              <a:pPr eaLnBrk="1" hangingPunct="1"/>
              <a:t>37</a:t>
            </a:fld>
            <a:endParaRPr lang="en-US" altLang="en-US" sz="1400"/>
          </a:p>
        </p:txBody>
      </p:sp>
      <p:sp>
        <p:nvSpPr>
          <p:cNvPr id="53252" name="Rectangle 2"/>
          <p:cNvSpPr>
            <a:spLocks noGrp="1" noChangeArrowheads="1"/>
          </p:cNvSpPr>
          <p:nvPr>
            <p:ph type="title"/>
          </p:nvPr>
        </p:nvSpPr>
        <p:spPr/>
        <p:txBody>
          <a:bodyPr/>
          <a:lstStyle/>
          <a:p>
            <a:pPr eaLnBrk="1" hangingPunct="1"/>
            <a:r>
              <a:rPr lang="en-US" altLang="en-US" sz="4000" smtClean="0"/>
              <a:t>Mortgage Banking Model Changes</a:t>
            </a:r>
          </a:p>
        </p:txBody>
      </p:sp>
      <p:sp>
        <p:nvSpPr>
          <p:cNvPr id="53253" name="Rectangle 3"/>
          <p:cNvSpPr>
            <a:spLocks noGrp="1" noChangeArrowheads="1"/>
          </p:cNvSpPr>
          <p:nvPr>
            <p:ph type="body" idx="1"/>
          </p:nvPr>
        </p:nvSpPr>
        <p:spPr/>
        <p:txBody>
          <a:bodyPr/>
          <a:lstStyle/>
          <a:p>
            <a:pPr eaLnBrk="1" hangingPunct="1">
              <a:lnSpc>
                <a:spcPct val="80000"/>
              </a:lnSpc>
            </a:pPr>
            <a:r>
              <a:rPr lang="en-US" altLang="en-US" sz="2000" smtClean="0"/>
              <a:t>Mortgage banking used to be:</a:t>
            </a:r>
          </a:p>
          <a:p>
            <a:pPr lvl="1" eaLnBrk="1" hangingPunct="1">
              <a:lnSpc>
                <a:spcPct val="80000"/>
              </a:lnSpc>
            </a:pPr>
            <a:r>
              <a:rPr lang="en-US" altLang="en-US" sz="1800" smtClean="0"/>
              <a:t>Assess the financial standing of the potential home buyer</a:t>
            </a:r>
          </a:p>
          <a:p>
            <a:pPr lvl="1" eaLnBrk="1" hangingPunct="1">
              <a:lnSpc>
                <a:spcPct val="80000"/>
              </a:lnSpc>
            </a:pPr>
            <a:r>
              <a:rPr lang="en-US" altLang="en-US" sz="1800" smtClean="0"/>
              <a:t>Make a loan based on income and long term financial outlook </a:t>
            </a:r>
          </a:p>
          <a:p>
            <a:pPr lvl="1" eaLnBrk="1" hangingPunct="1">
              <a:lnSpc>
                <a:spcPct val="80000"/>
              </a:lnSpc>
            </a:pPr>
            <a:r>
              <a:rPr lang="en-US" altLang="en-US" sz="1800" smtClean="0"/>
              <a:t>Carry the loan in bank’s portfolio   </a:t>
            </a:r>
          </a:p>
          <a:p>
            <a:pPr lvl="1" eaLnBrk="1" hangingPunct="1">
              <a:lnSpc>
                <a:spcPct val="80000"/>
              </a:lnSpc>
            </a:pPr>
            <a:r>
              <a:rPr lang="en-US" altLang="en-US" sz="1800" smtClean="0"/>
              <a:t>Incentive: risk averse  </a:t>
            </a:r>
          </a:p>
          <a:p>
            <a:pPr eaLnBrk="1" hangingPunct="1">
              <a:lnSpc>
                <a:spcPct val="80000"/>
              </a:lnSpc>
            </a:pPr>
            <a:r>
              <a:rPr lang="en-US" altLang="en-US" sz="2000" smtClean="0"/>
              <a:t>Repeal of Glass-Steagall opened door to very different model</a:t>
            </a:r>
          </a:p>
          <a:p>
            <a:pPr lvl="1" eaLnBrk="1" hangingPunct="1">
              <a:lnSpc>
                <a:spcPct val="80000"/>
              </a:lnSpc>
            </a:pPr>
            <a:r>
              <a:rPr lang="en-US" altLang="en-US" sz="1800" smtClean="0"/>
              <a:t>Review credit score </a:t>
            </a:r>
          </a:p>
          <a:p>
            <a:pPr lvl="1" eaLnBrk="1" hangingPunct="1">
              <a:lnSpc>
                <a:spcPct val="80000"/>
              </a:lnSpc>
            </a:pPr>
            <a:r>
              <a:rPr lang="en-US" altLang="en-US" sz="1800" smtClean="0"/>
              <a:t>Make a loan (“initiate” a loan)</a:t>
            </a:r>
          </a:p>
          <a:p>
            <a:pPr lvl="1" eaLnBrk="1" hangingPunct="1">
              <a:lnSpc>
                <a:spcPct val="80000"/>
              </a:lnSpc>
            </a:pPr>
            <a:r>
              <a:rPr lang="en-US" altLang="en-US" sz="1800" smtClean="0"/>
              <a:t>Sell (“distribute”) the loan for packaging into mortgage backed securities (MBS)</a:t>
            </a:r>
          </a:p>
          <a:p>
            <a:pPr lvl="1" eaLnBrk="1" hangingPunct="1">
              <a:lnSpc>
                <a:spcPct val="80000"/>
              </a:lnSpc>
            </a:pPr>
            <a:r>
              <a:rPr lang="en-US" altLang="en-US" sz="1800" smtClean="0"/>
              <a:t>“Securitization” of mortgages allows them to be sold to other investors</a:t>
            </a:r>
          </a:p>
          <a:p>
            <a:pPr lvl="1" eaLnBrk="1" hangingPunct="1">
              <a:lnSpc>
                <a:spcPct val="80000"/>
              </a:lnSpc>
            </a:pPr>
            <a:r>
              <a:rPr lang="en-US" altLang="en-US" sz="1800" smtClean="0"/>
              <a:t>Make the next loan</a:t>
            </a:r>
          </a:p>
          <a:p>
            <a:pPr lvl="1" eaLnBrk="1" hangingPunct="1">
              <a:lnSpc>
                <a:spcPct val="80000"/>
              </a:lnSpc>
            </a:pPr>
            <a:r>
              <a:rPr lang="en-US" altLang="en-US" sz="1800" smtClean="0"/>
              <a:t>Incentive: make as many loans as quickly as possible and get them out the door</a:t>
            </a:r>
          </a:p>
          <a:p>
            <a:pPr lvl="1" eaLnBrk="1" hangingPunct="1">
              <a:lnSpc>
                <a:spcPct val="80000"/>
              </a:lnSpc>
            </a:pPr>
            <a:endParaRPr lang="en-US" altLang="en-US" sz="1800" smtClean="0"/>
          </a:p>
        </p:txBody>
      </p:sp>
      <p:pic>
        <p:nvPicPr>
          <p:cNvPr id="5325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701E022-8F12-40B5-A2B5-99FAEBCD831F}" type="slidenum">
              <a:rPr lang="en-US" altLang="en-US" sz="1400"/>
              <a:pPr eaLnBrk="1" hangingPunct="1"/>
              <a:t>38</a:t>
            </a:fld>
            <a:endParaRPr lang="en-US" altLang="en-US" sz="1400"/>
          </a:p>
        </p:txBody>
      </p:sp>
      <p:sp>
        <p:nvSpPr>
          <p:cNvPr id="54276" name="Rectangle 2"/>
          <p:cNvSpPr>
            <a:spLocks noGrp="1" noChangeArrowheads="1"/>
          </p:cNvSpPr>
          <p:nvPr>
            <p:ph type="title"/>
          </p:nvPr>
        </p:nvSpPr>
        <p:spPr/>
        <p:txBody>
          <a:bodyPr/>
          <a:lstStyle/>
          <a:p>
            <a:pPr eaLnBrk="1" hangingPunct="1"/>
            <a:r>
              <a:rPr lang="en-US" altLang="en-US" smtClean="0"/>
              <a:t>Leverage</a:t>
            </a:r>
          </a:p>
        </p:txBody>
      </p:sp>
      <p:sp>
        <p:nvSpPr>
          <p:cNvPr id="54277" name="Rectangle 3"/>
          <p:cNvSpPr>
            <a:spLocks noGrp="1" noChangeArrowheads="1"/>
          </p:cNvSpPr>
          <p:nvPr>
            <p:ph type="body" idx="1"/>
          </p:nvPr>
        </p:nvSpPr>
        <p:spPr/>
        <p:txBody>
          <a:bodyPr/>
          <a:lstStyle/>
          <a:p>
            <a:pPr eaLnBrk="1" hangingPunct="1">
              <a:lnSpc>
                <a:spcPct val="90000"/>
              </a:lnSpc>
            </a:pPr>
            <a:r>
              <a:rPr lang="en-US" altLang="en-US" sz="2400" smtClean="0"/>
              <a:t>Leverage is a ratio </a:t>
            </a:r>
          </a:p>
          <a:p>
            <a:pPr lvl="1" eaLnBrk="1" hangingPunct="1">
              <a:lnSpc>
                <a:spcPct val="90000"/>
              </a:lnSpc>
            </a:pPr>
            <a:r>
              <a:rPr lang="en-US" altLang="en-US" sz="2000" smtClean="0"/>
              <a:t>Compares the value of an asset to the equity you have invested </a:t>
            </a:r>
          </a:p>
          <a:p>
            <a:pPr lvl="2" eaLnBrk="1" hangingPunct="1">
              <a:lnSpc>
                <a:spcPct val="90000"/>
              </a:lnSpc>
            </a:pPr>
            <a:r>
              <a:rPr lang="en-US" altLang="en-US" sz="1800" smtClean="0"/>
              <a:t>Consider our home buyers</a:t>
            </a:r>
          </a:p>
          <a:p>
            <a:pPr lvl="3" eaLnBrk="1" hangingPunct="1">
              <a:lnSpc>
                <a:spcPct val="90000"/>
              </a:lnSpc>
            </a:pPr>
            <a:r>
              <a:rPr lang="en-US" altLang="en-US" sz="1600" smtClean="0"/>
              <a:t>In 2003 they had leverage of 50:1 (house valued at $300,000 and a equity – a down payment - of $6,000)</a:t>
            </a:r>
          </a:p>
          <a:p>
            <a:pPr lvl="3" eaLnBrk="1" hangingPunct="1">
              <a:lnSpc>
                <a:spcPct val="90000"/>
              </a:lnSpc>
            </a:pPr>
            <a:r>
              <a:rPr lang="en-US" altLang="en-US" sz="1600" smtClean="0"/>
              <a:t>In 2005 they had leverage of 8.5:1 (house valued at $350,000 and equity of $30,000)</a:t>
            </a:r>
          </a:p>
          <a:p>
            <a:pPr lvl="3" eaLnBrk="1" hangingPunct="1">
              <a:lnSpc>
                <a:spcPct val="90000"/>
              </a:lnSpc>
            </a:pPr>
            <a:r>
              <a:rPr lang="en-US" altLang="en-US" sz="1600" smtClean="0"/>
              <a:t>The change between 2003 and 2005 shows the attraction of leverage: if they had sold  they would have made $50,000 (the difference between the 2003 cost of $300,000 and the 2005 value of $350,000) on a $6,000 investment (their down payment); plus the 24 interest-only payments of $1225/month.  Their total cost was $35,400 and there profit would have been $14,600 or 41.2% on a two-year investment</a:t>
            </a:r>
          </a:p>
          <a:p>
            <a:pPr lvl="1" eaLnBrk="1" hangingPunct="1">
              <a:lnSpc>
                <a:spcPct val="90000"/>
              </a:lnSpc>
            </a:pPr>
            <a:r>
              <a:rPr lang="en-US" altLang="en-US" sz="2000" smtClean="0"/>
              <a:t>Unfortunately, leverage also works when prices fall – you lose your equity very quickly</a:t>
            </a:r>
          </a:p>
        </p:txBody>
      </p:sp>
      <p:pic>
        <p:nvPicPr>
          <p:cNvPr id="5427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r>
              <a:rPr lang="en-US" altLang="en-US" smtClean="0"/>
              <a:t>The Third Cause</a:t>
            </a:r>
          </a:p>
        </p:txBody>
      </p:sp>
      <p:sp>
        <p:nvSpPr>
          <p:cNvPr id="55299" name="Rectangle 5"/>
          <p:cNvSpPr>
            <a:spLocks noGrp="1" noChangeArrowheads="1"/>
          </p:cNvSpPr>
          <p:nvPr>
            <p:ph type="subTitle" idx="1"/>
          </p:nvPr>
        </p:nvSpPr>
        <p:spPr/>
        <p:txBody>
          <a:bodyPr/>
          <a:lstStyle/>
          <a:p>
            <a:pPr eaLnBrk="1" hangingPunct="1"/>
            <a:r>
              <a:rPr lang="en-US" altLang="en-US" smtClean="0"/>
              <a:t>The US and the World Economy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97DEDE0-628B-4117-AEFB-9E8A48434292}" type="slidenum">
              <a:rPr lang="en-US" altLang="en-US" sz="1400"/>
              <a:pPr eaLnBrk="1" hangingPunct="1"/>
              <a:t>4</a:t>
            </a:fld>
            <a:endParaRPr lang="en-US" altLang="en-US" sz="1400"/>
          </a:p>
        </p:txBody>
      </p:sp>
      <p:pic>
        <p:nvPicPr>
          <p:cNvPr id="19460" name="Picture 9" descr="ro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7950"/>
            <a:ext cx="3352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phil_gram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newt-gingri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65388"/>
            <a:ext cx="25908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286000" y="762000"/>
            <a:ext cx="3962400"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solidFill>
                  <a:srgbClr val="000000"/>
                </a:solidFill>
                <a:latin typeface="Arial Black" charset="0"/>
              </a:rPr>
              <a:t>You've heard of mental depression; this is a mental recession…we have sort of become a nation of whiners.</a:t>
            </a:r>
          </a:p>
          <a:p>
            <a:pPr algn="ctr" eaLnBrk="1" hangingPunct="1"/>
            <a:r>
              <a:rPr lang="en-US" altLang="en-US" sz="1800">
                <a:solidFill>
                  <a:srgbClr val="000000"/>
                </a:solidFill>
                <a:latin typeface="Arial Black" charset="0"/>
              </a:rPr>
              <a:t>- Phil Gramm</a:t>
            </a:r>
          </a:p>
        </p:txBody>
      </p:sp>
      <p:sp>
        <p:nvSpPr>
          <p:cNvPr id="17" name="TextBox 16"/>
          <p:cNvSpPr txBox="1"/>
          <p:nvPr/>
        </p:nvSpPr>
        <p:spPr>
          <a:xfrm>
            <a:off x="2895600" y="6172200"/>
            <a:ext cx="1981200" cy="381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latin typeface="Arial Black" pitchFamily="34" charset="0"/>
              </a:rPr>
              <a:t>Newt Gingrich</a:t>
            </a:r>
          </a:p>
        </p:txBody>
      </p:sp>
      <p:sp>
        <p:nvSpPr>
          <p:cNvPr id="20" name="TextBox 19"/>
          <p:cNvSpPr txBox="1"/>
          <p:nvPr/>
        </p:nvSpPr>
        <p:spPr>
          <a:xfrm>
            <a:off x="6477000" y="5410200"/>
            <a:ext cx="1447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latin typeface="Arial Black" pitchFamily="34" charset="0"/>
              </a:rPr>
              <a:t>Karl Rove</a:t>
            </a:r>
          </a:p>
        </p:txBody>
      </p:sp>
      <p:pic>
        <p:nvPicPr>
          <p:cNvPr id="19466" name="Picture 10" descr="cpeg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885EE0D-08BA-4103-AE95-1F5F326796AC}" type="slidenum">
              <a:rPr lang="en-US" altLang="en-US" sz="1400"/>
              <a:pPr eaLnBrk="1" hangingPunct="1"/>
              <a:t>40</a:t>
            </a:fld>
            <a:endParaRPr lang="en-US" altLang="en-US" sz="1400"/>
          </a:p>
        </p:txBody>
      </p:sp>
      <p:sp>
        <p:nvSpPr>
          <p:cNvPr id="56324" name="Footer Placeholder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200">
              <a:solidFill>
                <a:srgbClr val="898989"/>
              </a:solidFill>
              <a:latin typeface="Calibri" charset="0"/>
            </a:endParaRPr>
          </a:p>
        </p:txBody>
      </p:sp>
      <p:sp>
        <p:nvSpPr>
          <p:cNvPr id="5632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en-US" altLang="en-US" sz="1200">
              <a:solidFill>
                <a:srgbClr val="898989"/>
              </a:solidFill>
              <a:latin typeface="Calibri" charset="0"/>
            </a:endParaRPr>
          </a:p>
        </p:txBody>
      </p:sp>
      <p:sp>
        <p:nvSpPr>
          <p:cNvPr id="31748" name="Rectangle 2"/>
          <p:cNvSpPr>
            <a:spLocks noGrp="1" noChangeArrowheads="1"/>
          </p:cNvSpPr>
          <p:nvPr>
            <p:ph type="title" idx="4294967295"/>
          </p:nvPr>
        </p:nvSpPr>
        <p:spPr/>
        <p:txBody>
          <a:bodyPr>
            <a:normAutofit fontScale="90000"/>
          </a:bodyPr>
          <a:lstStyle/>
          <a:p>
            <a:pPr eaLnBrk="1" hangingPunct="1">
              <a:defRPr/>
            </a:pPr>
            <a:r>
              <a:rPr lang="en-US" sz="4000">
                <a:ea typeface="+mj-ea"/>
              </a:rPr>
              <a:t>Problems for the US in the Global Economy: I </a:t>
            </a:r>
          </a:p>
        </p:txBody>
      </p:sp>
      <p:sp>
        <p:nvSpPr>
          <p:cNvPr id="56327" name="Rectangle 3"/>
          <p:cNvSpPr>
            <a:spLocks noGrp="1" noChangeArrowheads="1"/>
          </p:cNvSpPr>
          <p:nvPr>
            <p:ph type="body" idx="4294967295"/>
          </p:nvPr>
        </p:nvSpPr>
        <p:spPr/>
        <p:txBody>
          <a:bodyPr/>
          <a:lstStyle/>
          <a:p>
            <a:pPr eaLnBrk="1" hangingPunct="1"/>
            <a:r>
              <a:rPr lang="en-US" altLang="en-US" sz="2600" smtClean="0"/>
              <a:t>For several decades before and after WWII, US had been net exporter and the world’s largest creditor nation</a:t>
            </a:r>
          </a:p>
          <a:p>
            <a:pPr eaLnBrk="1" hangingPunct="1"/>
            <a:r>
              <a:rPr lang="en-US" altLang="en-US" sz="2600" smtClean="0"/>
              <a:t>US balance of trade turned negative in 1970s and  current account turned negative in 1980s</a:t>
            </a:r>
          </a:p>
          <a:p>
            <a:pPr lvl="1" eaLnBrk="1" hangingPunct="1"/>
            <a:r>
              <a:rPr lang="en-US" altLang="en-US" sz="2200" smtClean="0"/>
              <a:t>By mid 200s the current account deficit had increased  to 6% of GDP, a level that is not sustainable</a:t>
            </a:r>
          </a:p>
          <a:p>
            <a:pPr eaLnBrk="1" hangingPunct="1"/>
            <a:r>
              <a:rPr lang="en-US" altLang="en-US" sz="2600" smtClean="0"/>
              <a:t>What was happening – in answering this question we will learn why the economic crisis is not just a US economic crisis</a:t>
            </a:r>
          </a:p>
          <a:p>
            <a:pPr lvl="1" eaLnBrk="1" hangingPunct="1">
              <a:buFontTx/>
              <a:buNone/>
            </a:pPr>
            <a:endParaRPr lang="en-US" altLang="en-US" sz="2000" smtClean="0"/>
          </a:p>
          <a:p>
            <a:pPr lvl="1" eaLnBrk="1" hangingPunct="1"/>
            <a:endParaRPr lang="en-US" altLang="en-US" sz="2000" smtClean="0"/>
          </a:p>
        </p:txBody>
      </p:sp>
      <p:pic>
        <p:nvPicPr>
          <p:cNvPr id="56328" name="Picture 8"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38BFBD4-55B0-4DE8-BF57-41557AD6CD4A}" type="slidenum">
              <a:rPr lang="en-US" altLang="en-US" sz="1400"/>
              <a:pPr eaLnBrk="1" hangingPunct="1"/>
              <a:t>41</a:t>
            </a:fld>
            <a:endParaRPr lang="en-US" altLang="en-US" sz="1400"/>
          </a:p>
        </p:txBody>
      </p:sp>
      <p:sp>
        <p:nvSpPr>
          <p:cNvPr id="57348" name="Rectangle 2"/>
          <p:cNvSpPr>
            <a:spLocks noGrp="1" noChangeArrowheads="1"/>
          </p:cNvSpPr>
          <p:nvPr>
            <p:ph type="title"/>
          </p:nvPr>
        </p:nvSpPr>
        <p:spPr/>
        <p:txBody>
          <a:bodyPr/>
          <a:lstStyle/>
          <a:p>
            <a:pPr eaLnBrk="1" hangingPunct="1"/>
            <a:r>
              <a:rPr lang="en-US" altLang="en-US" smtClean="0"/>
              <a:t>Industrial Policy: the US Case</a:t>
            </a:r>
          </a:p>
        </p:txBody>
      </p:sp>
      <p:sp>
        <p:nvSpPr>
          <p:cNvPr id="57349" name="Rectangle 3"/>
          <p:cNvSpPr>
            <a:spLocks noGrp="1" noChangeArrowheads="1"/>
          </p:cNvSpPr>
          <p:nvPr>
            <p:ph type="body" idx="1"/>
          </p:nvPr>
        </p:nvSpPr>
        <p:spPr/>
        <p:txBody>
          <a:bodyPr/>
          <a:lstStyle/>
          <a:p>
            <a:pPr eaLnBrk="1" hangingPunct="1">
              <a:lnSpc>
                <a:spcPct val="80000"/>
              </a:lnSpc>
            </a:pPr>
            <a:r>
              <a:rPr lang="en-US" altLang="en-US" sz="2000" smtClean="0"/>
              <a:t>US economic and political leaders normally reject the idea of an industrial policy</a:t>
            </a:r>
          </a:p>
          <a:p>
            <a:pPr lvl="1" eaLnBrk="1" hangingPunct="1">
              <a:lnSpc>
                <a:spcPct val="80000"/>
              </a:lnSpc>
            </a:pPr>
            <a:r>
              <a:rPr lang="en-US" altLang="en-US" sz="1800" smtClean="0"/>
              <a:t>Argument that the “market knows best”</a:t>
            </a:r>
          </a:p>
          <a:p>
            <a:pPr lvl="1" eaLnBrk="1" hangingPunct="1">
              <a:lnSpc>
                <a:spcPct val="80000"/>
              </a:lnSpc>
            </a:pPr>
            <a:r>
              <a:rPr lang="en-US" altLang="en-US" sz="1800" smtClean="0"/>
              <a:t>Argument that industrial policies “don’t work”</a:t>
            </a:r>
          </a:p>
          <a:p>
            <a:pPr lvl="2" eaLnBrk="1" hangingPunct="1">
              <a:lnSpc>
                <a:spcPct val="80000"/>
              </a:lnSpc>
            </a:pPr>
            <a:r>
              <a:rPr lang="en-US" altLang="en-US" sz="1600" smtClean="0"/>
              <a:t>Consider Japan, China, and Scandinavia</a:t>
            </a:r>
          </a:p>
          <a:p>
            <a:pPr eaLnBrk="1" hangingPunct="1">
              <a:lnSpc>
                <a:spcPct val="80000"/>
              </a:lnSpc>
            </a:pPr>
            <a:r>
              <a:rPr lang="en-US" altLang="en-US" sz="2000" smtClean="0"/>
              <a:t>In fact, the US has had a de facto industrial policy </a:t>
            </a:r>
          </a:p>
          <a:p>
            <a:pPr lvl="1" eaLnBrk="1" hangingPunct="1">
              <a:lnSpc>
                <a:spcPct val="80000"/>
              </a:lnSpc>
            </a:pPr>
            <a:r>
              <a:rPr lang="en-US" altLang="en-US" sz="1800" smtClean="0"/>
              <a:t>Usually defined as “free trade”</a:t>
            </a:r>
          </a:p>
          <a:p>
            <a:pPr lvl="2" eaLnBrk="1" hangingPunct="1">
              <a:lnSpc>
                <a:spcPct val="80000"/>
              </a:lnSpc>
            </a:pPr>
            <a:r>
              <a:rPr lang="en-US" altLang="en-US" sz="1600" smtClean="0"/>
              <a:t>Let manufacturing go offshore</a:t>
            </a:r>
          </a:p>
          <a:p>
            <a:pPr lvl="2" eaLnBrk="1" hangingPunct="1">
              <a:lnSpc>
                <a:spcPct val="80000"/>
              </a:lnSpc>
            </a:pPr>
            <a:r>
              <a:rPr lang="en-US" altLang="en-US" sz="1600" smtClean="0"/>
              <a:t>Develop services, especially </a:t>
            </a:r>
            <a:r>
              <a:rPr lang="en-US" altLang="en-US" sz="1600" b="1" smtClean="0"/>
              <a:t>financial services</a:t>
            </a:r>
          </a:p>
          <a:p>
            <a:pPr lvl="3" eaLnBrk="1" hangingPunct="1">
              <a:lnSpc>
                <a:spcPct val="80000"/>
              </a:lnSpc>
            </a:pPr>
            <a:r>
              <a:rPr lang="en-US" altLang="en-US" sz="1400" smtClean="0"/>
              <a:t>Finance as a domestic economic leaders : until 1980s financial profits had never exceeded 20% of all corporate profits – reached &gt;40% in mid-2000s</a:t>
            </a:r>
          </a:p>
          <a:p>
            <a:pPr lvl="3" eaLnBrk="1" hangingPunct="1">
              <a:lnSpc>
                <a:spcPct val="80000"/>
              </a:lnSpc>
            </a:pPr>
            <a:r>
              <a:rPr lang="en-US" altLang="en-US" sz="1400" smtClean="0"/>
              <a:t>Finance and balance of trade: US comparative advantage in financial services to drive exports</a:t>
            </a:r>
          </a:p>
          <a:p>
            <a:pPr lvl="1" eaLnBrk="1" hangingPunct="1">
              <a:lnSpc>
                <a:spcPct val="80000"/>
              </a:lnSpc>
            </a:pPr>
            <a:r>
              <a:rPr lang="en-US" altLang="en-US" sz="1800" smtClean="0"/>
              <a:t>Attempt to balance trade deficit via exporting of services, especially financial services</a:t>
            </a:r>
          </a:p>
          <a:p>
            <a:pPr lvl="2" eaLnBrk="1" hangingPunct="1">
              <a:lnSpc>
                <a:spcPct val="80000"/>
              </a:lnSpc>
            </a:pPr>
            <a:r>
              <a:rPr lang="en-US" altLang="en-US" sz="1600" smtClean="0"/>
              <a:t>It hasn’t worked (in case you haven’t noticed)</a:t>
            </a:r>
          </a:p>
          <a:p>
            <a:pPr lvl="1" eaLnBrk="1" hangingPunct="1">
              <a:lnSpc>
                <a:spcPct val="80000"/>
              </a:lnSpc>
              <a:buFontTx/>
              <a:buNone/>
            </a:pPr>
            <a:endParaRPr lang="en-US" altLang="en-US" sz="1800" smtClean="0"/>
          </a:p>
        </p:txBody>
      </p:sp>
      <p:pic>
        <p:nvPicPr>
          <p:cNvPr id="5735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2FCAED-E9EC-4914-8FF8-C17BAE089F7C}" type="slidenum">
              <a:rPr lang="en-US" altLang="en-US" sz="1400"/>
              <a:pPr eaLnBrk="1" hangingPunct="1"/>
              <a:t>42</a:t>
            </a:fld>
            <a:endParaRPr lang="en-US" altLang="en-US" sz="1400"/>
          </a:p>
        </p:txBody>
      </p:sp>
      <p:sp>
        <p:nvSpPr>
          <p:cNvPr id="2" name="Footer Placeholder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ea typeface="+mn-ea"/>
              </a:rPr>
              <a:t>Dr. Wm Barclay - The Financial/Economic Crisis</a:t>
            </a:r>
          </a:p>
        </p:txBody>
      </p:sp>
      <p:sp>
        <p:nvSpPr>
          <p:cNvPr id="58373" name="Slide Number Placeholder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3B7585EC-7562-41C4-BDF3-CBB4C61DBD4F}" type="slidenum">
              <a:rPr lang="en-US" altLang="en-US" sz="1200">
                <a:solidFill>
                  <a:srgbClr val="898989"/>
                </a:solidFill>
                <a:latin typeface="Calibri" charset="0"/>
              </a:rPr>
              <a:pPr algn="r" eaLnBrk="1" hangingPunct="1"/>
              <a:t>42</a:t>
            </a:fld>
            <a:endParaRPr lang="en-US" altLang="en-US" sz="1200">
              <a:solidFill>
                <a:srgbClr val="898989"/>
              </a:solidFill>
              <a:latin typeface="Calibri" charset="0"/>
            </a:endParaRPr>
          </a:p>
        </p:txBody>
      </p:sp>
      <p:pic>
        <p:nvPicPr>
          <p:cNvPr id="58374" name="Picture 2" descr="http://www.theatlantic.com/images/issues/200905/johnson-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88265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cpe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B621CDF-16C6-48EB-B9C3-4E463124FFA7}" type="slidenum">
              <a:rPr lang="en-US" altLang="en-US" sz="1400"/>
              <a:pPr eaLnBrk="1" hangingPunct="1"/>
              <a:t>43</a:t>
            </a:fld>
            <a:endParaRPr lang="en-US" altLang="en-US" sz="1400"/>
          </a:p>
        </p:txBody>
      </p:sp>
      <p:sp>
        <p:nvSpPr>
          <p:cNvPr id="59396" name="Footer Placeholder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200">
              <a:solidFill>
                <a:srgbClr val="898989"/>
              </a:solidFill>
              <a:latin typeface="Calibri" charset="0"/>
            </a:endParaRPr>
          </a:p>
        </p:txBody>
      </p:sp>
      <p:sp>
        <p:nvSpPr>
          <p:cNvPr id="5939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endParaRPr lang="en-US" altLang="en-US" sz="1200">
              <a:solidFill>
                <a:srgbClr val="898989"/>
              </a:solidFill>
              <a:latin typeface="Calibri" charset="0"/>
            </a:endParaRPr>
          </a:p>
        </p:txBody>
      </p:sp>
      <p:sp>
        <p:nvSpPr>
          <p:cNvPr id="59398" name="Rectangle 3"/>
          <p:cNvSpPr>
            <a:spLocks noGrp="1" noChangeArrowheads="1"/>
          </p:cNvSpPr>
          <p:nvPr>
            <p:ph type="body" idx="4294967295"/>
          </p:nvPr>
        </p:nvSpPr>
        <p:spPr/>
        <p:txBody>
          <a:bodyPr/>
          <a:lstStyle/>
          <a:p>
            <a:pPr eaLnBrk="1" hangingPunct="1">
              <a:lnSpc>
                <a:spcPct val="80000"/>
              </a:lnSpc>
            </a:pPr>
            <a:r>
              <a:rPr lang="en-US" altLang="en-US" sz="2800" smtClean="0"/>
              <a:t>US dollar often referred to as the world’s “reserve currency” – what does this mean</a:t>
            </a:r>
          </a:p>
          <a:p>
            <a:pPr lvl="1" eaLnBrk="1" hangingPunct="1">
              <a:lnSpc>
                <a:spcPct val="80000"/>
              </a:lnSpc>
            </a:pPr>
            <a:r>
              <a:rPr lang="en-US" altLang="en-US" sz="2400" smtClean="0"/>
              <a:t>International trade often denominated in dollars</a:t>
            </a:r>
          </a:p>
          <a:p>
            <a:pPr lvl="2" eaLnBrk="1" hangingPunct="1">
              <a:lnSpc>
                <a:spcPct val="80000"/>
              </a:lnSpc>
            </a:pPr>
            <a:r>
              <a:rPr lang="en-US" altLang="en-US" sz="2000" smtClean="0"/>
              <a:t>Especially the single largest trade commodity: oil</a:t>
            </a:r>
          </a:p>
          <a:p>
            <a:pPr lvl="2" eaLnBrk="1" hangingPunct="1">
              <a:lnSpc>
                <a:spcPct val="80000"/>
              </a:lnSpc>
            </a:pPr>
            <a:r>
              <a:rPr lang="en-US" altLang="en-US" sz="2000" smtClean="0"/>
              <a:t>US has been able to run a trade deficit for many years</a:t>
            </a:r>
          </a:p>
          <a:p>
            <a:pPr lvl="1" eaLnBrk="1" hangingPunct="1">
              <a:lnSpc>
                <a:spcPct val="80000"/>
              </a:lnSpc>
            </a:pPr>
            <a:r>
              <a:rPr lang="en-US" altLang="en-US" sz="2400" smtClean="0"/>
              <a:t>Governments and individuals have been happy to hold dollars – can be exchanged for any other currency </a:t>
            </a:r>
          </a:p>
          <a:p>
            <a:pPr lvl="1" eaLnBrk="1" hangingPunct="1">
              <a:lnSpc>
                <a:spcPct val="80000"/>
              </a:lnSpc>
            </a:pPr>
            <a:r>
              <a:rPr lang="en-US" altLang="en-US" sz="2400" smtClean="0"/>
              <a:t>Dollar-denominated debt as “safe haven” in times of economic turbulence</a:t>
            </a:r>
          </a:p>
          <a:p>
            <a:pPr lvl="2" eaLnBrk="1" hangingPunct="1">
              <a:lnSpc>
                <a:spcPct val="80000"/>
              </a:lnSpc>
            </a:pPr>
            <a:r>
              <a:rPr lang="en-US" altLang="en-US" sz="2000" smtClean="0"/>
              <a:t>US can usually borrow very cheaply – US debt is (or at least has been) considered the safest in the world</a:t>
            </a:r>
          </a:p>
          <a:p>
            <a:pPr lvl="2" eaLnBrk="1" hangingPunct="1">
              <a:lnSpc>
                <a:spcPct val="80000"/>
              </a:lnSpc>
            </a:pPr>
            <a:r>
              <a:rPr lang="en-US" altLang="en-US" sz="2000" smtClean="0"/>
              <a:t>World wide market for US debt, both public and private</a:t>
            </a:r>
          </a:p>
          <a:p>
            <a:pPr lvl="2" eaLnBrk="1" hangingPunct="1">
              <a:lnSpc>
                <a:spcPct val="80000"/>
              </a:lnSpc>
            </a:pPr>
            <a:endParaRPr lang="en-US" altLang="en-US" sz="2000" smtClean="0"/>
          </a:p>
        </p:txBody>
      </p:sp>
      <p:sp>
        <p:nvSpPr>
          <p:cNvPr id="59399" name="Title 6"/>
          <p:cNvSpPr>
            <a:spLocks noGrp="1"/>
          </p:cNvSpPr>
          <p:nvPr>
            <p:ph type="title" idx="4294967295"/>
          </p:nvPr>
        </p:nvSpPr>
        <p:spPr/>
        <p:txBody>
          <a:bodyPr/>
          <a:lstStyle/>
          <a:p>
            <a:pPr eaLnBrk="1" hangingPunct="1"/>
            <a:r>
              <a:rPr lang="en-US" altLang="en-US" smtClean="0"/>
              <a:t>US in the Global Economy</a:t>
            </a:r>
          </a:p>
        </p:txBody>
      </p:sp>
      <p:pic>
        <p:nvPicPr>
          <p:cNvPr id="59400" name="Picture 8"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BE1AF1C-64D6-4262-B68F-B1C1D6279EAB}" type="slidenum">
              <a:rPr lang="en-US" altLang="en-US" sz="1400"/>
              <a:pPr eaLnBrk="1" hangingPunct="1"/>
              <a:t>44</a:t>
            </a:fld>
            <a:endParaRPr lang="en-US" altLang="en-US" sz="1400"/>
          </a:p>
        </p:txBody>
      </p:sp>
      <p:sp>
        <p:nvSpPr>
          <p:cNvPr id="60420" name="Rectangle 2"/>
          <p:cNvSpPr>
            <a:spLocks noGrp="1" noChangeArrowheads="1"/>
          </p:cNvSpPr>
          <p:nvPr>
            <p:ph type="title"/>
          </p:nvPr>
        </p:nvSpPr>
        <p:spPr/>
        <p:txBody>
          <a:bodyPr/>
          <a:lstStyle/>
          <a:p>
            <a:pPr eaLnBrk="1" hangingPunct="1"/>
            <a:r>
              <a:rPr lang="en-US" altLang="en-US" smtClean="0"/>
              <a:t>Globalizing the Housing Bubble </a:t>
            </a:r>
          </a:p>
        </p:txBody>
      </p:sp>
      <p:sp>
        <p:nvSpPr>
          <p:cNvPr id="60421" name="Rectangle 3"/>
          <p:cNvSpPr>
            <a:spLocks noGrp="1" noChangeArrowheads="1"/>
          </p:cNvSpPr>
          <p:nvPr>
            <p:ph type="body" idx="1"/>
          </p:nvPr>
        </p:nvSpPr>
        <p:spPr/>
        <p:txBody>
          <a:bodyPr/>
          <a:lstStyle/>
          <a:p>
            <a:pPr eaLnBrk="1" hangingPunct="1">
              <a:lnSpc>
                <a:spcPct val="80000"/>
              </a:lnSpc>
            </a:pPr>
            <a:r>
              <a:rPr lang="en-US" altLang="en-US" sz="2400" smtClean="0"/>
              <a:t>Deutsche Bank: 45% of US originated asset backed securities owned by non-US investors (2005)</a:t>
            </a:r>
          </a:p>
          <a:p>
            <a:pPr lvl="1" eaLnBrk="1" hangingPunct="1">
              <a:lnSpc>
                <a:spcPct val="80000"/>
              </a:lnSpc>
            </a:pPr>
            <a:r>
              <a:rPr lang="en-US" altLang="en-US" sz="2000" smtClean="0"/>
              <a:t>Total amounted to $3 trillion held by non-US individuals and institutions (1/3 of their total holdings of US assets)</a:t>
            </a:r>
          </a:p>
          <a:p>
            <a:pPr lvl="1" eaLnBrk="1" hangingPunct="1">
              <a:lnSpc>
                <a:spcPct val="80000"/>
              </a:lnSpc>
            </a:pPr>
            <a:r>
              <a:rPr lang="en-US" altLang="en-US" sz="2000" smtClean="0"/>
              <a:t>US MBS represented 8% of world total bank loans and securities</a:t>
            </a:r>
          </a:p>
          <a:p>
            <a:pPr lvl="2" eaLnBrk="1" hangingPunct="1">
              <a:lnSpc>
                <a:spcPct val="80000"/>
              </a:lnSpc>
            </a:pPr>
            <a:r>
              <a:rPr lang="en-US" altLang="en-US" sz="1800" smtClean="0"/>
              <a:t>A range of non-US institutions bought this debt - e.g Norway town, Iceland’s banks, etc </a:t>
            </a:r>
          </a:p>
          <a:p>
            <a:pPr lvl="3" eaLnBrk="1" hangingPunct="1">
              <a:lnSpc>
                <a:spcPct val="80000"/>
              </a:lnSpc>
            </a:pPr>
            <a:r>
              <a:rPr lang="en-US" altLang="en-US" sz="1600" smtClean="0"/>
              <a:t>At year end 2006, European banks alone had over $300 billion of MBS (almost 3.5 times their total profits in that same year)  </a:t>
            </a:r>
          </a:p>
          <a:p>
            <a:pPr eaLnBrk="1" hangingPunct="1">
              <a:lnSpc>
                <a:spcPct val="80000"/>
              </a:lnSpc>
            </a:pPr>
            <a:r>
              <a:rPr lang="en-US" altLang="en-US" sz="2400" smtClean="0"/>
              <a:t>Thus the financial impact became of the housing bubble, including its bursting – became world wide</a:t>
            </a:r>
          </a:p>
          <a:p>
            <a:pPr lvl="1" eaLnBrk="1" hangingPunct="1">
              <a:lnSpc>
                <a:spcPct val="80000"/>
              </a:lnSpc>
            </a:pPr>
            <a:r>
              <a:rPr lang="en-US" altLang="en-US" sz="2000" smtClean="0"/>
              <a:t>Other countries with similar housing bubbles, e.g. Spain, UK  found themselves hit by both the collapse of the US housing bubble and their own</a:t>
            </a:r>
          </a:p>
          <a:p>
            <a:pPr eaLnBrk="1" hangingPunct="1"/>
            <a:endParaRPr lang="en-US" altLang="en-US" sz="2000" smtClean="0"/>
          </a:p>
        </p:txBody>
      </p:sp>
      <p:pic>
        <p:nvPicPr>
          <p:cNvPr id="6042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D91CD3D-1CFA-4DFD-8B4D-C7BFABEE94E0}" type="slidenum">
              <a:rPr lang="en-US" altLang="en-US" sz="1400"/>
              <a:pPr eaLnBrk="1" hangingPunct="1"/>
              <a:t>45</a:t>
            </a:fld>
            <a:endParaRPr lang="en-US" altLang="en-US" sz="1400"/>
          </a:p>
        </p:txBody>
      </p:sp>
      <p:sp>
        <p:nvSpPr>
          <p:cNvPr id="61444" name="Rectangle 2"/>
          <p:cNvSpPr>
            <a:spLocks noGrp="1" noChangeArrowheads="1"/>
          </p:cNvSpPr>
          <p:nvPr>
            <p:ph type="title"/>
          </p:nvPr>
        </p:nvSpPr>
        <p:spPr/>
        <p:txBody>
          <a:bodyPr/>
          <a:lstStyle/>
          <a:p>
            <a:pPr eaLnBrk="1" hangingPunct="1"/>
            <a:r>
              <a:rPr lang="en-US" altLang="en-US" smtClean="0"/>
              <a:t>Problems for the US Dollar</a:t>
            </a:r>
          </a:p>
        </p:txBody>
      </p:sp>
      <p:sp>
        <p:nvSpPr>
          <p:cNvPr id="61445" name="Rectangle 3"/>
          <p:cNvSpPr>
            <a:spLocks noGrp="1" noChangeArrowheads="1"/>
          </p:cNvSpPr>
          <p:nvPr>
            <p:ph type="body" idx="1"/>
          </p:nvPr>
        </p:nvSpPr>
        <p:spPr/>
        <p:txBody>
          <a:bodyPr/>
          <a:lstStyle/>
          <a:p>
            <a:pPr eaLnBrk="1" hangingPunct="1"/>
            <a:r>
              <a:rPr lang="en-US" altLang="en-US" sz="2800" smtClean="0"/>
              <a:t>Trade deficit undermines confidence in value of dollar</a:t>
            </a:r>
          </a:p>
          <a:p>
            <a:pPr eaLnBrk="1" hangingPunct="1"/>
            <a:r>
              <a:rPr lang="en-US" altLang="en-US" sz="2800" smtClean="0"/>
              <a:t>Long term decline in value vs. Euro and yen (somewhat reversed in last year) </a:t>
            </a:r>
          </a:p>
          <a:p>
            <a:pPr lvl="1" eaLnBrk="1" hangingPunct="1"/>
            <a:r>
              <a:rPr lang="en-US" altLang="en-US" sz="2400" smtClean="0"/>
              <a:t>Foreign central banks have diversified holdings </a:t>
            </a:r>
          </a:p>
          <a:p>
            <a:pPr lvl="1" eaLnBrk="1" hangingPunct="1"/>
            <a:r>
              <a:rPr lang="en-US" altLang="en-US" sz="2400" smtClean="0"/>
              <a:t>Some petroleum exports now denominated in other currencies </a:t>
            </a:r>
          </a:p>
          <a:p>
            <a:pPr eaLnBrk="1" hangingPunct="1"/>
            <a:r>
              <a:rPr lang="en-US" altLang="en-US" sz="2800" smtClean="0"/>
              <a:t>Is there something we could export that could help balance our trade flows?</a:t>
            </a:r>
          </a:p>
        </p:txBody>
      </p:sp>
      <p:pic>
        <p:nvPicPr>
          <p:cNvPr id="6144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2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B49250-AA7A-4190-AB2F-C6377F8D6E46}" type="slidenum">
              <a:rPr lang="en-US" altLang="en-US" sz="1400"/>
              <a:pPr eaLnBrk="1" hangingPunct="1"/>
              <a:t>46</a:t>
            </a:fld>
            <a:endParaRPr lang="en-US" altLang="en-US" sz="1400"/>
          </a:p>
        </p:txBody>
      </p:sp>
      <p:sp>
        <p:nvSpPr>
          <p:cNvPr id="62468" name="Rectangle 2"/>
          <p:cNvSpPr>
            <a:spLocks noGrp="1" noChangeArrowheads="1"/>
          </p:cNvSpPr>
          <p:nvPr>
            <p:ph type="title"/>
          </p:nvPr>
        </p:nvSpPr>
        <p:spPr/>
        <p:txBody>
          <a:bodyPr/>
          <a:lstStyle/>
          <a:p>
            <a:pPr eaLnBrk="1" hangingPunct="1"/>
            <a:r>
              <a:rPr lang="en-US" altLang="en-US" sz="4000" smtClean="0"/>
              <a:t>Some Political and Economic  Signposts  </a:t>
            </a:r>
          </a:p>
        </p:txBody>
      </p:sp>
      <p:sp>
        <p:nvSpPr>
          <p:cNvPr id="62469" name="Rectangle 3"/>
          <p:cNvSpPr>
            <a:spLocks noGrp="1" noChangeArrowheads="1"/>
          </p:cNvSpPr>
          <p:nvPr>
            <p:ph type="body" idx="1"/>
          </p:nvPr>
        </p:nvSpPr>
        <p:spPr/>
        <p:txBody>
          <a:bodyPr/>
          <a:lstStyle/>
          <a:p>
            <a:pPr eaLnBrk="1" hangingPunct="1">
              <a:lnSpc>
                <a:spcPct val="80000"/>
              </a:lnSpc>
            </a:pPr>
            <a:r>
              <a:rPr lang="en-US" altLang="en-US" sz="2400" smtClean="0"/>
              <a:t>1973 Heritage Foundation established</a:t>
            </a:r>
          </a:p>
          <a:p>
            <a:pPr eaLnBrk="1" hangingPunct="1">
              <a:lnSpc>
                <a:spcPct val="80000"/>
              </a:lnSpc>
            </a:pPr>
            <a:r>
              <a:rPr lang="en-US" altLang="en-US" sz="2400" smtClean="0"/>
              <a:t>1975 “Supply Side” Economics defined and labeled</a:t>
            </a:r>
          </a:p>
          <a:p>
            <a:pPr eaLnBrk="1" hangingPunct="1">
              <a:lnSpc>
                <a:spcPct val="80000"/>
              </a:lnSpc>
            </a:pPr>
            <a:r>
              <a:rPr lang="en-US" altLang="en-US" sz="2400" smtClean="0"/>
              <a:t>1977 Cato Institute created</a:t>
            </a:r>
          </a:p>
          <a:p>
            <a:pPr eaLnBrk="1" hangingPunct="1">
              <a:lnSpc>
                <a:spcPct val="80000"/>
              </a:lnSpc>
            </a:pPr>
            <a:r>
              <a:rPr lang="en-US" altLang="en-US" sz="2400" smtClean="0"/>
              <a:t>1982 – 3 Reagan tax cuts reduce top tax rate to 50% from 70%</a:t>
            </a:r>
          </a:p>
          <a:p>
            <a:pPr eaLnBrk="1" hangingPunct="1">
              <a:lnSpc>
                <a:spcPct val="80000"/>
              </a:lnSpc>
            </a:pPr>
            <a:r>
              <a:rPr lang="en-US" altLang="en-US" sz="2400" smtClean="0"/>
              <a:t>1984 Rush Limbaugh starts broadcasting in CA</a:t>
            </a:r>
          </a:p>
          <a:p>
            <a:pPr lvl="1" eaLnBrk="1" hangingPunct="1">
              <a:lnSpc>
                <a:spcPct val="80000"/>
              </a:lnSpc>
            </a:pPr>
            <a:r>
              <a:rPr lang="en-US" altLang="en-US" sz="2000" smtClean="0"/>
              <a:t>1988 Rush Limbaugh moves to NYC and goes national</a:t>
            </a:r>
          </a:p>
          <a:p>
            <a:pPr eaLnBrk="1" hangingPunct="1">
              <a:lnSpc>
                <a:spcPct val="80000"/>
              </a:lnSpc>
            </a:pPr>
            <a:r>
              <a:rPr lang="en-US" altLang="en-US" sz="2400" smtClean="0"/>
              <a:t>1987: Alan Greenspan becomes Chairman of Federal reserve</a:t>
            </a:r>
          </a:p>
          <a:p>
            <a:pPr eaLnBrk="1" hangingPunct="1">
              <a:lnSpc>
                <a:spcPct val="80000"/>
              </a:lnSpc>
            </a:pPr>
            <a:r>
              <a:rPr lang="en-US" altLang="en-US" sz="2400" smtClean="0"/>
              <a:t>1999: Gramm-Leach-Blilely Act repeals portions of Glass Steagall </a:t>
            </a:r>
          </a:p>
          <a:p>
            <a:pPr eaLnBrk="1" hangingPunct="1">
              <a:lnSpc>
                <a:spcPct val="80000"/>
              </a:lnSpc>
            </a:pPr>
            <a:r>
              <a:rPr lang="en-US" altLang="en-US" sz="2400" smtClean="0"/>
              <a:t>2001 Bush tax cuts reduce top tax rate to 35%</a:t>
            </a:r>
          </a:p>
          <a:p>
            <a:pPr eaLnBrk="1" hangingPunct="1">
              <a:lnSpc>
                <a:spcPct val="80000"/>
              </a:lnSpc>
            </a:pPr>
            <a:r>
              <a:rPr lang="en-US" altLang="en-US" sz="2400" smtClean="0"/>
              <a:t>WHAT WAS THE CUMULATIVE EFFECT? </a:t>
            </a:r>
          </a:p>
          <a:p>
            <a:pPr eaLnBrk="1" hangingPunct="1">
              <a:lnSpc>
                <a:spcPct val="80000"/>
              </a:lnSpc>
            </a:pPr>
            <a:endParaRPr lang="en-US" altLang="en-US" sz="2400" smtClean="0"/>
          </a:p>
          <a:p>
            <a:pPr lvl="1" eaLnBrk="1" hangingPunct="1">
              <a:lnSpc>
                <a:spcPct val="80000"/>
              </a:lnSpc>
            </a:pPr>
            <a:endParaRPr lang="en-US" altLang="en-US" sz="2000" smtClean="0"/>
          </a:p>
        </p:txBody>
      </p:sp>
      <p:pic>
        <p:nvPicPr>
          <p:cNvPr id="6247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34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EB361AC-0F40-47D4-BD87-7A12E2F6835E}" type="slidenum">
              <a:rPr lang="en-US" altLang="en-US" sz="1400"/>
              <a:pPr eaLnBrk="1" hangingPunct="1"/>
              <a:t>47</a:t>
            </a:fld>
            <a:endParaRPr lang="en-US" altLang="en-US" sz="1400"/>
          </a:p>
        </p:txBody>
      </p:sp>
      <p:sp>
        <p:nvSpPr>
          <p:cNvPr id="63492" name="Rectangle 2"/>
          <p:cNvSpPr>
            <a:spLocks noGrp="1" noChangeArrowheads="1"/>
          </p:cNvSpPr>
          <p:nvPr>
            <p:ph type="title"/>
          </p:nvPr>
        </p:nvSpPr>
        <p:spPr/>
        <p:txBody>
          <a:bodyPr/>
          <a:lstStyle/>
          <a:p>
            <a:pPr eaLnBrk="1" hangingPunct="1"/>
            <a:r>
              <a:rPr lang="en-US" altLang="en-US" smtClean="0"/>
              <a:t>What is Neo-Liberalism?</a:t>
            </a:r>
          </a:p>
        </p:txBody>
      </p:sp>
      <p:sp>
        <p:nvSpPr>
          <p:cNvPr id="63493" name="Rectangle 3"/>
          <p:cNvSpPr>
            <a:spLocks noGrp="1" noChangeArrowheads="1"/>
          </p:cNvSpPr>
          <p:nvPr>
            <p:ph type="body" idx="1"/>
          </p:nvPr>
        </p:nvSpPr>
        <p:spPr/>
        <p:txBody>
          <a:bodyPr/>
          <a:lstStyle/>
          <a:p>
            <a:pPr eaLnBrk="1" hangingPunct="1">
              <a:lnSpc>
                <a:spcPct val="80000"/>
              </a:lnSpc>
            </a:pPr>
            <a:r>
              <a:rPr lang="en-US" altLang="en-US" sz="2800" b="1" smtClean="0"/>
              <a:t>Core tenet</a:t>
            </a:r>
            <a:r>
              <a:rPr lang="en-US" altLang="en-US" sz="2800" smtClean="0"/>
              <a:t>: markets are self correcting and provide the best (most efficient in use of resources) outcomes if allowed to function</a:t>
            </a:r>
          </a:p>
          <a:p>
            <a:pPr lvl="1" eaLnBrk="1" hangingPunct="1">
              <a:lnSpc>
                <a:spcPct val="80000"/>
              </a:lnSpc>
            </a:pPr>
            <a:r>
              <a:rPr lang="en-US" altLang="en-US" sz="2400" smtClean="0"/>
              <a:t>Markets bring together a large number of participants who vote with their dollars</a:t>
            </a:r>
          </a:p>
          <a:p>
            <a:pPr eaLnBrk="1" hangingPunct="1">
              <a:lnSpc>
                <a:spcPct val="80000"/>
              </a:lnSpc>
            </a:pPr>
            <a:r>
              <a:rPr lang="en-US" altLang="en-US" sz="2800" smtClean="0"/>
              <a:t>Therefore:</a:t>
            </a:r>
          </a:p>
          <a:p>
            <a:pPr lvl="1" eaLnBrk="1" hangingPunct="1">
              <a:lnSpc>
                <a:spcPct val="80000"/>
              </a:lnSpc>
            </a:pPr>
            <a:r>
              <a:rPr lang="en-US" altLang="en-US" sz="2400" smtClean="0"/>
              <a:t>Remove regulatory “restraints” on markets – government-regulated outcomes are always “second best”</a:t>
            </a:r>
          </a:p>
          <a:p>
            <a:pPr lvl="1" eaLnBrk="1" hangingPunct="1">
              <a:lnSpc>
                <a:spcPct val="80000"/>
              </a:lnSpc>
            </a:pPr>
            <a:r>
              <a:rPr lang="en-US" altLang="en-US" sz="2400" smtClean="0"/>
              <a:t>Turn activities over to private sector wherever possible</a:t>
            </a:r>
          </a:p>
          <a:p>
            <a:pPr lvl="1" eaLnBrk="1" hangingPunct="1">
              <a:lnSpc>
                <a:spcPct val="80000"/>
              </a:lnSpc>
            </a:pPr>
            <a:r>
              <a:rPr lang="en-US" altLang="en-US" sz="2400" smtClean="0"/>
              <a:t>There is no “common good,” only individuals seeking their personal well being </a:t>
            </a:r>
          </a:p>
        </p:txBody>
      </p:sp>
      <p:pic>
        <p:nvPicPr>
          <p:cNvPr id="6349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B3E2BEC-1F77-4FCA-86D6-51F3C5AEDA38}" type="slidenum">
              <a:rPr lang="en-US" altLang="en-US" sz="1400"/>
              <a:pPr eaLnBrk="1" hangingPunct="1"/>
              <a:t>48</a:t>
            </a:fld>
            <a:endParaRPr lang="en-US" altLang="en-US" sz="1400"/>
          </a:p>
        </p:txBody>
      </p:sp>
      <p:pic>
        <p:nvPicPr>
          <p:cNvPr id="64516" name="Picture 1" descr="greenspanxy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8" descr="2462560009_26b1ce5449_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38600"/>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81000" y="4722813"/>
            <a:ext cx="6248400" cy="1765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latin typeface="Arial Black" pitchFamily="34" charset="0"/>
              </a:rPr>
              <a:t>All the evils, abuses, and inequities, popularly ascribed to businessmen and to capitalism were not caused by an unregulated economy of by a free market, but by government intervention into the economy.</a:t>
            </a:r>
          </a:p>
          <a:p>
            <a:pPr algn="ctr" fontAlgn="auto">
              <a:spcBef>
                <a:spcPts val="0"/>
              </a:spcBef>
              <a:spcAft>
                <a:spcPts val="0"/>
              </a:spcAft>
              <a:defRPr/>
            </a:pPr>
            <a:r>
              <a:rPr lang="en-US" dirty="0">
                <a:latin typeface="Arial Black" pitchFamily="34" charset="0"/>
              </a:rPr>
              <a:t>--</a:t>
            </a:r>
            <a:r>
              <a:rPr lang="en-US" dirty="0" err="1">
                <a:latin typeface="Arial Black" pitchFamily="34" charset="0"/>
              </a:rPr>
              <a:t>Ayn</a:t>
            </a:r>
            <a:r>
              <a:rPr lang="en-US" dirty="0">
                <a:latin typeface="Arial Black" pitchFamily="34" charset="0"/>
              </a:rPr>
              <a:t> Rand</a:t>
            </a:r>
          </a:p>
        </p:txBody>
      </p:sp>
      <p:sp>
        <p:nvSpPr>
          <p:cNvPr id="21" name="TextBox 20"/>
          <p:cNvSpPr txBox="1"/>
          <p:nvPr/>
        </p:nvSpPr>
        <p:spPr>
          <a:xfrm>
            <a:off x="152400" y="533400"/>
            <a:ext cx="5257800" cy="1708150"/>
          </a:xfrm>
          <a:prstGeom prst="rect">
            <a:avLst/>
          </a:prstGeom>
        </p:spPr>
        <p:style>
          <a:lnRef idx="2">
            <a:schemeClr val="dk1"/>
          </a:lnRef>
          <a:fillRef idx="1">
            <a:schemeClr val="lt1"/>
          </a:fillRef>
          <a:effectRef idx="0">
            <a:schemeClr val="dk1"/>
          </a:effectRef>
          <a:fontRef idx="minor">
            <a:schemeClr val="dk1"/>
          </a:fontRef>
        </p:style>
        <p:txBody>
          <a:bodyPr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a:solidFill>
                  <a:srgbClr val="000000"/>
                </a:solidFill>
                <a:latin typeface="Arial Black" charset="0"/>
              </a:rPr>
              <a:t>These new [financial] technologies lay off all the risk of highly leveraged institutions on stable American and international institutions.</a:t>
            </a:r>
          </a:p>
          <a:p>
            <a:pPr algn="ctr" eaLnBrk="1" hangingPunct="1"/>
            <a:r>
              <a:rPr lang="en-US" altLang="en-US" sz="1800">
                <a:solidFill>
                  <a:srgbClr val="000000"/>
                </a:solidFill>
                <a:latin typeface="Arial Black" charset="0"/>
              </a:rPr>
              <a:t>- Alan Greenspan </a:t>
            </a:r>
          </a:p>
          <a:p>
            <a:pPr algn="ctr" eaLnBrk="1" hangingPunct="1"/>
            <a:endParaRPr lang="en-US" altLang="en-US" sz="1800">
              <a:solidFill>
                <a:srgbClr val="000000"/>
              </a:solidFill>
              <a:latin typeface="Arial Black" charset="0"/>
            </a:endParaRPr>
          </a:p>
        </p:txBody>
      </p:sp>
      <p:pic>
        <p:nvPicPr>
          <p:cNvPr id="64520" name="Picture 21" descr="ronald-reag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762000" y="4191000"/>
            <a:ext cx="1676400"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400" dirty="0">
                <a:latin typeface="Arial Black" pitchFamily="34" charset="0"/>
              </a:rPr>
              <a:t>Ronald Reagan</a:t>
            </a:r>
          </a:p>
        </p:txBody>
      </p:sp>
      <p:pic>
        <p:nvPicPr>
          <p:cNvPr id="64522" name="Picture 23" descr="robertrubin2_narrowweb__300x432,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62200"/>
            <a:ext cx="1524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048000" y="4191000"/>
            <a:ext cx="1524000"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400" dirty="0">
                <a:latin typeface="Arial Black" pitchFamily="34" charset="0"/>
              </a:rPr>
              <a:t>Robert Rubin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tLang="en-US" smtClean="0"/>
              <a:t>What Can Be Done?</a:t>
            </a:r>
          </a:p>
        </p:txBody>
      </p:sp>
      <p:sp>
        <p:nvSpPr>
          <p:cNvPr id="65539" name="Rectangle 5"/>
          <p:cNvSpPr>
            <a:spLocks noGrp="1" noChangeArrowheads="1"/>
          </p:cNvSpPr>
          <p:nvPr>
            <p:ph type="subTitle" idx="1"/>
          </p:nvPr>
        </p:nvSpPr>
        <p:spPr/>
        <p:txBody>
          <a:bodyPr/>
          <a:lstStyle/>
          <a:p>
            <a:pPr eaLnBrk="1" hangingPunct="1"/>
            <a:r>
              <a:rPr lang="en-US" altLang="en-US" smtClean="0"/>
              <a:t>Ideas on Policies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EAE6F67-1737-4DE8-9614-76CBD882A637}" type="slidenum">
              <a:rPr lang="en-US" altLang="en-US" sz="1400"/>
              <a:pPr eaLnBrk="1" hangingPunct="1"/>
              <a:t>5</a:t>
            </a:fld>
            <a:endParaRPr lang="en-US" altLang="en-US" sz="1400"/>
          </a:p>
        </p:txBody>
      </p:sp>
      <p:sp>
        <p:nvSpPr>
          <p:cNvPr id="20484" name="Rectangle 2"/>
          <p:cNvSpPr>
            <a:spLocks noGrp="1" noChangeArrowheads="1"/>
          </p:cNvSpPr>
          <p:nvPr>
            <p:ph type="title"/>
          </p:nvPr>
        </p:nvSpPr>
        <p:spPr/>
        <p:txBody>
          <a:bodyPr/>
          <a:lstStyle/>
          <a:p>
            <a:pPr eaLnBrk="1" hangingPunct="1"/>
            <a:r>
              <a:rPr lang="en-US" altLang="en-US" smtClean="0"/>
              <a:t>How Did We Get Here?</a:t>
            </a:r>
          </a:p>
        </p:txBody>
      </p:sp>
      <p:sp>
        <p:nvSpPr>
          <p:cNvPr id="20485" name="Rectangle 3"/>
          <p:cNvSpPr>
            <a:spLocks noGrp="1" noChangeArrowheads="1"/>
          </p:cNvSpPr>
          <p:nvPr>
            <p:ph type="body" idx="1"/>
          </p:nvPr>
        </p:nvSpPr>
        <p:spPr/>
        <p:txBody>
          <a:bodyPr/>
          <a:lstStyle/>
          <a:p>
            <a:pPr eaLnBrk="1" hangingPunct="1"/>
            <a:r>
              <a:rPr lang="en-US" altLang="en-US" smtClean="0"/>
              <a:t>Three causes:</a:t>
            </a:r>
          </a:p>
          <a:p>
            <a:pPr lvl="1" eaLnBrk="1" hangingPunct="1"/>
            <a:r>
              <a:rPr lang="en-US" altLang="en-US" smtClean="0"/>
              <a:t>Long term trend towards increasing economic inequality in the US</a:t>
            </a:r>
          </a:p>
          <a:p>
            <a:pPr lvl="1" eaLnBrk="1" hangingPunct="1"/>
            <a:r>
              <a:rPr lang="en-US" altLang="en-US" smtClean="0"/>
              <a:t>Credit, Debt and Financial Deregulation  </a:t>
            </a:r>
          </a:p>
          <a:p>
            <a:pPr lvl="1" eaLnBrk="1" hangingPunct="1"/>
            <a:r>
              <a:rPr lang="en-US" altLang="en-US" smtClean="0"/>
              <a:t>Change in US Role in World Economy </a:t>
            </a:r>
          </a:p>
          <a:p>
            <a:pPr lvl="1" eaLnBrk="1" hangingPunct="1">
              <a:buFontTx/>
              <a:buNone/>
            </a:pPr>
            <a:endParaRPr lang="en-US" altLang="en-US" smtClean="0"/>
          </a:p>
          <a:p>
            <a:pPr eaLnBrk="1" hangingPunct="1"/>
            <a:r>
              <a:rPr lang="en-US" altLang="en-US" smtClean="0"/>
              <a:t>Let’s talk about each  </a:t>
            </a:r>
          </a:p>
        </p:txBody>
      </p:sp>
      <p:pic>
        <p:nvPicPr>
          <p:cNvPr id="2048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E7D21B6-B4BE-472C-A035-726DD8C6C3D6}" type="slidenum">
              <a:rPr lang="en-US" altLang="en-US" sz="1400"/>
              <a:pPr eaLnBrk="1" hangingPunct="1"/>
              <a:t>50</a:t>
            </a:fld>
            <a:endParaRPr lang="en-US" altLang="en-US" sz="1400"/>
          </a:p>
        </p:txBody>
      </p:sp>
      <p:sp>
        <p:nvSpPr>
          <p:cNvPr id="66564" name="Rectangle 2"/>
          <p:cNvSpPr>
            <a:spLocks noGrp="1" noChangeArrowheads="1"/>
          </p:cNvSpPr>
          <p:nvPr>
            <p:ph type="title"/>
          </p:nvPr>
        </p:nvSpPr>
        <p:spPr/>
        <p:txBody>
          <a:bodyPr/>
          <a:lstStyle/>
          <a:p>
            <a:pPr eaLnBrk="1" hangingPunct="1"/>
            <a:r>
              <a:rPr lang="en-US" altLang="en-US" smtClean="0"/>
              <a:t>Regulating the Financial Sector</a:t>
            </a:r>
          </a:p>
        </p:txBody>
      </p:sp>
      <p:sp>
        <p:nvSpPr>
          <p:cNvPr id="66565" name="Rectangle 3"/>
          <p:cNvSpPr>
            <a:spLocks noGrp="1" noChangeArrowheads="1"/>
          </p:cNvSpPr>
          <p:nvPr>
            <p:ph type="body" idx="1"/>
          </p:nvPr>
        </p:nvSpPr>
        <p:spPr/>
        <p:txBody>
          <a:bodyPr/>
          <a:lstStyle/>
          <a:p>
            <a:pPr eaLnBrk="1" hangingPunct="1">
              <a:lnSpc>
                <a:spcPct val="80000"/>
              </a:lnSpc>
            </a:pPr>
            <a:r>
              <a:rPr lang="en-US" altLang="en-US" sz="2000" smtClean="0"/>
              <a:t>Restrict leverage </a:t>
            </a:r>
          </a:p>
          <a:p>
            <a:pPr lvl="1" eaLnBrk="1" hangingPunct="1">
              <a:lnSpc>
                <a:spcPct val="80000"/>
              </a:lnSpc>
            </a:pPr>
            <a:r>
              <a:rPr lang="en-US" altLang="en-US" sz="1800" smtClean="0"/>
              <a:t>30:1 (or higher) leverage brought down Bear Sterns, Lehman Bros. etc. </a:t>
            </a:r>
          </a:p>
          <a:p>
            <a:pPr lvl="1" eaLnBrk="1" hangingPunct="1">
              <a:lnSpc>
                <a:spcPct val="80000"/>
              </a:lnSpc>
            </a:pPr>
            <a:r>
              <a:rPr lang="en-US" altLang="en-US" sz="1800" smtClean="0"/>
              <a:t>If you can’t make money at, for example, 15:1 you probably should go into another business</a:t>
            </a:r>
          </a:p>
          <a:p>
            <a:pPr eaLnBrk="1" hangingPunct="1">
              <a:lnSpc>
                <a:spcPct val="80000"/>
              </a:lnSpc>
            </a:pPr>
            <a:r>
              <a:rPr lang="en-US" altLang="en-US" sz="2000" smtClean="0"/>
              <a:t>Extend regulatory power over all entities that create credit</a:t>
            </a:r>
          </a:p>
          <a:p>
            <a:pPr lvl="1" eaLnBrk="1" hangingPunct="1">
              <a:lnSpc>
                <a:spcPct val="80000"/>
              </a:lnSpc>
            </a:pPr>
            <a:r>
              <a:rPr lang="en-US" altLang="en-US" sz="1800" smtClean="0"/>
              <a:t>Commercial banks – remember them? – used to be the primary source of loans</a:t>
            </a:r>
          </a:p>
          <a:p>
            <a:pPr lvl="1" eaLnBrk="1" hangingPunct="1">
              <a:lnSpc>
                <a:spcPct val="80000"/>
              </a:lnSpc>
            </a:pPr>
            <a:r>
              <a:rPr lang="en-US" altLang="en-US" sz="1800" smtClean="0"/>
              <a:t>Now the “shadow banking system” of hedge funds, off-books entities, mortgage brokers – all largely unregulated – account for most of the credit </a:t>
            </a:r>
          </a:p>
          <a:p>
            <a:pPr eaLnBrk="1" hangingPunct="1">
              <a:lnSpc>
                <a:spcPct val="80000"/>
              </a:lnSpc>
            </a:pPr>
            <a:r>
              <a:rPr lang="en-US" altLang="en-US" sz="2000" smtClean="0"/>
              <a:t>Break up entities that “are too big to fail” – sooner of later they will get the rest of us in trouble </a:t>
            </a:r>
          </a:p>
          <a:p>
            <a:pPr eaLnBrk="1" hangingPunct="1">
              <a:lnSpc>
                <a:spcPct val="80000"/>
              </a:lnSpc>
            </a:pPr>
            <a:r>
              <a:rPr lang="en-US" altLang="en-US" sz="2000" smtClean="0"/>
              <a:t>Return to the Glass-Steagall division of financial activities  </a:t>
            </a:r>
          </a:p>
          <a:p>
            <a:pPr lvl="1" eaLnBrk="1" hangingPunct="1">
              <a:lnSpc>
                <a:spcPct val="80000"/>
              </a:lnSpc>
            </a:pPr>
            <a:endParaRPr lang="en-US" altLang="en-US" sz="1800" smtClean="0"/>
          </a:p>
        </p:txBody>
      </p:sp>
      <p:pic>
        <p:nvPicPr>
          <p:cNvPr id="6656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75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DCE8B3B-E98B-4EBF-A94D-97A48A21863B}" type="slidenum">
              <a:rPr lang="en-US" altLang="en-US" sz="1400"/>
              <a:pPr eaLnBrk="1" hangingPunct="1"/>
              <a:t>51</a:t>
            </a:fld>
            <a:endParaRPr lang="en-US" altLang="en-US" sz="1400"/>
          </a:p>
        </p:txBody>
      </p:sp>
      <p:sp>
        <p:nvSpPr>
          <p:cNvPr id="67588" name="Rectangle 2"/>
          <p:cNvSpPr>
            <a:spLocks noGrp="1" noChangeArrowheads="1"/>
          </p:cNvSpPr>
          <p:nvPr>
            <p:ph type="title"/>
          </p:nvPr>
        </p:nvSpPr>
        <p:spPr/>
        <p:txBody>
          <a:bodyPr/>
          <a:lstStyle/>
          <a:p>
            <a:pPr eaLnBrk="1" hangingPunct="1"/>
            <a:r>
              <a:rPr lang="en-US" altLang="en-US" smtClean="0"/>
              <a:t>Develop a Jobs for All Program</a:t>
            </a:r>
          </a:p>
        </p:txBody>
      </p:sp>
      <p:sp>
        <p:nvSpPr>
          <p:cNvPr id="67589" name="Rectangle 3"/>
          <p:cNvSpPr>
            <a:spLocks noGrp="1" noChangeArrowheads="1"/>
          </p:cNvSpPr>
          <p:nvPr>
            <p:ph type="body" idx="1"/>
          </p:nvPr>
        </p:nvSpPr>
        <p:spPr/>
        <p:txBody>
          <a:bodyPr/>
          <a:lstStyle/>
          <a:p>
            <a:pPr eaLnBrk="1" hangingPunct="1">
              <a:lnSpc>
                <a:spcPct val="90000"/>
              </a:lnSpc>
            </a:pPr>
            <a:r>
              <a:rPr lang="en-US" altLang="en-US" sz="2400" smtClean="0"/>
              <a:t>Economic stimulus package may, if it works as the Obama Administration has projected, take us back to Dec 2007 employment/unemployment levels</a:t>
            </a:r>
          </a:p>
          <a:p>
            <a:pPr lvl="1" eaLnBrk="1" hangingPunct="1">
              <a:lnSpc>
                <a:spcPct val="90000"/>
              </a:lnSpc>
            </a:pPr>
            <a:r>
              <a:rPr lang="en-US" altLang="en-US" sz="2000" smtClean="0"/>
              <a:t>Does not address the longer term wage and salary inequalities of race and gender, etc </a:t>
            </a:r>
          </a:p>
          <a:p>
            <a:pPr lvl="1" eaLnBrk="1" hangingPunct="1">
              <a:lnSpc>
                <a:spcPct val="90000"/>
              </a:lnSpc>
            </a:pPr>
            <a:r>
              <a:rPr lang="en-US" altLang="en-US" sz="2000" smtClean="0"/>
              <a:t>Does not address the longer term growth of un- and under-employment</a:t>
            </a:r>
          </a:p>
          <a:p>
            <a:pPr eaLnBrk="1" hangingPunct="1">
              <a:lnSpc>
                <a:spcPct val="90000"/>
              </a:lnSpc>
            </a:pPr>
            <a:r>
              <a:rPr lang="en-US" altLang="en-US" sz="2400" smtClean="0"/>
              <a:t>A jobs program should:</a:t>
            </a:r>
          </a:p>
          <a:p>
            <a:pPr lvl="1" eaLnBrk="1" hangingPunct="1">
              <a:lnSpc>
                <a:spcPct val="90000"/>
              </a:lnSpc>
            </a:pPr>
            <a:r>
              <a:rPr lang="en-US" altLang="en-US" sz="2000" smtClean="0"/>
              <a:t>Focus on social investments</a:t>
            </a:r>
          </a:p>
          <a:p>
            <a:pPr lvl="1" eaLnBrk="1" hangingPunct="1">
              <a:lnSpc>
                <a:spcPct val="90000"/>
              </a:lnSpc>
            </a:pPr>
            <a:r>
              <a:rPr lang="en-US" altLang="en-US" sz="2000" smtClean="0"/>
              <a:t>Reaffirm importance of public employment – training and employing people in health, education, recreation</a:t>
            </a:r>
          </a:p>
          <a:p>
            <a:pPr lvl="1" eaLnBrk="1" hangingPunct="1">
              <a:lnSpc>
                <a:spcPct val="90000"/>
              </a:lnSpc>
            </a:pPr>
            <a:r>
              <a:rPr lang="en-US" altLang="en-US" sz="2000" smtClean="0"/>
              <a:t>Be oriented around the new technologies that redefine sources, costs, and uses of energy (“green technologies”)</a:t>
            </a:r>
          </a:p>
        </p:txBody>
      </p:sp>
      <p:pic>
        <p:nvPicPr>
          <p:cNvPr id="67590"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8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79D0A16-4DD7-4F24-AA59-14EE4529A3E6}" type="slidenum">
              <a:rPr lang="en-US" altLang="en-US" sz="1400"/>
              <a:pPr eaLnBrk="1" hangingPunct="1"/>
              <a:t>52</a:t>
            </a:fld>
            <a:endParaRPr lang="en-US" altLang="en-US" sz="1400"/>
          </a:p>
        </p:txBody>
      </p:sp>
      <p:sp>
        <p:nvSpPr>
          <p:cNvPr id="68612" name="Rectangle 2"/>
          <p:cNvSpPr>
            <a:spLocks noGrp="1" noChangeArrowheads="1"/>
          </p:cNvSpPr>
          <p:nvPr>
            <p:ph type="title"/>
          </p:nvPr>
        </p:nvSpPr>
        <p:spPr/>
        <p:txBody>
          <a:bodyPr/>
          <a:lstStyle/>
          <a:p>
            <a:pPr eaLnBrk="1" hangingPunct="1"/>
            <a:r>
              <a:rPr lang="en-US" altLang="en-US" sz="4000" smtClean="0"/>
              <a:t>Raising Revenue for Human Needs</a:t>
            </a:r>
          </a:p>
        </p:txBody>
      </p:sp>
      <p:sp>
        <p:nvSpPr>
          <p:cNvPr id="68613" name="Rectangle 3"/>
          <p:cNvSpPr>
            <a:spLocks noGrp="1" noChangeArrowheads="1"/>
          </p:cNvSpPr>
          <p:nvPr>
            <p:ph type="body" idx="1"/>
          </p:nvPr>
        </p:nvSpPr>
        <p:spPr/>
        <p:txBody>
          <a:bodyPr/>
          <a:lstStyle/>
          <a:p>
            <a:pPr eaLnBrk="1" hangingPunct="1">
              <a:lnSpc>
                <a:spcPct val="80000"/>
              </a:lnSpc>
              <a:buFontTx/>
              <a:buNone/>
            </a:pPr>
            <a:r>
              <a:rPr lang="en-US" altLang="en-US" sz="1800" smtClean="0"/>
              <a:t>Many pundits, economists, etc say we have to lower our sights, we can’t afford universal health care, expanded access to higher education  etc. because the current economic crisis is too severe.  They are wrong. Here are some ideas:</a:t>
            </a:r>
          </a:p>
          <a:p>
            <a:pPr eaLnBrk="1" hangingPunct="1">
              <a:lnSpc>
                <a:spcPct val="80000"/>
              </a:lnSpc>
            </a:pPr>
            <a:r>
              <a:rPr lang="en-US" altLang="en-US" sz="1800" smtClean="0"/>
              <a:t>Index and make progressive the Estate Tax (“Paris Hilton Tax”); $150 billion/year</a:t>
            </a:r>
          </a:p>
          <a:p>
            <a:pPr eaLnBrk="1" hangingPunct="1">
              <a:lnSpc>
                <a:spcPct val="80000"/>
              </a:lnSpc>
            </a:pPr>
            <a:r>
              <a:rPr lang="en-US" altLang="en-US" sz="1800" smtClean="0"/>
              <a:t>Income tax surcharge of 5% on incomes above $250,000: $200 billion/year</a:t>
            </a:r>
          </a:p>
          <a:p>
            <a:pPr lvl="1" eaLnBrk="1" hangingPunct="1">
              <a:lnSpc>
                <a:spcPct val="80000"/>
              </a:lnSpc>
            </a:pPr>
            <a:r>
              <a:rPr lang="en-US" altLang="en-US" sz="1600" smtClean="0"/>
              <a:t>Still lower than tax rates on these incomes from the 1930s –1980s</a:t>
            </a:r>
          </a:p>
          <a:p>
            <a:pPr eaLnBrk="1" hangingPunct="1">
              <a:lnSpc>
                <a:spcPct val="80000"/>
              </a:lnSpc>
            </a:pPr>
            <a:r>
              <a:rPr lang="en-US" altLang="en-US" sz="1800" smtClean="0"/>
              <a:t>New super high tax rate for incomes above a specified level, e.g., $1,500,000 - $200 billion (estimate) </a:t>
            </a:r>
          </a:p>
          <a:p>
            <a:pPr eaLnBrk="1" hangingPunct="1">
              <a:lnSpc>
                <a:spcPct val="80000"/>
              </a:lnSpc>
            </a:pPr>
            <a:r>
              <a:rPr lang="en-US" altLang="en-US" sz="1800" smtClean="0"/>
              <a:t>Enact Barney Frank’s proposal to reduce military spending by 25%: $200 – 400 billion/year</a:t>
            </a:r>
          </a:p>
          <a:p>
            <a:pPr eaLnBrk="1" hangingPunct="1">
              <a:lnSpc>
                <a:spcPct val="80000"/>
              </a:lnSpc>
            </a:pPr>
            <a:r>
              <a:rPr lang="en-US" altLang="en-US" sz="1800" smtClean="0"/>
              <a:t>Impose financial transaction tax: $750+ billion/year</a:t>
            </a:r>
          </a:p>
          <a:p>
            <a:pPr eaLnBrk="1" hangingPunct="1">
              <a:lnSpc>
                <a:spcPct val="80000"/>
              </a:lnSpc>
            </a:pPr>
            <a:r>
              <a:rPr lang="en-US" altLang="en-US" sz="1800" smtClean="0"/>
              <a:t>Enact a wealth tax of 0.5% on top 1% of households (those with wealth of $5,000,000 or more): $75 billion/year</a:t>
            </a:r>
          </a:p>
          <a:p>
            <a:pPr eaLnBrk="1" hangingPunct="1">
              <a:lnSpc>
                <a:spcPct val="80000"/>
              </a:lnSpc>
            </a:pPr>
            <a:r>
              <a:rPr lang="en-US" altLang="en-US" sz="1800" smtClean="0"/>
              <a:t>Collect taxes on individual and corporate overseas accounts - ???/year </a:t>
            </a:r>
          </a:p>
          <a:p>
            <a:pPr eaLnBrk="1" hangingPunct="1">
              <a:lnSpc>
                <a:spcPct val="80000"/>
              </a:lnSpc>
            </a:pPr>
            <a:r>
              <a:rPr lang="en-US" altLang="en-US" sz="1800" smtClean="0"/>
              <a:t>So far we’re at more than $1 trillion – other ideas?</a:t>
            </a:r>
          </a:p>
          <a:p>
            <a:pPr eaLnBrk="1" hangingPunct="1">
              <a:lnSpc>
                <a:spcPct val="80000"/>
              </a:lnSpc>
            </a:pPr>
            <a:endParaRPr lang="en-US" altLang="en-US" sz="1800" smtClean="0"/>
          </a:p>
          <a:p>
            <a:pPr eaLnBrk="1" hangingPunct="1">
              <a:lnSpc>
                <a:spcPct val="80000"/>
              </a:lnSpc>
            </a:pPr>
            <a:endParaRPr lang="en-US" altLang="en-US" sz="1800" smtClean="0"/>
          </a:p>
          <a:p>
            <a:pPr eaLnBrk="1" hangingPunct="1">
              <a:lnSpc>
                <a:spcPct val="80000"/>
              </a:lnSpc>
            </a:pPr>
            <a:endParaRPr lang="en-US" altLang="en-US" sz="1800" smtClean="0"/>
          </a:p>
        </p:txBody>
      </p:sp>
      <p:pic>
        <p:nvPicPr>
          <p:cNvPr id="6861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696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FBD38C6-6C23-46C7-B3F3-0531B4CCFE33}" type="slidenum">
              <a:rPr lang="en-US" altLang="en-US" sz="1400"/>
              <a:pPr eaLnBrk="1" hangingPunct="1"/>
              <a:t>53</a:t>
            </a:fld>
            <a:endParaRPr lang="en-US" altLang="en-US" sz="1400"/>
          </a:p>
        </p:txBody>
      </p:sp>
      <p:sp>
        <p:nvSpPr>
          <p:cNvPr id="69636" name="Rectangle 2"/>
          <p:cNvSpPr>
            <a:spLocks noGrp="1" noChangeArrowheads="1"/>
          </p:cNvSpPr>
          <p:nvPr>
            <p:ph type="title"/>
          </p:nvPr>
        </p:nvSpPr>
        <p:spPr/>
        <p:txBody>
          <a:bodyPr/>
          <a:lstStyle/>
          <a:p>
            <a:pPr eaLnBrk="1" hangingPunct="1"/>
            <a:r>
              <a:rPr lang="en-US" altLang="en-US" sz="4000" smtClean="0"/>
              <a:t>Respond to the Mortgage/Foreclosure Crisis </a:t>
            </a:r>
          </a:p>
        </p:txBody>
      </p:sp>
      <p:sp>
        <p:nvSpPr>
          <p:cNvPr id="69637" name="Rectangle 3"/>
          <p:cNvSpPr>
            <a:spLocks noGrp="1" noChangeArrowheads="1"/>
          </p:cNvSpPr>
          <p:nvPr>
            <p:ph type="body" idx="1"/>
          </p:nvPr>
        </p:nvSpPr>
        <p:spPr/>
        <p:txBody>
          <a:bodyPr/>
          <a:lstStyle/>
          <a:p>
            <a:pPr eaLnBrk="1" hangingPunct="1"/>
            <a:r>
              <a:rPr lang="en-US" altLang="en-US" sz="2800" smtClean="0"/>
              <a:t>One idea:</a:t>
            </a:r>
          </a:p>
          <a:p>
            <a:pPr lvl="1" eaLnBrk="1" hangingPunct="1"/>
            <a:r>
              <a:rPr lang="en-US" altLang="en-US" sz="2400" smtClean="0"/>
              <a:t>Use the New Deal model of a Home Owners Loan Corporation (HOLC)</a:t>
            </a:r>
          </a:p>
          <a:p>
            <a:pPr lvl="2" eaLnBrk="1" hangingPunct="1"/>
            <a:r>
              <a:rPr lang="en-US" altLang="en-US" sz="2000" smtClean="0"/>
              <a:t>HOLC acquired mortgages that were in or were about to go into default – paid discount to original value</a:t>
            </a:r>
          </a:p>
          <a:p>
            <a:pPr lvl="2" eaLnBrk="1" hangingPunct="1"/>
            <a:r>
              <a:rPr lang="en-US" altLang="en-US" sz="2000" smtClean="0"/>
              <a:t>Renegotiated the terms – maturity, and interest rates</a:t>
            </a:r>
          </a:p>
          <a:p>
            <a:pPr lvl="3" eaLnBrk="1" hangingPunct="1"/>
            <a:r>
              <a:rPr lang="en-US" altLang="en-US" sz="1800" smtClean="0"/>
              <a:t>HOLC actually turned a profit for taxpayers</a:t>
            </a:r>
          </a:p>
          <a:p>
            <a:pPr eaLnBrk="1" hangingPunct="1"/>
            <a:r>
              <a:rPr lang="en-US" altLang="en-US" sz="2800" smtClean="0"/>
              <a:t>Support legislation that empowers bankruptcy judges to renegotiate mortgage terms on primary residences</a:t>
            </a:r>
          </a:p>
          <a:p>
            <a:pPr lvl="2" eaLnBrk="1" hangingPunct="1"/>
            <a:endParaRPr lang="en-US" altLang="en-US" sz="2000" smtClean="0"/>
          </a:p>
        </p:txBody>
      </p:sp>
      <p:pic>
        <p:nvPicPr>
          <p:cNvPr id="6963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5263E86-CF0F-4B27-8C0F-DEFA5C6E4A74}" type="slidenum">
              <a:rPr lang="en-US" altLang="en-US" sz="1400"/>
              <a:pPr eaLnBrk="1" hangingPunct="1"/>
              <a:t>54</a:t>
            </a:fld>
            <a:endParaRPr lang="en-US" altLang="en-US" sz="1400"/>
          </a:p>
        </p:txBody>
      </p:sp>
      <p:sp>
        <p:nvSpPr>
          <p:cNvPr id="70660" name="Rectangle 2"/>
          <p:cNvSpPr>
            <a:spLocks noGrp="1" noChangeArrowheads="1"/>
          </p:cNvSpPr>
          <p:nvPr>
            <p:ph type="title"/>
          </p:nvPr>
        </p:nvSpPr>
        <p:spPr/>
        <p:txBody>
          <a:bodyPr/>
          <a:lstStyle/>
          <a:p>
            <a:pPr eaLnBrk="1" hangingPunct="1"/>
            <a:r>
              <a:rPr lang="en-US" altLang="en-US" sz="4000" smtClean="0"/>
              <a:t>Change the Balance of Political  and Economic Power </a:t>
            </a:r>
          </a:p>
        </p:txBody>
      </p:sp>
      <p:sp>
        <p:nvSpPr>
          <p:cNvPr id="70661" name="Rectangle 3"/>
          <p:cNvSpPr>
            <a:spLocks noGrp="1" noChangeArrowheads="1"/>
          </p:cNvSpPr>
          <p:nvPr>
            <p:ph type="body" idx="1"/>
          </p:nvPr>
        </p:nvSpPr>
        <p:spPr/>
        <p:txBody>
          <a:bodyPr/>
          <a:lstStyle/>
          <a:p>
            <a:pPr eaLnBrk="1" hangingPunct="1"/>
            <a:r>
              <a:rPr lang="en-US" altLang="en-US" sz="2800" smtClean="0"/>
              <a:t>Working people need to opportunity to build institutions that: </a:t>
            </a:r>
          </a:p>
          <a:p>
            <a:pPr lvl="1" eaLnBrk="1" hangingPunct="1"/>
            <a:r>
              <a:rPr lang="en-US" altLang="en-US" sz="2400" smtClean="0"/>
              <a:t>Are able to mobilize against policies that will further increase inequality</a:t>
            </a:r>
          </a:p>
          <a:p>
            <a:pPr lvl="2" eaLnBrk="1" hangingPunct="1"/>
            <a:r>
              <a:rPr lang="en-US" altLang="en-US" sz="2000" smtClean="0"/>
              <a:t>E.g., privatization of social security, flat tax</a:t>
            </a:r>
          </a:p>
          <a:p>
            <a:pPr lvl="1" eaLnBrk="1" hangingPunct="1"/>
            <a:r>
              <a:rPr lang="en-US" altLang="en-US" sz="2400" smtClean="0"/>
              <a:t>Are able to articulate and push for egalitarian policies</a:t>
            </a:r>
          </a:p>
          <a:p>
            <a:pPr lvl="2" eaLnBrk="1" hangingPunct="1"/>
            <a:r>
              <a:rPr lang="en-US" altLang="en-US" sz="2000" smtClean="0"/>
              <a:t>E.g., remove the income cap on social security tax (FICA)</a:t>
            </a:r>
          </a:p>
          <a:p>
            <a:pPr eaLnBrk="1" hangingPunct="1"/>
            <a:r>
              <a:rPr lang="en-US" altLang="en-US" sz="2800" smtClean="0"/>
              <a:t>Single most important piece of legislation: Employee Free Choice Act</a:t>
            </a:r>
          </a:p>
          <a:p>
            <a:pPr lvl="1" eaLnBrk="1" hangingPunct="1"/>
            <a:r>
              <a:rPr lang="en-US" altLang="en-US" sz="2400" smtClean="0"/>
              <a:t>Business mobilizing against it</a:t>
            </a:r>
          </a:p>
        </p:txBody>
      </p:sp>
      <p:pic>
        <p:nvPicPr>
          <p:cNvPr id="70662"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716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E1B2018-C4C9-40C2-9849-45199DD7CD4A}" type="slidenum">
              <a:rPr lang="en-US" altLang="en-US" sz="1400"/>
              <a:pPr eaLnBrk="1" hangingPunct="1"/>
              <a:t>55</a:t>
            </a:fld>
            <a:endParaRPr lang="en-US" altLang="en-US" sz="1400"/>
          </a:p>
        </p:txBody>
      </p:sp>
      <p:sp>
        <p:nvSpPr>
          <p:cNvPr id="71684" name="Rectangle 2"/>
          <p:cNvSpPr>
            <a:spLocks noGrp="1" noChangeArrowheads="1"/>
          </p:cNvSpPr>
          <p:nvPr>
            <p:ph type="title"/>
          </p:nvPr>
        </p:nvSpPr>
        <p:spPr/>
        <p:txBody>
          <a:bodyPr/>
          <a:lstStyle/>
          <a:p>
            <a:pPr eaLnBrk="1" hangingPunct="1"/>
            <a:r>
              <a:rPr lang="en-US" altLang="en-US" smtClean="0"/>
              <a:t>Some Suggestions for Reading</a:t>
            </a:r>
          </a:p>
        </p:txBody>
      </p:sp>
      <p:sp>
        <p:nvSpPr>
          <p:cNvPr id="71685" name="Rectangle 3"/>
          <p:cNvSpPr>
            <a:spLocks noGrp="1" noChangeArrowheads="1"/>
          </p:cNvSpPr>
          <p:nvPr>
            <p:ph type="body" idx="1"/>
          </p:nvPr>
        </p:nvSpPr>
        <p:spPr/>
        <p:txBody>
          <a:bodyPr/>
          <a:lstStyle/>
          <a:p>
            <a:pPr eaLnBrk="1" hangingPunct="1"/>
            <a:r>
              <a:rPr lang="en-US" altLang="en-US" smtClean="0"/>
              <a:t>Kevin Phillips - </a:t>
            </a:r>
            <a:r>
              <a:rPr lang="en-US" altLang="en-US" sz="2800" smtClean="0"/>
              <a:t>Bad Money: Reckless Finance, Failed Politics, and the Global Crisis of American Capitalism</a:t>
            </a:r>
            <a:r>
              <a:rPr lang="en-US" altLang="en-US" smtClean="0"/>
              <a:t> </a:t>
            </a:r>
          </a:p>
          <a:p>
            <a:pPr eaLnBrk="1" hangingPunct="1"/>
            <a:r>
              <a:rPr lang="en-US" altLang="en-US" smtClean="0"/>
              <a:t>Mark Zandi – </a:t>
            </a:r>
            <a:r>
              <a:rPr lang="en-US" altLang="en-US" sz="2800" smtClean="0"/>
              <a:t>Financial Shock: A 360º Look at the Subprime Mortgage Implosion</a:t>
            </a:r>
          </a:p>
          <a:p>
            <a:pPr eaLnBrk="1" hangingPunct="1"/>
            <a:r>
              <a:rPr lang="en-US" altLang="en-US" smtClean="0"/>
              <a:t>Charles Morris – </a:t>
            </a:r>
            <a:r>
              <a:rPr lang="en-US" altLang="en-US" sz="2800" smtClean="0"/>
              <a:t>The Trillion Dollar Meltdown: Easy Money, High Rollers, and the Great Credit Crash </a:t>
            </a:r>
          </a:p>
        </p:txBody>
      </p:sp>
      <p:pic>
        <p:nvPicPr>
          <p:cNvPr id="71686"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72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78D182-069B-4C33-A485-E0547A3C2FBB}" type="slidenum">
              <a:rPr lang="en-US" altLang="en-US" sz="1400"/>
              <a:pPr eaLnBrk="1" hangingPunct="1"/>
              <a:t>56</a:t>
            </a:fld>
            <a:endParaRPr lang="en-US" altLang="en-US" sz="1400"/>
          </a:p>
        </p:txBody>
      </p:sp>
      <p:pic>
        <p:nvPicPr>
          <p:cNvPr id="72708" name="Picture 4" descr="bon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55663"/>
            <a:ext cx="6019800"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cpe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737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6649E85-81ED-4C1C-963C-E0D1CC484763}" type="slidenum">
              <a:rPr lang="en-US" altLang="en-US" sz="1400"/>
              <a:pPr eaLnBrk="1" hangingPunct="1"/>
              <a:t>57</a:t>
            </a:fld>
            <a:endParaRPr lang="en-US" altLang="en-US" sz="1400"/>
          </a:p>
        </p:txBody>
      </p:sp>
      <p:pic>
        <p:nvPicPr>
          <p:cNvPr id="73732" name="Picture 4" descr="deregulation_AIG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30078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cpe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747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94D6CE6-2F74-4D6E-B26C-080D1AAEAA4D}" type="slidenum">
              <a:rPr lang="en-US" altLang="en-US" sz="1400"/>
              <a:pPr eaLnBrk="1" hangingPunct="1"/>
              <a:t>58</a:t>
            </a:fld>
            <a:endParaRPr lang="en-US" altLang="en-US" sz="1400"/>
          </a:p>
        </p:txBody>
      </p:sp>
      <p:pic>
        <p:nvPicPr>
          <p:cNvPr id="74756" name="Picture 4" descr="bailouts_homeles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6019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cpe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757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B6BCAD4-7F92-4417-8AFE-86553C16CBC5}" type="slidenum">
              <a:rPr lang="en-US" altLang="en-US" sz="1400"/>
              <a:pPr eaLnBrk="1" hangingPunct="1"/>
              <a:t>59</a:t>
            </a:fld>
            <a:endParaRPr lang="en-US" altLang="en-US" sz="1400"/>
          </a:p>
        </p:txBody>
      </p:sp>
      <p:pic>
        <p:nvPicPr>
          <p:cNvPr id="75780" name="Picture 4" descr="1933 sign Glass Steagall news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315075"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cpe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n-US" altLang="en-US" smtClean="0"/>
              <a:t>The First Cause</a:t>
            </a:r>
          </a:p>
        </p:txBody>
      </p:sp>
      <p:sp>
        <p:nvSpPr>
          <p:cNvPr id="21507" name="Rectangle 5"/>
          <p:cNvSpPr>
            <a:spLocks noGrp="1" noChangeArrowheads="1"/>
          </p:cNvSpPr>
          <p:nvPr>
            <p:ph type="subTitle" idx="1"/>
          </p:nvPr>
        </p:nvSpPr>
        <p:spPr/>
        <p:txBody>
          <a:bodyPr/>
          <a:lstStyle/>
          <a:p>
            <a:pPr eaLnBrk="1" hangingPunct="1"/>
            <a:r>
              <a:rPr lang="en-US" altLang="en-US" smtClean="0"/>
              <a:t>Growth and Impact of Economic Inequality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FF4893F-99E9-4EA4-A8A6-281835BAAD10}" type="slidenum">
              <a:rPr lang="en-US" altLang="en-US" sz="1400"/>
              <a:pPr eaLnBrk="1" hangingPunct="1"/>
              <a:t>7</a:t>
            </a:fld>
            <a:endParaRPr lang="en-US" altLang="en-US" sz="1400"/>
          </a:p>
        </p:txBody>
      </p:sp>
      <p:sp>
        <p:nvSpPr>
          <p:cNvPr id="22532" name="Rectangle 2"/>
          <p:cNvSpPr>
            <a:spLocks noGrp="1" noChangeArrowheads="1"/>
          </p:cNvSpPr>
          <p:nvPr>
            <p:ph type="title"/>
          </p:nvPr>
        </p:nvSpPr>
        <p:spPr/>
        <p:txBody>
          <a:bodyPr/>
          <a:lstStyle/>
          <a:p>
            <a:pPr eaLnBrk="1" hangingPunct="1"/>
            <a:r>
              <a:rPr lang="en-US" altLang="en-US" smtClean="0"/>
              <a:t>Inequality of Income in US </a:t>
            </a:r>
          </a:p>
        </p:txBody>
      </p:sp>
      <p:sp>
        <p:nvSpPr>
          <p:cNvPr id="22533" name="Rectangle 3"/>
          <p:cNvSpPr>
            <a:spLocks noGrp="1" noChangeArrowheads="1"/>
          </p:cNvSpPr>
          <p:nvPr>
            <p:ph type="body" idx="1"/>
          </p:nvPr>
        </p:nvSpPr>
        <p:spPr/>
        <p:txBody>
          <a:bodyPr/>
          <a:lstStyle/>
          <a:p>
            <a:pPr eaLnBrk="1" hangingPunct="1">
              <a:lnSpc>
                <a:spcPct val="80000"/>
              </a:lnSpc>
            </a:pPr>
            <a:r>
              <a:rPr lang="en-US" altLang="en-US" sz="2000" smtClean="0"/>
              <a:t>How much income inequality is there?</a:t>
            </a:r>
          </a:p>
          <a:p>
            <a:pPr eaLnBrk="1" hangingPunct="1">
              <a:lnSpc>
                <a:spcPct val="80000"/>
              </a:lnSpc>
            </a:pPr>
            <a:r>
              <a:rPr lang="en-US" altLang="en-US" sz="2000" smtClean="0"/>
              <a:t>How has it changed over time? </a:t>
            </a:r>
          </a:p>
          <a:p>
            <a:pPr eaLnBrk="1" hangingPunct="1">
              <a:lnSpc>
                <a:spcPct val="80000"/>
              </a:lnSpc>
            </a:pPr>
            <a:r>
              <a:rPr lang="en-US" altLang="en-US" sz="2000" smtClean="0"/>
              <a:t>We will answer these questions in two ways:</a:t>
            </a:r>
          </a:p>
          <a:p>
            <a:pPr lvl="1" eaLnBrk="1" hangingPunct="1">
              <a:lnSpc>
                <a:spcPct val="80000"/>
              </a:lnSpc>
            </a:pPr>
            <a:r>
              <a:rPr lang="en-US" altLang="en-US" sz="1800" smtClean="0"/>
              <a:t>First, we divide all US households into 5 groups ranked by average income (“quintiles”)</a:t>
            </a:r>
          </a:p>
          <a:p>
            <a:pPr lvl="2" eaLnBrk="1" hangingPunct="1">
              <a:lnSpc>
                <a:spcPct val="80000"/>
              </a:lnSpc>
            </a:pPr>
            <a:r>
              <a:rPr lang="en-US" altLang="en-US" sz="1600" smtClean="0"/>
              <a:t>Same number of households in each quintile (approximately 22,500,000 households in 2006 vs. 16,200,000 in 1979)</a:t>
            </a:r>
          </a:p>
          <a:p>
            <a:pPr lvl="2" eaLnBrk="1" hangingPunct="1">
              <a:lnSpc>
                <a:spcPct val="80000"/>
              </a:lnSpc>
            </a:pPr>
            <a:r>
              <a:rPr lang="en-US" altLang="en-US" sz="1600" smtClean="0"/>
              <a:t>Compare </a:t>
            </a:r>
            <a:r>
              <a:rPr lang="en-US" altLang="en-US" sz="1600" b="1" smtClean="0"/>
              <a:t>average after tax income</a:t>
            </a:r>
            <a:r>
              <a:rPr lang="en-US" altLang="en-US" sz="1600" smtClean="0"/>
              <a:t> in each quintile in 1979 and 2006, using 2006 dollars ($1 in 1979  = $2.78 in 2006)</a:t>
            </a:r>
          </a:p>
          <a:p>
            <a:pPr lvl="2" eaLnBrk="1" hangingPunct="1">
              <a:lnSpc>
                <a:spcPct val="80000"/>
              </a:lnSpc>
            </a:pPr>
            <a:r>
              <a:rPr lang="en-US" altLang="en-US" sz="1600" smtClean="0"/>
              <a:t>Each marker on the floor represents $5,000 or $10,000 of 2006 income </a:t>
            </a:r>
          </a:p>
          <a:p>
            <a:pPr lvl="2" eaLnBrk="1" hangingPunct="1">
              <a:lnSpc>
                <a:spcPct val="80000"/>
              </a:lnSpc>
            </a:pPr>
            <a:r>
              <a:rPr lang="en-US" altLang="en-US" sz="1600" smtClean="0"/>
              <a:t>Our quintiles will start by opening their 1979 envelope and walking to the marker (or space in between markers) that represents the average income for that quintile in 2006 dollars for 1979</a:t>
            </a:r>
          </a:p>
          <a:p>
            <a:pPr lvl="2" eaLnBrk="1" hangingPunct="1">
              <a:lnSpc>
                <a:spcPct val="80000"/>
              </a:lnSpc>
            </a:pPr>
            <a:r>
              <a:rPr lang="en-US" altLang="en-US" sz="1600" smtClean="0"/>
              <a:t>The top 1% of households by income will also walk to the appropriate marker </a:t>
            </a:r>
          </a:p>
          <a:p>
            <a:pPr lvl="2" eaLnBrk="1" hangingPunct="1">
              <a:lnSpc>
                <a:spcPct val="80000"/>
              </a:lnSpc>
            </a:pPr>
            <a:r>
              <a:rPr lang="en-US" altLang="en-US" sz="1600" smtClean="0"/>
              <a:t>After we see where we all are in 1979, each quintile and the top 1% will then open their second envelope and walk to the appropriate marker as I call their quintile </a:t>
            </a:r>
          </a:p>
        </p:txBody>
      </p:sp>
      <p:pic>
        <p:nvPicPr>
          <p:cNvPr id="22534"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B0400D6-293D-4431-8B23-EC8FEEC7ED9D}" type="slidenum">
              <a:rPr lang="en-US" altLang="en-US" sz="1400"/>
              <a:pPr eaLnBrk="1" hangingPunct="1"/>
              <a:t>8</a:t>
            </a:fld>
            <a:endParaRPr lang="en-US" altLang="en-US" sz="1400"/>
          </a:p>
        </p:txBody>
      </p:sp>
      <p:sp>
        <p:nvSpPr>
          <p:cNvPr id="23556" name="Rectangle 2"/>
          <p:cNvSpPr>
            <a:spLocks noGrp="1" noChangeArrowheads="1"/>
          </p:cNvSpPr>
          <p:nvPr>
            <p:ph type="title"/>
          </p:nvPr>
        </p:nvSpPr>
        <p:spPr/>
        <p:txBody>
          <a:bodyPr/>
          <a:lstStyle/>
          <a:p>
            <a:pPr eaLnBrk="1" hangingPunct="1"/>
            <a:r>
              <a:rPr lang="en-US" altLang="en-US" sz="4000" smtClean="0"/>
              <a:t>Change in Income Shares in the US</a:t>
            </a:r>
          </a:p>
        </p:txBody>
      </p:sp>
      <p:sp>
        <p:nvSpPr>
          <p:cNvPr id="23557" name="Rectangle 3"/>
          <p:cNvSpPr>
            <a:spLocks noGrp="1" noChangeArrowheads="1"/>
          </p:cNvSpPr>
          <p:nvPr>
            <p:ph type="body" idx="1"/>
          </p:nvPr>
        </p:nvSpPr>
        <p:spPr/>
        <p:txBody>
          <a:bodyPr/>
          <a:lstStyle/>
          <a:p>
            <a:pPr eaLnBrk="1" hangingPunct="1">
              <a:lnSpc>
                <a:spcPct val="80000"/>
              </a:lnSpc>
            </a:pPr>
            <a:r>
              <a:rPr lang="en-US" altLang="en-US" sz="2000" smtClean="0"/>
              <a:t>Next, we will look at what portion of total household income each quintile received in 1979 and 2006, again in 2006 dollars</a:t>
            </a:r>
          </a:p>
          <a:p>
            <a:pPr eaLnBrk="1" hangingPunct="1">
              <a:lnSpc>
                <a:spcPct val="80000"/>
              </a:lnSpc>
            </a:pPr>
            <a:r>
              <a:rPr lang="en-US" altLang="en-US" sz="2000" smtClean="0"/>
              <a:t>Total US household income in 2005 was approximately $11.3 trillion (in 1979 it was $2.2 trillion)</a:t>
            </a:r>
          </a:p>
          <a:p>
            <a:pPr lvl="1" eaLnBrk="1" hangingPunct="1">
              <a:lnSpc>
                <a:spcPct val="80000"/>
              </a:lnSpc>
            </a:pPr>
            <a:r>
              <a:rPr lang="en-US" altLang="en-US" sz="1800" smtClean="0"/>
              <a:t>First, we again divide all US households into 5 groups ranked by </a:t>
            </a:r>
            <a:r>
              <a:rPr lang="en-US" altLang="en-US" sz="1800" b="1" smtClean="0"/>
              <a:t>percentage share</a:t>
            </a:r>
            <a:r>
              <a:rPr lang="en-US" altLang="en-US" sz="1800" smtClean="0"/>
              <a:t> of total income received </a:t>
            </a:r>
          </a:p>
          <a:p>
            <a:pPr lvl="2" eaLnBrk="1" hangingPunct="1">
              <a:lnSpc>
                <a:spcPct val="80000"/>
              </a:lnSpc>
            </a:pPr>
            <a:r>
              <a:rPr lang="en-US" altLang="en-US" sz="1600" smtClean="0"/>
              <a:t>Again, same number of households in each group (approximately 22,500,000 households in 2006 vs.16,200,000 in 1979)</a:t>
            </a:r>
          </a:p>
          <a:p>
            <a:pPr lvl="2" eaLnBrk="1" hangingPunct="1">
              <a:lnSpc>
                <a:spcPct val="80000"/>
              </a:lnSpc>
            </a:pPr>
            <a:r>
              <a:rPr lang="en-US" altLang="en-US" sz="1600" smtClean="0"/>
              <a:t>Compare </a:t>
            </a:r>
            <a:r>
              <a:rPr lang="en-US" altLang="en-US" sz="1600" b="1" smtClean="0"/>
              <a:t>percent </a:t>
            </a:r>
            <a:r>
              <a:rPr lang="en-US" altLang="en-US" sz="1600" smtClean="0"/>
              <a:t>of total income received by each quintile and the top 1% of all families by income in 1979 </a:t>
            </a:r>
          </a:p>
          <a:p>
            <a:pPr lvl="2" eaLnBrk="1" hangingPunct="1">
              <a:lnSpc>
                <a:spcPct val="80000"/>
              </a:lnSpc>
            </a:pPr>
            <a:r>
              <a:rPr lang="en-US" altLang="en-US" sz="1600" smtClean="0"/>
              <a:t>Our quintiles will start by opening their 1979 envelope and walking to the appropriate marker for their income share in 1979  </a:t>
            </a:r>
          </a:p>
          <a:p>
            <a:pPr lvl="2" eaLnBrk="1" hangingPunct="1">
              <a:lnSpc>
                <a:spcPct val="80000"/>
              </a:lnSpc>
            </a:pPr>
            <a:r>
              <a:rPr lang="en-US" altLang="en-US" sz="1600" smtClean="0"/>
              <a:t>The top 1% will also walk to the appropriate percentage marker and will then  take their income share from the top quintile (they are part of the top quintile) </a:t>
            </a:r>
          </a:p>
          <a:p>
            <a:pPr lvl="2" eaLnBrk="1" hangingPunct="1">
              <a:lnSpc>
                <a:spcPct val="80000"/>
              </a:lnSpc>
            </a:pPr>
            <a:r>
              <a:rPr lang="en-US" altLang="en-US" sz="1600" smtClean="0"/>
              <a:t>After we see the income shares received by each, the quintiles and the top 1% of households will open their 2006 envelopes and move to the appropriate percentage marker as I call their quintile </a:t>
            </a:r>
          </a:p>
        </p:txBody>
      </p:sp>
      <p:pic>
        <p:nvPicPr>
          <p:cNvPr id="23558" name="Picture 6" descr="cpe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CPEG Economic Crisis Workshop - Barclay</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FD6CC78-D08D-4919-A23D-7F2F9D431D91}" type="slidenum">
              <a:rPr lang="en-US" altLang="en-US" sz="1400"/>
              <a:pPr eaLnBrk="1" hangingPunct="1"/>
              <a:t>9</a:t>
            </a:fld>
            <a:endParaRPr lang="en-US" altLang="en-US" sz="1400"/>
          </a:p>
        </p:txBody>
      </p:sp>
      <p:sp>
        <p:nvSpPr>
          <p:cNvPr id="24581" name="Rectangle 4"/>
          <p:cNvSpPr>
            <a:spLocks noGrp="1" noChangeArrowheads="1"/>
          </p:cNvSpPr>
          <p:nvPr>
            <p:ph type="title"/>
          </p:nvPr>
        </p:nvSpPr>
        <p:spPr/>
        <p:txBody>
          <a:bodyPr/>
          <a:lstStyle/>
          <a:p>
            <a:pPr eaLnBrk="1" hangingPunct="1"/>
            <a:r>
              <a:rPr lang="en-US" altLang="en-US" sz="4000" smtClean="0"/>
              <a:t>Average Income by Quintiles and Top 1%, 1979 and 2006 (2006 $)</a:t>
            </a:r>
          </a:p>
        </p:txBody>
      </p:sp>
      <p:graphicFrame>
        <p:nvGraphicFramePr>
          <p:cNvPr id="24578" name="Object 2"/>
          <p:cNvGraphicFramePr>
            <a:graphicFrameLocks noChangeAspect="1"/>
          </p:cNvGraphicFramePr>
          <p:nvPr>
            <p:ph type="chart" idx="1"/>
          </p:nvPr>
        </p:nvGraphicFramePr>
        <p:xfrm>
          <a:off x="463550" y="1600200"/>
          <a:ext cx="8215313" cy="4525963"/>
        </p:xfrm>
        <a:graphic>
          <a:graphicData uri="http://schemas.openxmlformats.org/presentationml/2006/ole">
            <mc:AlternateContent xmlns:mc="http://schemas.openxmlformats.org/markup-compatibility/2006">
              <mc:Choice xmlns:v="urn:schemas-microsoft-com:vml" Requires="v">
                <p:oleObj spid="_x0000_s24583" name="Chart" r:id="rId3" imgW="8229600" imgH="4533900" progId="MSGraph.Chart.8">
                  <p:embed followColorScheme="full"/>
                </p:oleObj>
              </mc:Choice>
              <mc:Fallback>
                <p:oleObj name="Chart" r:id="rId3" imgW="8229600" imgH="45339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 y="1600200"/>
                        <a:ext cx="821531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82" name="Picture 6" descr="cpeg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324600"/>
            <a:ext cx="609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4831</TotalTime>
  <Words>3794</Words>
  <Application>Microsoft Office PowerPoint</Application>
  <PresentationFormat>On-screen Show (4:3)</PresentationFormat>
  <Paragraphs>418</Paragraphs>
  <Slides>59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ＭＳ Ｐゴシック</vt:lpstr>
      <vt:lpstr>Arial Black</vt:lpstr>
      <vt:lpstr>Wingdings</vt:lpstr>
      <vt:lpstr>Calibri</vt:lpstr>
      <vt:lpstr>Default Design</vt:lpstr>
      <vt:lpstr>Microsoft Graph Chart</vt:lpstr>
      <vt:lpstr>Economic Crisis Workshop</vt:lpstr>
      <vt:lpstr>How Serious is this Economic Crisis: Some Dimensions </vt:lpstr>
      <vt:lpstr>PowerPoint Presentation</vt:lpstr>
      <vt:lpstr>PowerPoint Presentation</vt:lpstr>
      <vt:lpstr>How Did We Get Here?</vt:lpstr>
      <vt:lpstr>The First Cause</vt:lpstr>
      <vt:lpstr>Inequality of Income in US </vt:lpstr>
      <vt:lpstr>Change in Income Shares in the US</vt:lpstr>
      <vt:lpstr>Average Income by Quintiles and Top 1%, 1979 and 2006 (2006 $)</vt:lpstr>
      <vt:lpstr>Percent Income Shares by Quintiles and Top 1%, 1979 and 2006</vt:lpstr>
      <vt:lpstr>Results of Increased Economic Inequality </vt:lpstr>
      <vt:lpstr>The Impact of Growing Economic  Inequality:   The Average Cost of Senate and House Campaigns</vt:lpstr>
      <vt:lpstr>Redefining Politics and Policy: I  </vt:lpstr>
      <vt:lpstr>Redefining Politics and Policy: II</vt:lpstr>
      <vt:lpstr>Results of Increased Economic Inequality</vt:lpstr>
      <vt:lpstr>“Put it on the Plastic:” Credit Cards</vt:lpstr>
      <vt:lpstr>The Second Cause</vt:lpstr>
      <vt:lpstr>2003 Financial Situation </vt:lpstr>
      <vt:lpstr>2003 Financial Situation </vt:lpstr>
      <vt:lpstr>2003 Financial Situation </vt:lpstr>
      <vt:lpstr>2003 Financial Situation </vt:lpstr>
      <vt:lpstr>2005 Financial Situation</vt:lpstr>
      <vt:lpstr>2005 Financial Situation</vt:lpstr>
      <vt:lpstr>2005 Financial Situation</vt:lpstr>
      <vt:lpstr>2005 Financial Situation</vt:lpstr>
      <vt:lpstr>2005 Financial Situation</vt:lpstr>
      <vt:lpstr>2007 Financial Situation</vt:lpstr>
      <vt:lpstr>2007 Financial Situation</vt:lpstr>
      <vt:lpstr>2007 Financial Situation</vt:lpstr>
      <vt:lpstr>2007 Financial Situation</vt:lpstr>
      <vt:lpstr>2007 Financial Situation</vt:lpstr>
      <vt:lpstr>Financial Regulation:  The New Deal </vt:lpstr>
      <vt:lpstr>PowerPoint Presentation</vt:lpstr>
      <vt:lpstr>What Happened to Glass-Steagall?</vt:lpstr>
      <vt:lpstr>PowerPoint Presentation</vt:lpstr>
      <vt:lpstr>Home Ownership in the US</vt:lpstr>
      <vt:lpstr>Mortgage Banking Model Changes</vt:lpstr>
      <vt:lpstr>Leverage</vt:lpstr>
      <vt:lpstr>The Third Cause</vt:lpstr>
      <vt:lpstr>Problems for the US in the Global Economy: I </vt:lpstr>
      <vt:lpstr>Industrial Policy: the US Case</vt:lpstr>
      <vt:lpstr>PowerPoint Presentation</vt:lpstr>
      <vt:lpstr>US in the Global Economy</vt:lpstr>
      <vt:lpstr>Globalizing the Housing Bubble </vt:lpstr>
      <vt:lpstr>Problems for the US Dollar</vt:lpstr>
      <vt:lpstr>Some Political and Economic  Signposts  </vt:lpstr>
      <vt:lpstr>What is Neo-Liberalism?</vt:lpstr>
      <vt:lpstr>PowerPoint Presentation</vt:lpstr>
      <vt:lpstr>What Can Be Done?</vt:lpstr>
      <vt:lpstr>Regulating the Financial Sector</vt:lpstr>
      <vt:lpstr>Develop a Jobs for All Program</vt:lpstr>
      <vt:lpstr>Raising Revenue for Human Needs</vt:lpstr>
      <vt:lpstr>Respond to the Mortgage/Foreclosure Crisis </vt:lpstr>
      <vt:lpstr>Change the Balance of Political  and Economic Power </vt:lpstr>
      <vt:lpstr>Some Suggestions for Reading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Barclay</dc:creator>
  <cp:lastModifiedBy>Benedictine University</cp:lastModifiedBy>
  <cp:revision>206</cp:revision>
  <dcterms:created xsi:type="dcterms:W3CDTF">2009-03-12T21:12:16Z</dcterms:created>
  <dcterms:modified xsi:type="dcterms:W3CDTF">2018-09-20T21:37:57Z</dcterms:modified>
</cp:coreProperties>
</file>