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60" r:id="rId3"/>
    <p:sldId id="257" r:id="rId4"/>
    <p:sldId id="258" r:id="rId5"/>
    <p:sldId id="297" r:id="rId6"/>
    <p:sldId id="261" r:id="rId7"/>
    <p:sldId id="262" r:id="rId8"/>
    <p:sldId id="263" r:id="rId9"/>
    <p:sldId id="281" r:id="rId10"/>
    <p:sldId id="282" r:id="rId11"/>
    <p:sldId id="272" r:id="rId12"/>
    <p:sldId id="264" r:id="rId13"/>
    <p:sldId id="265" r:id="rId14"/>
    <p:sldId id="273" r:id="rId15"/>
    <p:sldId id="280" r:id="rId16"/>
    <p:sldId id="274" r:id="rId17"/>
    <p:sldId id="283" r:id="rId18"/>
    <p:sldId id="275" r:id="rId19"/>
    <p:sldId id="276" r:id="rId20"/>
    <p:sldId id="285" r:id="rId21"/>
    <p:sldId id="286" r:id="rId22"/>
    <p:sldId id="277" r:id="rId23"/>
    <p:sldId id="266" r:id="rId24"/>
    <p:sldId id="287" r:id="rId25"/>
    <p:sldId id="267" r:id="rId26"/>
    <p:sldId id="268" r:id="rId27"/>
    <p:sldId id="269" r:id="rId28"/>
    <p:sldId id="298" r:id="rId29"/>
    <p:sldId id="278" r:id="rId30"/>
    <p:sldId id="288" r:id="rId31"/>
    <p:sldId id="279" r:id="rId32"/>
    <p:sldId id="289" r:id="rId33"/>
    <p:sldId id="290" r:id="rId34"/>
    <p:sldId id="299" r:id="rId35"/>
    <p:sldId id="291" r:id="rId36"/>
    <p:sldId id="300" r:id="rId37"/>
    <p:sldId id="292" r:id="rId38"/>
    <p:sldId id="293" r:id="rId39"/>
    <p:sldId id="295" r:id="rId40"/>
    <p:sldId id="294" r:id="rId41"/>
    <p:sldId id="270" r:id="rId42"/>
    <p:sldId id="296" r:id="rId43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>
        <p:scale>
          <a:sx n="34" d="100"/>
          <a:sy n="34" d="100"/>
        </p:scale>
        <p:origin x="-2988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21B8B3-EB3B-4876-9BA6-823148230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24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56ED39-874D-4741-9CE6-1AA235F3A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2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F1C78-ECC0-4970-B0EF-D8665064E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0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520D-B6F6-4855-BE81-86DFA6480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75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01F1E-FD27-4AEC-9F4E-77C40061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776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941442-2BE3-495E-9F2F-A28F34B6BB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63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3CC2-6B18-49FA-A0F4-7F1DBBE06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75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21AA9-C260-464C-A5BE-FF90903A24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D6373-8EC7-4405-9DE6-5EE670B90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5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00BB9-AB20-4ABA-B999-DD0341A8D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22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875D5-0124-44BB-B475-4A95DE47F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68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C0EE1-0CD3-491B-B26C-CE18B63AB9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43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5BA27-43F1-42F4-98D6-8D66D5A08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17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9FE12-CF28-489D-97A1-5B40F4DFB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23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US Social Forum - Jobs Program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8C8E8A-7DD7-4514-91A0-CBA1ED0ECD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egonline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/>
              <a:t>A Permanent Jobs Program for the US: Taking our Economy Back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Bill Barclay</a:t>
            </a:r>
          </a:p>
          <a:p>
            <a:r>
              <a:rPr lang="en-US" altLang="en-US"/>
              <a:t>Chicago DSA and Chicago Political Economy Group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0132-C346-44E2-8684-5FD542C6D32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Who Are the Officially Unemployed?</a:t>
            </a:r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00200"/>
          <a:ext cx="82057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00200"/>
                        <a:ext cx="82057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728A-D6A2-4C2E-9A77-F030E59E92EA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Chicago Political Economy Group’s Jobs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Figures on the Great Recession are striking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However, CPEG started working on a jobs program prior to the Great Recession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Based on our analysis of the longer term trends in the US political economy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Identified long term job creation problem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Minorities especially but the problem larger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Built the jobs program on 6 principles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5157-2667-41E3-B184-AA4DE0D5298B}" type="slidenum">
              <a:rPr lang="en-US" altLang="en-US"/>
              <a:pPr/>
              <a:t>12</a:t>
            </a:fld>
            <a:endParaRPr lang="en-US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5503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29000" y="58674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www.cpegonline.org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6D624-5C57-4A0D-B587-6AD6031B0AA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CPEG’s Principles for a Jobs Program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In early 2008 CPEG sat down to work on a jobs program – pre the “Great Recession”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Based on our analysis of U.S. structure and dynamics of U. S. political economy we concluded that any effective jobs program had to be based on 6 principles (each elaborated in next slides)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The private economy had failed to generate sufficient number of jobs to meet the needs of our people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Access to the good jobs has been and is unequally distributed across a  working population that is internally segmented by race, ethnicity and gender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The lack of jobs and good jobs is not the result of a lack of work to be done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This double failure of the private economy – macro and micro - necessitates government action to insure more jobs and equality of access to these jobs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Because the private economy’s failure is long term, the role of the government in remedying this failure must also be long term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Governmental policies created to remedy this failure should be redistributive both in their outcomes and in their financing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First 5 are empirically demonstrable or logically deducible – and flowed from our analysis of the US political economy (see following slides)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The 6</a:t>
            </a:r>
            <a:r>
              <a:rPr lang="en-US" altLang="en-US" sz="1800" baseline="30000"/>
              <a:t>th</a:t>
            </a:r>
            <a:r>
              <a:rPr lang="en-US" altLang="en-US" sz="1800"/>
              <a:t> is a political and economic judgment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A1347-CB79-4974-8194-97E7E85104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I: Long Term Failure of the Private Economy to Generate Jobs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US Labor force participation rate has been drifting down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Did not recover after 2000 recession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Differ from experience of many other advanced capitalist countries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Post recession job creation is becoming weaker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Employment recovery from recessions is lagging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US post WWII recessions, 1948 – 1980, averaged 9 months to return to pre-recession employment levels with 12 months the maximum 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After 1990 recession – 23 months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After 2001 recession – 39 months (a “mild” downturn)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Long term (&gt;26 weeks) share of unemployed has been rising 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In 1980 recession’s 10% unemployment rate only 1 in 4 long term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Great Recession: &gt;46% are long term unemployed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US private economy failing to produce jobs at the rate needed, much less good jobs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CE39-6AAA-4A91-B8A7-E9FA35810B30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 Labor Force Participation, </a:t>
            </a:r>
            <a:br>
              <a:rPr lang="en-US" altLang="en-US" sz="4000"/>
            </a:br>
            <a:r>
              <a:rPr lang="en-US" altLang="en-US" sz="4000"/>
              <a:t>2000 – 2010 </a:t>
            </a:r>
            <a:r>
              <a:rPr lang="en-US" altLang="en-US" sz="2400"/>
              <a:t>(16+ years)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00200"/>
          <a:ext cx="82057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00200"/>
                        <a:ext cx="82057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05E4-BE71-4689-A3BE-4C07DD249E1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II: Labor Force Segmentation:   Unequal Access to Good Jobs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Jobs that are generated are not allocated randomly across the different strata of the U.S. labor force</a:t>
            </a:r>
          </a:p>
          <a:p>
            <a:pPr lvl="1"/>
            <a:r>
              <a:rPr lang="en-US" altLang="en-US" sz="2400"/>
              <a:t>Evident from income distribution (full time wkrs only)</a:t>
            </a:r>
          </a:p>
          <a:p>
            <a:pPr lvl="2"/>
            <a:r>
              <a:rPr lang="en-US" altLang="en-US" sz="2000"/>
              <a:t>2009 white male/white female median income ratio: 1.26</a:t>
            </a:r>
          </a:p>
          <a:p>
            <a:pPr lvl="2"/>
            <a:r>
              <a:rPr lang="en-US" altLang="en-US" sz="2000"/>
              <a:t>2009 white male/black male median income ratio: 1.36</a:t>
            </a:r>
          </a:p>
          <a:p>
            <a:pPr lvl="2"/>
            <a:r>
              <a:rPr lang="en-US" altLang="en-US" sz="2000"/>
              <a:t>2008 white male/Hispanic male median income ratio: 1.48</a:t>
            </a:r>
          </a:p>
          <a:p>
            <a:pPr lvl="2"/>
            <a:r>
              <a:rPr lang="en-US" altLang="en-US" sz="2000"/>
              <a:t>2008 black male/black female median income ratio: 1.07</a:t>
            </a:r>
          </a:p>
          <a:p>
            <a:pPr lvl="2"/>
            <a:r>
              <a:rPr lang="en-US" altLang="en-US" sz="2000"/>
              <a:t>2008 Hispanic male/Hispanic female median income ratio: 1.12</a:t>
            </a:r>
          </a:p>
          <a:p>
            <a:pPr lvl="1"/>
            <a:r>
              <a:rPr lang="en-US" altLang="en-US" sz="2400"/>
              <a:t>Evident from occupational distribution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C6B6-F8BE-40E9-98E5-9FE7713760A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Labor Force Segmentation </a:t>
            </a:r>
            <a:r>
              <a:rPr lang="en-US" altLang="en-US" sz="2800"/>
              <a:t>(2009)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00200"/>
          <a:ext cx="82057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00200"/>
                        <a:ext cx="82057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A08D-2AC8-454E-B754-2BF14F4A43C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III: There Is Useful Work </a:t>
            </a:r>
            <a:br>
              <a:rPr lang="en-US" altLang="en-US" sz="4000"/>
            </a:br>
            <a:r>
              <a:rPr lang="en-US" altLang="en-US" sz="4000"/>
              <a:t>To Be Done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Unemployment is not because of a lack of economically and socially useful work to be done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need to new upgrade and/or replace much of existing built environment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This includes 24 billion sq ft of building stock in hospitals, healthcare, education and government buildings that could be weatherized </a:t>
            </a:r>
            <a:r>
              <a:rPr lang="en-US" altLang="en-US" sz="1000"/>
              <a:t>(about 20 percent of all US building stock).</a:t>
            </a:r>
            <a:r>
              <a:rPr lang="en-US" altLang="en-US" sz="1800"/>
              <a:t> 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need to replace and renew much of the work done by the CCC and similar programs in our parks and recreational areas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We have a deficit in the provision of care for both the young and the old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US is virtually alone making caring for loved ones a primarily or exclusively private effort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5B592-6A70-4B20-917E-C8BFED87410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IV &amp; V: The Role of Government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Failure of the private sector to create sufficient jobs and to allocate good jobs across segmented labor force leaves government as the alternative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The primary criterion of judging an economy should be its ability to provide living wage jobs for all who are willing and able to work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Failure is long term – implies government job creation must also be long term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CPEG’s program not temporary, short term or make work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Size and role of US public sector must increase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US public sector small by international standards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This goes along with the greater inequality in income distribution in the US when compared with other advanced capitalist societies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1A4-95DF-4248-B40F-691D6BCF7D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1956593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“Liquidate labor, liquidate stocks, liquidate farmers, liquidate real estate… </a:t>
            </a:r>
          </a:p>
          <a:p>
            <a:r>
              <a:rPr lang="en-US" altLang="en-US" b="1"/>
              <a:t>it will purge the rottenness out of the system. High costs of living and </a:t>
            </a:r>
          </a:p>
          <a:p>
            <a:r>
              <a:rPr lang="en-US" altLang="en-US" b="1"/>
              <a:t>high living will come down. People will work harder, live a more moral life. </a:t>
            </a:r>
          </a:p>
          <a:p>
            <a:r>
              <a:rPr lang="en-US" altLang="en-US" b="1"/>
              <a:t>Values will be adjusted, and enterprising people will pick up from less </a:t>
            </a:r>
          </a:p>
          <a:p>
            <a:r>
              <a:rPr lang="en-US" altLang="en-US" b="1"/>
              <a:t>competent people.“</a:t>
            </a:r>
          </a:p>
          <a:p>
            <a:endParaRPr lang="en-US" altLang="en-US" b="1"/>
          </a:p>
          <a:p>
            <a:r>
              <a:rPr lang="en-US" altLang="en-US"/>
              <a:t>- Andrew Mellon, Sec of Treasury, 1930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15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"I see nothing in the present situation that is either menacing or warrants pessimism."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0C60-C495-479A-8AD0-2FC928D7473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4000"/>
              <a:t>Tax Revenue as % GDP &amp; Gini Index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3550" y="1600200"/>
          <a:ext cx="82153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600200"/>
                        <a:ext cx="8215313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1415E-D2D2-452A-8BA2-6E4F93FABC0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Public Sector % of GDP and Gini Index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609600" y="1600200"/>
          <a:ext cx="820578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8205788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423988" y="43799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/>
              <a:t>45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C9D25-F7D2-4BD2-979E-B98B6534540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VI: Jobs Program as Redistributive Policy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“Never let a serious crisis go to waste”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jobs program sufficient to respond to the Great Recession should restructure the US political economy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Obvious in extending access to the “good jobs” a program should create: the output side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Of equal importance, a jobs program should be funded by sectors of the political economy that have benefitted from the economic growth and income distribution trends of recent decades: the input (who pay) side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 crisis opens new political and economic opportunities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247-3D89-4912-ABD7-9CB44D8D2DF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en-US" altLang="en-US" sz="4000"/>
              <a:t>Sizing CPEG’s Jobs Program </a:t>
            </a:r>
            <a:endParaRPr lang="en-US" altLang="en-US" sz="36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In calculating the number of jobs needed we looked at: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Numbers of un- and under-employed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Rate of growth in labor force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Projections of jobs created by the private sector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These projections developed in 2008 (many use longer time periods)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Potential loss of low wage private sector because of wage level we propose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How many jobs: 4 million/yr over each of the next 5 years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Private sector projected to create 1.5 – 1.6 million jobs/yr (2008 – 2013)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We projected a 1 million/yr job loss in private sector due to wage and working conditions competition from our jobs program  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Therefore need to create 3.5 million jobs/year from direct or indirect government action to get to our 4 million/yr job creation target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A311-D856-4AF0-91FC-314CAC54CF5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Jobs Should be Created? 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Three criteria to consider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Labor force segmentation: need to reach all segments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What should an economic growth policy emphasize?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Where are jobs being lost in Great Recession?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Jobs should be created across three different sectors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Traditional infrastructure: roads, bridges, also schools and health facilities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Much of this would be publicly funded but contracted to private sector 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Construction accounts for almost 25% of total job loss, 12/07 – 4/10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Jobs to meet the social service deficit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Teachers &amp; teachers aides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Nurses &amp; CNAs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Elder and child care workers </a:t>
            </a:r>
          </a:p>
          <a:p>
            <a:pPr lvl="3">
              <a:lnSpc>
                <a:spcPct val="80000"/>
              </a:lnSpc>
            </a:pPr>
            <a:r>
              <a:rPr lang="en-US" altLang="en-US" sz="1200"/>
              <a:t>Most of these jobs would be direct government employment, i.e., an expansion of the public sector</a:t>
            </a:r>
          </a:p>
          <a:p>
            <a:pPr lvl="3">
              <a:lnSpc>
                <a:spcPct val="80000"/>
              </a:lnSpc>
            </a:pPr>
            <a:r>
              <a:rPr lang="en-US" altLang="en-US" sz="1200"/>
              <a:t>In a segmented labor force this area of job creation would initially draw in disproportionately women and minorities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Forward looking Industrial policy focus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Jobs in green technologies of the future, e.g., light rail, alternative energy production and distribution </a:t>
            </a:r>
          </a:p>
          <a:p>
            <a:pPr lvl="3">
              <a:lnSpc>
                <a:spcPct val="80000"/>
              </a:lnSpc>
            </a:pPr>
            <a:r>
              <a:rPr lang="en-US" altLang="en-US" sz="1200"/>
              <a:t>Probably a combination of contracting and direct employment altho the latter may be essential to get this up and running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6962-2A52-40DA-841A-4D497FD3C52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Digression: Industrial Policy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US political and economic elites generally dismiss the idea of an industrial policy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Markets know best how to pick winners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Markets are best able to shift gears, to recognize early the new leading industries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Of course, this ignores the experience of several countries – Japan, China, Scandinavia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It is also misleading – we have had an industrial policy for the past 20 -35 years: the development and expansion of finance and financial services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Manufacturing left to down size and outsource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How has this worked?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Pretty well for finance and financial employees: profits of financial firms rose from their long term share of 20 – 22% to almost 45% in 2005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Financial employment became increasingly rewarding – average wage almost double that of the economy as a whole vs. a long standing premium of perhaps 20% 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And, of course, we were able to export part of our economic crisis to the rest of the world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Nonetheless, I think we can agree that the overall balance sheet of this industrial policy has been negative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Current “Great Recession” is not the first crisis that was created by the financial sector: LTCM, S&amp;Ls, Asian Tigers, etc.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9BD5-32FE-41EF-B7CA-26B148450D6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" name="Footer Placeholder 1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t>Dr. Wm Barclay - The Financial/Economic Crisis</a:t>
            </a:r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B9CCA80-0588-4B30-81B7-61267DA1334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4340" name="Picture 2" descr="http://www.theatlantic.com/images/issues/200905/johnson-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6525"/>
            <a:ext cx="8826500" cy="699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A6BEE-74AF-451A-86AD-EE24B313D38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Kind of Jobs Should be Created - Good Jobs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do we mean by Good Jobs?</a:t>
            </a:r>
          </a:p>
          <a:p>
            <a:pPr>
              <a:lnSpc>
                <a:spcPct val="90000"/>
              </a:lnSpc>
            </a:pPr>
            <a:r>
              <a:rPr lang="en-US" altLang="en-US"/>
              <a:t>Wage and salary level is probably the first criterion that comes to mind – </a:t>
            </a:r>
            <a:r>
              <a:rPr lang="en-US" altLang="en-US" b="1"/>
              <a:t>living wage</a:t>
            </a:r>
            <a:r>
              <a:rPr lang="en-US" altLang="en-US"/>
              <a:t> jobs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We designed the program – and the cost calculations I’ll show soon – at the median salary level in 4Q09: $18.47/hr or $38,400/yr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However, the program is designed not just to generate jobs for those who have become unemployed – draw into the labor many of the long term unemployed/never employed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Therefore “training ramps” with an initial wage at $11.15/hr (breaking point between poverty and non-poverty wage)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66DBE-C213-46A8-97D7-104BDFD7AB3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else do Good Jobs Offer?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Good jobs are also those that 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Provide some level of security against unexpected catastrophes and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Some say in how the work is organized</a:t>
            </a:r>
            <a:r>
              <a:rPr lang="en-US" altLang="en-US" sz="1800"/>
              <a:t> 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All jobs under this program shall have access to the health policy reforms that made it out of  Congress  (whatever we may think of them)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All workers employed under this jobs program shall have the right to associate together to articulate their needs in whatever organizational form they choose – (probably unions)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Because this program is long term, these jobs must also establish possible career ladders</a:t>
            </a:r>
            <a:r>
              <a:rPr lang="en-US" altLang="en-US" sz="20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Long term, not temporary jobs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6F20-43EB-4869-99DE-757B9D8F9AB8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Cost of the Program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There are three cost components that need to be considered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Wage levels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$18.50/hr + training wage of $11.75/hr</a:t>
            </a:r>
          </a:p>
          <a:p>
            <a:pPr lvl="3">
              <a:lnSpc>
                <a:spcPct val="80000"/>
              </a:lnSpc>
            </a:pPr>
            <a:r>
              <a:rPr lang="en-US" altLang="en-US" sz="1400"/>
              <a:t>$117.5 billion in year 1 up to $127 billion by year 5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Overhead/administrative costs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5% overhead costs (higher than Social Security)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Wages above $18.50 for supervisory labor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Added 30% premium – less than private sector but goal is redistributive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Total annual cost varies from $158.6 billion in yr 1 up to $171.5/cohort in yr 5 or $860 billion total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Remember the public funding is ongoing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$860 billion is approximately 6% of 2009 US GDP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Offsets we did not include: UI, taxes paid, etc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Each 1% decline in unemployment cuts federal spending/increases federal tax receipts by about $90 billion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lvl="3">
              <a:lnSpc>
                <a:spcPct val="80000"/>
              </a:lnSpc>
            </a:pPr>
            <a:endParaRPr lang="en-US" altLang="en-US" sz="1400"/>
          </a:p>
          <a:p>
            <a:pPr lvl="2"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B9722-9F0B-4804-8AE7-A47629C8FA1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New Deal Background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July 1932 – Democratic Party met in Chicago to nominate a candidate for president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Had won presidency only 4 times since 1860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45% of Chicagoans unemployed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Over 25% US non-agricultural labor force unemployed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Convention issue: wet or dry?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After many ballots the party nominated a man known as a “trimmer” who avoided taking stands on issues: Franklin Delano Roosevelt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FDR didn’t talk about jobs during his campaign</a:t>
            </a:r>
          </a:p>
          <a:p>
            <a:pPr lvl="2">
              <a:lnSpc>
                <a:spcPct val="80000"/>
              </a:lnSpc>
            </a:pPr>
            <a:r>
              <a:rPr lang="en-US" altLang="en-US" sz="2000"/>
              <a:t>Attacked Hoover for running deficits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Nov 1932 FDR gets 57% vs Hoover’s 40%</a:t>
            </a:r>
          </a:p>
          <a:p>
            <a:pPr lvl="2"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614E-0290-4DE5-BAC4-138EA871AFCC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889125" y="1512888"/>
            <a:ext cx="59610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Reporter: Why do you rob banks?</a:t>
            </a:r>
          </a:p>
          <a:p>
            <a:endParaRPr lang="en-US" altLang="en-US" sz="2800"/>
          </a:p>
          <a:p>
            <a:r>
              <a:rPr lang="en-US" altLang="en-US" sz="2800"/>
              <a:t>Willie (“The Actor”) Sutton: Because </a:t>
            </a:r>
          </a:p>
          <a:p>
            <a:r>
              <a:rPr lang="en-US" altLang="en-US" sz="2800"/>
              <a:t>	that’s where the money is.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501B-00AC-4889-9894-28B97765FBE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Paying for the Program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August 2008 we came up with the $860 billion number and looked at each other – wow!  That’s a lot of money</a:t>
            </a:r>
          </a:p>
          <a:p>
            <a:pPr lvl="1"/>
            <a:r>
              <a:rPr lang="en-US" altLang="en-US"/>
              <a:t>Two months later we discovered that it really isn’t a lot of money</a:t>
            </a:r>
          </a:p>
          <a:p>
            <a:r>
              <a:rPr lang="en-US" altLang="en-US"/>
              <a:t>Nonetheless, we set out to decide how to pay for the program – keeping in mind our 6</a:t>
            </a:r>
            <a:r>
              <a:rPr lang="en-US" altLang="en-US" baseline="30000"/>
              <a:t>th</a:t>
            </a:r>
            <a:r>
              <a:rPr lang="en-US" altLang="en-US"/>
              <a:t> principle: redistribution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A0C5-366C-4699-BDBE-6CE07E823E38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Can We Afford the Economic Right of a Living Wage Job for All?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Many pundits as well as political and economic leaders are anxious to convince us that the fiscal cupboard is bare – we can’t afford significant “domestic” social or economic programs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In fact, there is a growing chorus that says we must reduce our expectations, we must cut back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We could, of course, seek to finance our Right to a Living Wage Job by deficits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Moody’s has recently said that the US should “watch out” because our federal budget deficit may cause markets to refuse to buy US govt. debt  – and of course they were so on target with their ratings on securitized mortgages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We (CPEG) don’t believe the deficit scare stories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However, we do believe in the Willie Sutton philosophy – go “where the money is”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This approach is integral to our 6</a:t>
            </a:r>
            <a:r>
              <a:rPr lang="en-US" altLang="en-US" sz="1800" baseline="30000"/>
              <a:t>th</a:t>
            </a:r>
            <a:r>
              <a:rPr lang="en-US" altLang="en-US" sz="1800"/>
              <a:t> point, that, just as a Living Wage Jobs for All Right must redistribute access to good jobs, so must the financing of the program be redistributive in its impact  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So, how can we pay for it – let’s be “responsible” policy wonks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DE010-E410-419C-9DE1-216AF9E8378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altLang="en-US" sz="2800"/>
              <a:t>“When the capital development of a country becomes a byproduct of the activities of a casino, the job is likely to be ill-done.‘‘ - Keynes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/>
              <a:t>So, where is the money – finance and the financial sector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The rise of finance illustrated by the share of total profits accruing to financial sector as well as the increased salary level in finance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Another measure of the shift in our political economy: in 2007 US consumers spent less on new automobiles than on investment counseling and brokerage services – in 1979 we spent ten times as much on the former as on the latter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Keynes once urged a tax on the trading of stock to reduce the attraction of the casino </a:t>
            </a:r>
          </a:p>
          <a:p>
            <a:pPr>
              <a:lnSpc>
                <a:spcPct val="80000"/>
              </a:lnSpc>
            </a:pPr>
            <a:r>
              <a:rPr lang="en-US" altLang="en-US" sz="1600"/>
              <a:t>In 1973 James Tobin (Nobel Prize economist) argued for a tax on currency the trading 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Argued that the rapid, large movements in the markets for currency are destabilizing and do not represent actual economic changes 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In 1989, two economists, following Keynes and Tobin, wrote a paper advocating a small tax on the trading of financial assets, i.e., stocks, bonds, currencies and derivatives thereon</a:t>
            </a:r>
          </a:p>
          <a:p>
            <a:pPr lvl="2">
              <a:lnSpc>
                <a:spcPct val="80000"/>
              </a:lnSpc>
            </a:pPr>
            <a:r>
              <a:rPr lang="en-US" altLang="en-US" sz="1200"/>
              <a:t>Larry and Victoria Summers were following in the footsteps of Keynes (tax stock trading) and James Tobin (tax currency trading)</a:t>
            </a:r>
          </a:p>
          <a:p>
            <a:pPr lvl="3">
              <a:lnSpc>
                <a:spcPct val="80000"/>
              </a:lnSpc>
            </a:pPr>
            <a:r>
              <a:rPr lang="en-US" altLang="en-US" sz="1000"/>
              <a:t>Very good job in anticipating and responding to possible criticisms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Stiglitz, Krugman and others have urged such a tax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HR 4191 and S 2927 embody weak versions of the tax; 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The Robin Hood Tax people in the UK are urging a more robust version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C658-2D49-404A-A03F-DE0519621A81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the Money 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At the time the Summers wrote, total stock trading value in the US was about $2 trillion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 lot of in money? Well, in 2008 the total stock traded value in the US was almost $70 trillion – what else has increased 35 fold in 20 years?</a:t>
            </a:r>
          </a:p>
          <a:p>
            <a:pPr lvl="3">
              <a:lnSpc>
                <a:spcPct val="80000"/>
              </a:lnSpc>
            </a:pPr>
            <a:r>
              <a:rPr lang="en-US" altLang="en-US" sz="1400"/>
              <a:t>Total US equity market cap has increased only 4 fold (6 fold if we take 2007)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In 2008 equity-based derivatives trading represented another $86 trillion in notional (underlying) value of trading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 addition there is trading in debt and debt derivatives as well as currency and currency derivatives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These markets as large or larger in size to those for stocks and stock derivatives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Lord Turner (UK’s senior financial regulator): much of this trading is “socially useless”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 tax on the trading of financial assets (FTT) would tap this “socially useless” activity 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3238-230B-4C92-8A38-9F26E0C1095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An FTT: How Would it Work and How Much revenue could it Raise?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Issues to consider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Financial assets traded in different markets, e.g. on and off exchange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Financial assets trade in different forms, e.g. futures and options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No market or instrument should be advantaged/disadvantaged by an FTT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 We used fairly standard levies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$1 fee (tax) on every $400 of stock traded (0.25%/side)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$1 fee (tax) on every $800 of currency, debt, and all derivative notional value traded  (0.1%/side) </a:t>
            </a:r>
            <a:r>
              <a:rPr lang="en-US" altLang="en-US" sz="1600"/>
              <a:t>(see </a:t>
            </a:r>
            <a:r>
              <a:rPr lang="en-US" altLang="en-US" sz="1600" i="1"/>
              <a:t>Dissent</a:t>
            </a:r>
            <a:r>
              <a:rPr lang="en-US" altLang="en-US" sz="1600"/>
              <a:t> Summer 2010 article – out soon; or go to </a:t>
            </a:r>
            <a:r>
              <a:rPr lang="en-US" altLang="en-US" sz="1600">
                <a:hlinkClick r:id="rId2"/>
              </a:rPr>
              <a:t>www.CPEGonline.org</a:t>
            </a:r>
            <a:r>
              <a:rPr lang="en-US" altLang="en-US" sz="1600"/>
              <a:t>) for more details</a:t>
            </a:r>
            <a:endParaRPr lang="en-US" altLang="en-US" sz="1800"/>
          </a:p>
          <a:p>
            <a:pPr>
              <a:lnSpc>
                <a:spcPct val="80000"/>
              </a:lnSpc>
            </a:pPr>
            <a:r>
              <a:rPr lang="en-US" altLang="en-US" sz="2400"/>
              <a:t>Applying these rates to the 2005 – 2009 period, an FTT would have raised between $750 billion - $1.3 trillion each year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We just paid for the Economic Right of a Living Wage Job for All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5CF82-8E06-4E5A-8CE1-3B2E7287B2CC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Impact might a Comprehensive FTT have?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What impact – would an FTT undermine US competitiveness?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One answer may be “so what” – finance and financial trading got us into this mess so the less of it, the better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I have some sympathy with this position but not completely (maybe 22 years in finance biases me?)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However, if this very small tax did the following, I think it would be a good outcome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Reduced the role of finance by reducing the level of trading – very, very little of the trading that occurs has anything to do with either capital raising or hedging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Reduce the incomes accruing to employees in the financial sector and thus provide less incentive for the best of our young people to enter finance and instead consider other careers – this happened in the 1930s -1940s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Some clever finance people may chose to leave the US and work elsewhere – although elsewhere is getting harder for financial engineers/quants to find – anyway, don’t let the door hit you on the ass on the way out </a:t>
            </a:r>
          </a:p>
          <a:p>
            <a:pPr lvl="2">
              <a:lnSpc>
                <a:spcPct val="80000"/>
              </a:lnSpc>
            </a:pPr>
            <a:endParaRPr lang="en-US" altLang="en-US" sz="1600"/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5245F-CF28-45F5-9CCC-1510A2563A5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Would Pay an FTT?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Obviously people/institutions who trade – who are these?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Day traders: what social benefit arises from trading for less than 0.25% profit? 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Hedge funds and proprietary trading desks of investment banks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The 10 – 15% of the upper income US population that own most of the stocks held by individuals 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Median size of stock holdings exceeds $20,000 only  among the top 10% of households by income  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Anyone who has a 401(k) – choose low trading funds – you’ll be better off anyway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07672-3B2D-42B0-9710-88FDD956C074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Sources of Financing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5% Income tax surcharge on all households receiving &gt;$250,000/yr: minimum of $200 – 250 billion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If the top 400 income receivers in 2007/8 paid taxes at the “socialist” Eisenhower rate, we would have garnered an additional $100 billion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 reinstatement of the Estate Tax (“Paris Hilton Tax”) at pre-Bush levels and making it progressive: $100 – 150 billion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 excess profits on energy companies: $50 billion (part of carbon tax)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153A-AFFD-484B-A276-4858CF9A981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altLang="en-US" sz="3600"/>
              <a:t>Tax Revenue as % GDP &amp; Gini Index – CPEG Jobs Program fully in place and Funded*</a:t>
            </a:r>
            <a:r>
              <a:rPr lang="en-US" altLang="en-US" sz="4000"/>
              <a:t> 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468313" y="1600200"/>
          <a:ext cx="82057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00200"/>
                        <a:ext cx="82057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46125" y="5827713"/>
            <a:ext cx="419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*Assumes no GDP change from 2009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097C-CDD2-42DC-8C4A-CB935B11F2A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FDR and Jobs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Chicago – and the US – unemployed made an impact on FDR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Challenged cabinet to put 500,000 “young men” to work by summer (remember this is March)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Told by military “a logistic impossibility”</a:t>
            </a:r>
          </a:p>
          <a:p>
            <a:pPr lvl="2">
              <a:lnSpc>
                <a:spcPct val="80000"/>
              </a:lnSpc>
            </a:pPr>
            <a:r>
              <a:rPr lang="en-US" altLang="en-US" sz="1800"/>
              <a:t>Ok, 250,000</a:t>
            </a:r>
          </a:p>
          <a:p>
            <a:pPr lvl="3">
              <a:lnSpc>
                <a:spcPct val="80000"/>
              </a:lnSpc>
            </a:pPr>
            <a:r>
              <a:rPr lang="en-US" altLang="en-US" sz="1600"/>
              <a:t>290,000 in CCC by June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FDR was not an economist but he understood two things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An economy can be restarted by creating demand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Out of work people are politically unpredictable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CCC was one of many jobs programs created by FDR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Some put people to work immediately, e.g. CWA, WPA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Others created jobs more slowly, e.g. PWA that used many private contractors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C429-AA8E-4F8A-AA8A-F0EE1F8C4C11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Comparing Job Creation Programs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/>
              <a:t>Others have also developed jobs programs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CPEG is (almost) unique in focusing on: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Size of the problem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 Long term nature of the program – expanding the public sector</a:t>
            </a:r>
          </a:p>
          <a:p>
            <a:pPr lvl="3">
              <a:lnSpc>
                <a:spcPct val="80000"/>
              </a:lnSpc>
            </a:pPr>
            <a:r>
              <a:rPr lang="en-US" altLang="en-US" sz="1200"/>
              <a:t>Increasing lag time to return to pre-recession employment levels</a:t>
            </a:r>
          </a:p>
          <a:p>
            <a:pPr lvl="3">
              <a:lnSpc>
                <a:spcPct val="80000"/>
              </a:lnSpc>
            </a:pPr>
            <a:r>
              <a:rPr lang="en-US" altLang="en-US" sz="1200"/>
              <a:t>Increasing problem of long term unemployment 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Redistributive financing of the program</a:t>
            </a:r>
          </a:p>
          <a:p>
            <a:pPr>
              <a:lnSpc>
                <a:spcPct val="80000"/>
              </a:lnSpc>
            </a:pPr>
            <a:r>
              <a:rPr lang="en-US" altLang="en-US" sz="1800"/>
              <a:t>Three other proposals: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George Miller’s “Local Jobs for America Act”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$100 billion over 2 years to create 1 million jobs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State and local govt. + non-profit sector 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EPI’s “American Jobs Plan” 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4.5 million jobs in first year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$400 billion cost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Phased in FTT to pay for program over 10 years</a:t>
            </a:r>
          </a:p>
          <a:p>
            <a:pPr lvl="1">
              <a:lnSpc>
                <a:spcPct val="80000"/>
              </a:lnSpc>
            </a:pPr>
            <a:r>
              <a:rPr lang="en-US" altLang="en-US" sz="1600"/>
              <a:t>Robert Pollin’s proposal in recent </a:t>
            </a:r>
            <a:r>
              <a:rPr lang="en-US" altLang="en-US" sz="1600" i="1"/>
              <a:t>Nation</a:t>
            </a:r>
            <a:r>
              <a:rPr lang="en-US" altLang="en-US" sz="1600"/>
              <a:t> article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18 million jobs in 3 years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Funded primarily by use of banks’ $850 billion in reserves</a:t>
            </a:r>
          </a:p>
          <a:p>
            <a:pPr lvl="2">
              <a:lnSpc>
                <a:spcPct val="80000"/>
              </a:lnSpc>
            </a:pPr>
            <a:r>
              <a:rPr lang="en-US" altLang="en-US" sz="1400"/>
              <a:t>Uses federal government guarantees for new loans + Fed pressure to drive down interest rates for borrowers </a:t>
            </a:r>
          </a:p>
          <a:p>
            <a:pPr lvl="2">
              <a:lnSpc>
                <a:spcPct val="80000"/>
              </a:lnSpc>
            </a:pPr>
            <a:endParaRPr lang="en-US" altLang="en-US"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20D7-21C7-408C-A138-E088216ACBC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Approaches to Designing Jobs Programs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Jobs policies in capitalist economies appear in two basic variations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Job Security Model: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Attempt to increase the ability of an employee to retain their existing job by limiting the ability/increasing the cost to private capital of layoffs  (“job security” – Continental Model; also US?)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Labor Force Security Model</a:t>
            </a:r>
          </a:p>
          <a:p>
            <a:pPr lvl="2">
              <a:lnSpc>
                <a:spcPct val="80000"/>
              </a:lnSpc>
            </a:pPr>
            <a:r>
              <a:rPr lang="en-US" altLang="en-US" sz="1600"/>
              <a:t>Attempt to provide job security for the working population as a whole by insuring an adequate supply of jobs, potentially replacing private capital as the primary source of jobs  (labor force security” – Nordic Model)  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CPEG’s approach is the latter – allows for a high degree of labor mobility coupled with income security by creating living wage jobs 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Goal: living wage jobs for all willing and able to work as a basic economic right: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Harks back to FDR’s call for a second bill of rights: “The right to a useful and remunerative job in the industries or shops or farms or mines of the nation”</a:t>
            </a:r>
          </a:p>
          <a:p>
            <a:pPr lvl="1">
              <a:lnSpc>
                <a:spcPct val="80000"/>
              </a:lnSpc>
            </a:pPr>
            <a:r>
              <a:rPr lang="en-US" altLang="en-US" sz="1800"/>
              <a:t>This is the first right in DSA’s “A Social and Economic Bill of Rights for the 21</a:t>
            </a:r>
            <a:r>
              <a:rPr lang="en-US" altLang="en-US" sz="1800" baseline="30000"/>
              <a:t>st</a:t>
            </a:r>
            <a:r>
              <a:rPr lang="en-US" altLang="en-US" sz="1800"/>
              <a:t> Century”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7B458-A3DA-461F-BB09-EDE91AB89230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GDP per capita Growth Rates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1963" y="1600200"/>
          <a:ext cx="820578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Chart" r:id="rId3" imgW="8220151" imgH="4533900" progId="MSGraph.Chart.8">
                  <p:embed followColorScheme="full"/>
                </p:oleObj>
              </mc:Choice>
              <mc:Fallback>
                <p:oleObj name="Chart" r:id="rId3" imgW="8220151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600200"/>
                        <a:ext cx="820578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5BAE-B0E8-46E6-A61A-D6A0A00191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The Impact of New Deal Jobs Programs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Brought unemployment down from over 25% in 1932 to 13 – 14% in 1937</a:t>
            </a:r>
          </a:p>
          <a:p>
            <a:pPr lvl="1"/>
            <a:r>
              <a:rPr lang="en-US" altLang="en-US" sz="2400"/>
              <a:t>Except for WWII this is the largest decline in unemployment in any similar period  in US history</a:t>
            </a:r>
          </a:p>
          <a:p>
            <a:r>
              <a:rPr lang="en-US" altLang="en-US" sz="2800"/>
              <a:t>Unemployment jumps in 1938 – why?</a:t>
            </a:r>
          </a:p>
          <a:p>
            <a:pPr lvl="1"/>
            <a:r>
              <a:rPr lang="en-US" altLang="en-US" sz="2400"/>
              <a:t>FDR tries to return to balancing the budget and  </a:t>
            </a:r>
          </a:p>
          <a:p>
            <a:pPr lvl="1"/>
            <a:r>
              <a:rPr lang="en-US" altLang="en-US" sz="2400"/>
              <a:t>Right wing opposition organizes - Josiah Bailey’s (D-NC) </a:t>
            </a:r>
            <a:r>
              <a:rPr lang="en-US" altLang="en-US" sz="2400" i="1"/>
              <a:t>Conservative Manifesto </a:t>
            </a:r>
            <a:r>
              <a:rPr lang="en-US" altLang="en-US" sz="2400"/>
              <a:t>called  for reducing spending and cutting taxes, especially on business</a:t>
            </a:r>
          </a:p>
          <a:p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061A-6090-4460-829F-521D1CD01AA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“You can Never Step into the Same River Twice” - Heraclitus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The New Deal legacy: the impact of the FDIC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New Deal (Keynes) legacy: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 guess everyone is a Keynesian in a fox hole – Robt Lucas (2003 AEA address: ‘the central problem of depression prevention has been solved”)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Government intervention stops the free fall 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Timing: Obama was elected in 1930 – FDR in 1932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Right wing more organized – and also reads history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However, a deficit is still at the core of our economics and politics – a JOBS deficit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1979-4A0F-4100-BED1-0955CE3015B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Big is the Jobs Deficit?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In April 2010 the US economy added 290,000 jobs; in May 431,000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However, many of the jobs were temporary ones with the census (411,000 of May’s 431,000 &amp; 60,000 of April’s 290,000)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Private sector added 130,000 jobs/month average over past 3 months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12/07 – 3/10 the US </a:t>
            </a:r>
            <a:r>
              <a:rPr lang="en-US" altLang="en-US" sz="2400" b="1"/>
              <a:t>lost</a:t>
            </a:r>
            <a:r>
              <a:rPr lang="en-US" altLang="en-US" sz="2400"/>
              <a:t> 8.2 million jobs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 12/07 there were already 7.3 million unemployed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 addition to the 15.5 million officially unemployed in May, there were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8.8 million working part time/wanted full time and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5.6 million dropped out of labor force but want jobs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Total: 29.4 million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1E632-A07C-4C36-81CE-43ED9BA44D1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Reducing the Jobs Deficit: </a:t>
            </a:r>
            <a:br>
              <a:rPr lang="en-US" altLang="en-US" sz="4000"/>
            </a:br>
            <a:r>
              <a:rPr lang="en-US" altLang="en-US" sz="4000"/>
              <a:t>How Fast, How Long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At the 130,000/month rate it would take 119 months (almost 10 years) to generate enough jobs </a:t>
            </a:r>
            <a:r>
              <a:rPr lang="en-US" altLang="en-US" sz="2400" b="1"/>
              <a:t>just to employ the officially unemployed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However, the labor force grows over 100,000/month so 130,000/month is only 30,000 net new jobs (maximum)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At 30,000 net/month it would take 43 years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 best rate of private sector job creation the US has experienced in the past 40 years was about 500,000/month (immediately after 1973-74 recession)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Using a net of 400,000/month results in 39 months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If we add in the part time/want full time we increase the time to “full” employment by more than 50%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Using most recent period, 2003 – 2007, it will take more than a decade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US Social Forum - Jobs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E227-279B-4F54-8E7A-698A832F9C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How Long to Lower Unemployment Rate: 2003 – 2007 Average Job Growth Projected</a:t>
            </a:r>
            <a:r>
              <a:rPr lang="en-US" altLang="en-US" sz="4000"/>
              <a:t>  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3550" y="1600200"/>
          <a:ext cx="82153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hart" r:id="rId3" imgW="8229600" imgH="4533900" progId="MSGraph.Chart.8">
                  <p:embed followColorScheme="full"/>
                </p:oleObj>
              </mc:Choice>
              <mc:Fallback>
                <p:oleObj name="Chart" r:id="rId3" imgW="8229600" imgH="45339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600200"/>
                        <a:ext cx="8215313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4445</Words>
  <Application>Microsoft Office PowerPoint</Application>
  <PresentationFormat>On-screen Show (4:3)</PresentationFormat>
  <Paragraphs>391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Default Design</vt:lpstr>
      <vt:lpstr>Microsoft Graph Chart</vt:lpstr>
      <vt:lpstr>A Permanent Jobs Program for the US: Taking our Economy Back</vt:lpstr>
      <vt:lpstr>PowerPoint Presentation</vt:lpstr>
      <vt:lpstr>The New Deal Background</vt:lpstr>
      <vt:lpstr>FDR and Jobs</vt:lpstr>
      <vt:lpstr>The Impact of New Deal Jobs Programs</vt:lpstr>
      <vt:lpstr>“You can Never Step into the Same River Twice” - Heraclitus</vt:lpstr>
      <vt:lpstr>How Big is the Jobs Deficit?</vt:lpstr>
      <vt:lpstr>Reducing the Jobs Deficit:  How Fast, How Long  </vt:lpstr>
      <vt:lpstr>How Long to Lower Unemployment Rate: 2003 – 2007 Average Job Growth Projected  </vt:lpstr>
      <vt:lpstr>Who Are the Officially Unemployed?</vt:lpstr>
      <vt:lpstr>The Chicago Political Economy Group’s Jobs Program</vt:lpstr>
      <vt:lpstr>PowerPoint Presentation</vt:lpstr>
      <vt:lpstr>CPEG’s Principles for a Jobs Program</vt:lpstr>
      <vt:lpstr>I: Long Term Failure of the Private Economy to Generate Jobs</vt:lpstr>
      <vt:lpstr>US Labor Force Participation,  2000 – 2010 (16+ years)</vt:lpstr>
      <vt:lpstr>II: Labor Force Segmentation:   Unequal Access to Good Jobs</vt:lpstr>
      <vt:lpstr>Labor Force Segmentation (2009)</vt:lpstr>
      <vt:lpstr>III: There Is Useful Work  To Be Done</vt:lpstr>
      <vt:lpstr>IV &amp; V: The Role of Government</vt:lpstr>
      <vt:lpstr>Tax Revenue as % GDP &amp; Gini Index</vt:lpstr>
      <vt:lpstr>Public Sector % of GDP and Gini Index</vt:lpstr>
      <vt:lpstr>VI: Jobs Program as Redistributive Policy </vt:lpstr>
      <vt:lpstr>Sizing CPEG’s Jobs Program </vt:lpstr>
      <vt:lpstr>What Jobs Should be Created?  </vt:lpstr>
      <vt:lpstr>A Digression: Industrial Policy</vt:lpstr>
      <vt:lpstr>PowerPoint Presentation</vt:lpstr>
      <vt:lpstr>What Kind of Jobs Should be Created - Good Jobs </vt:lpstr>
      <vt:lpstr>What else do Good Jobs Offer?</vt:lpstr>
      <vt:lpstr>The Cost of the Program</vt:lpstr>
      <vt:lpstr>PowerPoint Presentation</vt:lpstr>
      <vt:lpstr>Paying for the Program</vt:lpstr>
      <vt:lpstr>Can We Afford the Economic Right of a Living Wage Job for All?</vt:lpstr>
      <vt:lpstr>“When the capital development of a country becomes a byproduct of the activities of a casino, the job is likely to be ill-done.‘‘ - Keynes</vt:lpstr>
      <vt:lpstr>Where the Money Is</vt:lpstr>
      <vt:lpstr>An FTT: How Would it Work and How Much revenue could it Raise? </vt:lpstr>
      <vt:lpstr>What Impact might a Comprehensive FTT have?  </vt:lpstr>
      <vt:lpstr>Who Would Pay an FTT?</vt:lpstr>
      <vt:lpstr>Other Sources of Financing</vt:lpstr>
      <vt:lpstr>Tax Revenue as % GDP &amp; Gini Index – CPEG Jobs Program fully in place and Funded* </vt:lpstr>
      <vt:lpstr>Comparing Job Creation Programs</vt:lpstr>
      <vt:lpstr>Approaches to Designing Jobs Programs </vt:lpstr>
      <vt:lpstr>GDP per capita Growth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Permanent Jobs Program for the US: Taking our Economy Back</dc:title>
  <dc:creator>Bill Barclay</dc:creator>
  <cp:lastModifiedBy>Benedictine University</cp:lastModifiedBy>
  <cp:revision>198</cp:revision>
  <dcterms:created xsi:type="dcterms:W3CDTF">2010-06-13T17:42:58Z</dcterms:created>
  <dcterms:modified xsi:type="dcterms:W3CDTF">2018-09-20T21:16:52Z</dcterms:modified>
</cp:coreProperties>
</file>