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en-US"/>
          </a:p>
        </p:txBody>
      </p:sp>
      <p:sp>
        <p:nvSpPr>
          <p:cNvPr id="133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75C1886-A40D-417E-B00B-0FAD2AC09400}" type="slidenum">
              <a:rPr lang="en-US" altLang="en-US"/>
              <a:pPr/>
              <a:t>‹#›</a:t>
            </a:fld>
            <a:endParaRPr lang="en-US" altLang="en-US"/>
          </a:p>
        </p:txBody>
      </p:sp>
    </p:spTree>
    <p:extLst>
      <p:ext uri="{BB962C8B-B14F-4D97-AF65-F5344CB8AC3E}">
        <p14:creationId xmlns:p14="http://schemas.microsoft.com/office/powerpoint/2010/main" val="6776154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DCFED788-58E5-44EA-BF51-760964D6709A}" type="slidenum">
              <a:rPr lang="en-US" altLang="en-US" sz="1200"/>
              <a:pPr eaLnBrk="1" hangingPunct="1"/>
              <a:t>1</a:t>
            </a:fld>
            <a:endParaRPr lang="en-US"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9F12FF3-6C0B-4E67-874D-CE6B391832F8}" type="slidenum">
              <a:rPr lang="en-US" altLang="en-US" sz="1200"/>
              <a:pPr eaLnBrk="1" hangingPunct="1"/>
              <a:t>2</a:t>
            </a:fld>
            <a:endParaRPr lang="en-US" altLang="en-US" sz="120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FED545C-64D9-4447-83AF-009B4404B16D}" type="slidenum">
              <a:rPr lang="en-US" altLang="en-US" sz="1200"/>
              <a:pPr eaLnBrk="1" hangingPunct="1"/>
              <a:t>3</a:t>
            </a:fld>
            <a:endParaRPr lang="en-US" altLang="en-US" sz="120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FA194875-D226-4D89-AD08-C61B5ED7A864}" type="slidenum">
              <a:rPr lang="en-US" altLang="en-US" sz="1200"/>
              <a:pPr eaLnBrk="1" hangingPunct="1"/>
              <a:t>4</a:t>
            </a:fld>
            <a:endParaRPr lang="en-US" altLang="en-US" sz="120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D9AFCE9-3AFF-43C3-BDFD-76DBF93A1533}" type="slidenum">
              <a:rPr lang="en-US" altLang="en-US" sz="1200"/>
              <a:pPr eaLnBrk="1" hangingPunct="1"/>
              <a:t>5</a:t>
            </a:fld>
            <a:endParaRPr lang="en-US" altLang="en-US" sz="120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621FB4B-943D-4CC7-A6F1-6E00ED72D138}" type="slidenum">
              <a:rPr lang="en-US" altLang="en-US" sz="1200"/>
              <a:pPr eaLnBrk="1" hangingPunct="1"/>
              <a:t>6</a:t>
            </a:fld>
            <a:endParaRPr lang="en-US" altLang="en-US" sz="120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D347CE72-1E83-4BE0-825B-065B5404E6B8}" type="slidenum">
              <a:rPr lang="en-US" altLang="en-US" sz="1200"/>
              <a:pPr eaLnBrk="1" hangingPunct="1"/>
              <a:t>7</a:t>
            </a:fld>
            <a:endParaRPr lang="en-US" altLang="en-US" sz="120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65AA66B-1777-4992-B09C-C790FED3A051}" type="slidenum">
              <a:rPr lang="en-US" altLang="en-US" sz="1200"/>
              <a:pPr eaLnBrk="1" hangingPunct="1"/>
              <a:t>8</a:t>
            </a:fld>
            <a:endParaRPr lang="en-US" altLang="en-US" sz="120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C9A9D8C-AA05-4EE9-8167-CFE8A45854FE}" type="slidenum">
              <a:rPr lang="en-US" altLang="en-US"/>
              <a:pPr/>
              <a:t>‹#›</a:t>
            </a:fld>
            <a:endParaRPr lang="en-US" altLang="en-US"/>
          </a:p>
        </p:txBody>
      </p:sp>
    </p:spTree>
    <p:extLst>
      <p:ext uri="{BB962C8B-B14F-4D97-AF65-F5344CB8AC3E}">
        <p14:creationId xmlns:p14="http://schemas.microsoft.com/office/powerpoint/2010/main" val="2033368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0C3894D-3C23-4A9C-8230-8A42A971F5A4}" type="slidenum">
              <a:rPr lang="en-US" altLang="en-US"/>
              <a:pPr/>
              <a:t>‹#›</a:t>
            </a:fld>
            <a:endParaRPr lang="en-US" altLang="en-US"/>
          </a:p>
        </p:txBody>
      </p:sp>
    </p:spTree>
    <p:extLst>
      <p:ext uri="{BB962C8B-B14F-4D97-AF65-F5344CB8AC3E}">
        <p14:creationId xmlns:p14="http://schemas.microsoft.com/office/powerpoint/2010/main" val="175131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A1063BA-3FB4-4E9F-B13C-844B01B2F32D}" type="slidenum">
              <a:rPr lang="en-US" altLang="en-US"/>
              <a:pPr/>
              <a:t>‹#›</a:t>
            </a:fld>
            <a:endParaRPr lang="en-US" altLang="en-US"/>
          </a:p>
        </p:txBody>
      </p:sp>
    </p:spTree>
    <p:extLst>
      <p:ext uri="{BB962C8B-B14F-4D97-AF65-F5344CB8AC3E}">
        <p14:creationId xmlns:p14="http://schemas.microsoft.com/office/powerpoint/2010/main" val="3161643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0CB02F9-2AEE-4F9D-B499-F056AFA161B1}" type="slidenum">
              <a:rPr lang="en-US" altLang="en-US"/>
              <a:pPr/>
              <a:t>‹#›</a:t>
            </a:fld>
            <a:endParaRPr lang="en-US" altLang="en-US"/>
          </a:p>
        </p:txBody>
      </p:sp>
    </p:spTree>
    <p:extLst>
      <p:ext uri="{BB962C8B-B14F-4D97-AF65-F5344CB8AC3E}">
        <p14:creationId xmlns:p14="http://schemas.microsoft.com/office/powerpoint/2010/main" val="47574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D8BA0F9-7385-4ABE-AC03-BAC33AC5A4B4}" type="slidenum">
              <a:rPr lang="en-US" altLang="en-US"/>
              <a:pPr/>
              <a:t>‹#›</a:t>
            </a:fld>
            <a:endParaRPr lang="en-US" altLang="en-US"/>
          </a:p>
        </p:txBody>
      </p:sp>
    </p:spTree>
    <p:extLst>
      <p:ext uri="{BB962C8B-B14F-4D97-AF65-F5344CB8AC3E}">
        <p14:creationId xmlns:p14="http://schemas.microsoft.com/office/powerpoint/2010/main" val="2020765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1C79A39-8288-4F3E-AE6A-577A26293714}" type="slidenum">
              <a:rPr lang="en-US" altLang="en-US"/>
              <a:pPr/>
              <a:t>‹#›</a:t>
            </a:fld>
            <a:endParaRPr lang="en-US" altLang="en-US"/>
          </a:p>
        </p:txBody>
      </p:sp>
    </p:spTree>
    <p:extLst>
      <p:ext uri="{BB962C8B-B14F-4D97-AF65-F5344CB8AC3E}">
        <p14:creationId xmlns:p14="http://schemas.microsoft.com/office/powerpoint/2010/main" val="1443913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144627C-EE0B-43CF-919D-A1C0604F367D}" type="slidenum">
              <a:rPr lang="en-US" altLang="en-US"/>
              <a:pPr/>
              <a:t>‹#›</a:t>
            </a:fld>
            <a:endParaRPr lang="en-US" altLang="en-US"/>
          </a:p>
        </p:txBody>
      </p:sp>
    </p:spTree>
    <p:extLst>
      <p:ext uri="{BB962C8B-B14F-4D97-AF65-F5344CB8AC3E}">
        <p14:creationId xmlns:p14="http://schemas.microsoft.com/office/powerpoint/2010/main" val="750831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F34E83E9-18B2-4A77-BF54-31344BF85AB5}" type="slidenum">
              <a:rPr lang="en-US" altLang="en-US"/>
              <a:pPr/>
              <a:t>‹#›</a:t>
            </a:fld>
            <a:endParaRPr lang="en-US" altLang="en-US"/>
          </a:p>
        </p:txBody>
      </p:sp>
    </p:spTree>
    <p:extLst>
      <p:ext uri="{BB962C8B-B14F-4D97-AF65-F5344CB8AC3E}">
        <p14:creationId xmlns:p14="http://schemas.microsoft.com/office/powerpoint/2010/main" val="1678800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C817D507-5A68-417E-9347-D146AC2E447C}" type="slidenum">
              <a:rPr lang="en-US" altLang="en-US"/>
              <a:pPr/>
              <a:t>‹#›</a:t>
            </a:fld>
            <a:endParaRPr lang="en-US" altLang="en-US"/>
          </a:p>
        </p:txBody>
      </p:sp>
    </p:spTree>
    <p:extLst>
      <p:ext uri="{BB962C8B-B14F-4D97-AF65-F5344CB8AC3E}">
        <p14:creationId xmlns:p14="http://schemas.microsoft.com/office/powerpoint/2010/main" val="1835101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3A903D3-4DF2-49EB-A507-FCFE7A175B5D}" type="slidenum">
              <a:rPr lang="en-US" altLang="en-US"/>
              <a:pPr/>
              <a:t>‹#›</a:t>
            </a:fld>
            <a:endParaRPr lang="en-US" altLang="en-US"/>
          </a:p>
        </p:txBody>
      </p:sp>
    </p:spTree>
    <p:extLst>
      <p:ext uri="{BB962C8B-B14F-4D97-AF65-F5344CB8AC3E}">
        <p14:creationId xmlns:p14="http://schemas.microsoft.com/office/powerpoint/2010/main" val="873844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1C957FD-29AC-42A1-9233-BA9060E8E0BA}" type="slidenum">
              <a:rPr lang="en-US" altLang="en-US"/>
              <a:pPr/>
              <a:t>‹#›</a:t>
            </a:fld>
            <a:endParaRPr lang="en-US" altLang="en-US"/>
          </a:p>
        </p:txBody>
      </p:sp>
    </p:spTree>
    <p:extLst>
      <p:ext uri="{BB962C8B-B14F-4D97-AF65-F5344CB8AC3E}">
        <p14:creationId xmlns:p14="http://schemas.microsoft.com/office/powerpoint/2010/main" val="255382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E67D94E-FC9F-4E0B-8BE6-D76B42601BF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evyinstitute.org/pubs/sa_nov_07.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levyinstitute.org/pubs/sa_dec_08.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685800"/>
            <a:ext cx="7772400" cy="5410200"/>
          </a:xfrm>
        </p:spPr>
        <p:txBody>
          <a:bodyPr/>
          <a:lstStyle/>
          <a:p>
            <a:pPr eaLnBrk="1" hangingPunct="1"/>
            <a:r>
              <a:rPr lang="en-US" altLang="en-US" sz="4000" smtClean="0">
                <a:latin typeface="Gill Sans MT" charset="0"/>
              </a:rPr>
              <a:t>The Linkage Between the Three Types of National Economic Deficits</a:t>
            </a:r>
            <a:br>
              <a:rPr lang="en-US" altLang="en-US" sz="4000" smtClean="0">
                <a:latin typeface="Gill Sans MT" charset="0"/>
              </a:rPr>
            </a:br>
            <a:r>
              <a:rPr lang="en-US" altLang="en-US" sz="4000" smtClean="0">
                <a:latin typeface="Gill Sans MT" charset="0"/>
              </a:rPr>
              <a:t/>
            </a:r>
            <a:br>
              <a:rPr lang="en-US" altLang="en-US" sz="4000" smtClean="0">
                <a:latin typeface="Gill Sans MT" charset="0"/>
              </a:rPr>
            </a:br>
            <a:r>
              <a:rPr lang="en-US" altLang="en-US" sz="4000" smtClean="0">
                <a:latin typeface="Gill Sans MT" charset="0"/>
              </a:rPr>
              <a:t/>
            </a:r>
            <a:br>
              <a:rPr lang="en-US" altLang="en-US" sz="4000" smtClean="0">
                <a:latin typeface="Gill Sans MT" charset="0"/>
              </a:rPr>
            </a:br>
            <a:r>
              <a:rPr lang="en-US" altLang="en-US" sz="4000" smtClean="0">
                <a:latin typeface="Gill Sans MT" charset="0"/>
              </a:rPr>
              <a:t/>
            </a:r>
            <a:br>
              <a:rPr lang="en-US" altLang="en-US" sz="4000" smtClean="0">
                <a:latin typeface="Gill Sans MT" charset="0"/>
              </a:rPr>
            </a:br>
            <a:r>
              <a:rPr lang="en-US" altLang="en-US" sz="2000" smtClean="0">
                <a:latin typeface="Gill Sans MT" charset="0"/>
              </a:rPr>
              <a:t/>
            </a:r>
            <a:br>
              <a:rPr lang="en-US" altLang="en-US" sz="2000" smtClean="0">
                <a:latin typeface="Gill Sans MT" charset="0"/>
              </a:rPr>
            </a:br>
            <a:r>
              <a:rPr lang="en-US" altLang="en-US" sz="2000" smtClean="0">
                <a:latin typeface="Gill Sans MT" charset="0"/>
              </a:rPr>
              <a:t>www.cpegonline.org</a:t>
            </a:r>
            <a:br>
              <a:rPr lang="en-US" altLang="en-US" sz="2000" smtClean="0">
                <a:latin typeface="Gill Sans MT" charset="0"/>
              </a:rPr>
            </a:br>
            <a:r>
              <a:rPr lang="en-US" altLang="en-US" sz="2000" smtClean="0">
                <a:latin typeface="Gill Sans MT" charset="0"/>
              </a:rPr>
              <a:t/>
            </a:r>
            <a:br>
              <a:rPr lang="en-US" altLang="en-US" sz="2000" smtClean="0">
                <a:latin typeface="Gill Sans MT" charset="0"/>
              </a:rPr>
            </a:br>
            <a:r>
              <a:rPr lang="en-US" altLang="en-US" sz="2000" smtClean="0">
                <a:latin typeface="Gill Sans MT" charset="0"/>
              </a:rPr>
              <a:t>Ron Baiman</a:t>
            </a:r>
            <a:br>
              <a:rPr lang="en-US" altLang="en-US" sz="2000" smtClean="0">
                <a:latin typeface="Gill Sans MT" charset="0"/>
              </a:rPr>
            </a:br>
            <a:r>
              <a:rPr lang="en-US" altLang="en-US" sz="2000" smtClean="0">
                <a:latin typeface="Gill Sans MT" charset="0"/>
              </a:rPr>
              <a:t>June 22, 2010</a:t>
            </a:r>
          </a:p>
        </p:txBody>
      </p:sp>
      <p:pic>
        <p:nvPicPr>
          <p:cNvPr id="14339" name="Picture 3" descr="cpeg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200400"/>
            <a:ext cx="364490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4000" smtClean="0">
                <a:latin typeface="Gill Sans MT" charset="0"/>
              </a:rPr>
              <a:t>Government Deficits Are Different   </a:t>
            </a:r>
          </a:p>
        </p:txBody>
      </p:sp>
      <p:sp>
        <p:nvSpPr>
          <p:cNvPr id="16387" name="Rectangle 3"/>
          <p:cNvSpPr>
            <a:spLocks noGrp="1" noChangeArrowheads="1"/>
          </p:cNvSpPr>
          <p:nvPr>
            <p:ph type="body" idx="1"/>
          </p:nvPr>
        </p:nvSpPr>
        <p:spPr/>
        <p:txBody>
          <a:bodyPr/>
          <a:lstStyle/>
          <a:p>
            <a:pPr eaLnBrk="1" hangingPunct="1">
              <a:lnSpc>
                <a:spcPct val="80000"/>
              </a:lnSpc>
            </a:pPr>
            <a:r>
              <a:rPr lang="en-US" altLang="en-US" sz="2400" smtClean="0">
                <a:latin typeface="Gill Sans MT" charset="0"/>
              </a:rPr>
              <a:t>Unlike a change in single household or business deficit, changing the federal deficit impacts the entire economy</a:t>
            </a:r>
          </a:p>
          <a:p>
            <a:pPr eaLnBrk="1" hangingPunct="1">
              <a:lnSpc>
                <a:spcPct val="80000"/>
              </a:lnSpc>
            </a:pPr>
            <a:r>
              <a:rPr lang="en-US" altLang="en-US" sz="2400" smtClean="0">
                <a:latin typeface="Gill Sans MT" charset="0"/>
              </a:rPr>
              <a:t>The overall economy can be viewed as a giant circle of income and spending.</a:t>
            </a:r>
          </a:p>
          <a:p>
            <a:pPr eaLnBrk="1" hangingPunct="1">
              <a:lnSpc>
                <a:spcPct val="80000"/>
              </a:lnSpc>
            </a:pPr>
            <a:r>
              <a:rPr lang="en-US" altLang="en-US" sz="2400" smtClean="0">
                <a:latin typeface="Gill Sans MT" charset="0"/>
              </a:rPr>
              <a:t>The income comes from wages, profits, rents and interest payments.</a:t>
            </a:r>
          </a:p>
          <a:p>
            <a:pPr eaLnBrk="1" hangingPunct="1">
              <a:lnSpc>
                <a:spcPct val="80000"/>
              </a:lnSpc>
            </a:pPr>
            <a:r>
              <a:rPr lang="en-US" altLang="en-US" sz="2400" smtClean="0">
                <a:latin typeface="Gill Sans MT" charset="0"/>
              </a:rPr>
              <a:t>The spending comes from household consumption and business investment, government spending, and exports minus imports.    </a:t>
            </a:r>
          </a:p>
        </p:txBody>
      </p:sp>
      <p:pic>
        <p:nvPicPr>
          <p:cNvPr id="16388" name="Picture 3" descr="cpeg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6324600"/>
            <a:ext cx="9906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4000" smtClean="0">
                <a:latin typeface="Gill Sans MT" charset="0"/>
              </a:rPr>
              <a:t>Income and Spending in the Overall Economy Must Balance</a:t>
            </a:r>
          </a:p>
        </p:txBody>
      </p:sp>
      <p:sp>
        <p:nvSpPr>
          <p:cNvPr id="18435" name="Rectangle 3"/>
          <p:cNvSpPr>
            <a:spLocks noGrp="1" noChangeArrowheads="1"/>
          </p:cNvSpPr>
          <p:nvPr>
            <p:ph type="body" idx="1"/>
          </p:nvPr>
        </p:nvSpPr>
        <p:spPr/>
        <p:txBody>
          <a:bodyPr/>
          <a:lstStyle/>
          <a:p>
            <a:pPr eaLnBrk="1" hangingPunct="1"/>
            <a:r>
              <a:rPr lang="en-US" altLang="en-US" sz="2400" smtClean="0">
                <a:latin typeface="Gill Sans MT" charset="0"/>
              </a:rPr>
              <a:t>Just as business, and some households, tally up their income and spending and make sure that any difference between the two shows up as a surplus or deficit in their accounts, so do nations in their national accounts</a:t>
            </a:r>
          </a:p>
          <a:p>
            <a:pPr eaLnBrk="1" hangingPunct="1"/>
            <a:r>
              <a:rPr lang="en-US" altLang="en-US" sz="2400" smtClean="0">
                <a:latin typeface="Gill Sans MT" charset="0"/>
              </a:rPr>
              <a:t>Specifically, all income earned by US households and business must equal the sum of all spending on goods and services that they produce</a:t>
            </a:r>
          </a:p>
        </p:txBody>
      </p:sp>
      <p:pic>
        <p:nvPicPr>
          <p:cNvPr id="18436" name="Picture 3" descr="cpeg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6324600"/>
            <a:ext cx="9906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4000" smtClean="0">
                <a:latin typeface="Gill Sans MT" charset="0"/>
              </a:rPr>
              <a:t>The Three Major Types of National Deficits</a:t>
            </a:r>
          </a:p>
        </p:txBody>
      </p:sp>
      <p:sp>
        <p:nvSpPr>
          <p:cNvPr id="20483" name="Rectangle 3"/>
          <p:cNvSpPr>
            <a:spLocks noGrp="1" noChangeArrowheads="1"/>
          </p:cNvSpPr>
          <p:nvPr>
            <p:ph type="body" idx="1"/>
          </p:nvPr>
        </p:nvSpPr>
        <p:spPr/>
        <p:txBody>
          <a:bodyPr/>
          <a:lstStyle/>
          <a:p>
            <a:pPr eaLnBrk="1" hangingPunct="1">
              <a:lnSpc>
                <a:spcPct val="90000"/>
              </a:lnSpc>
            </a:pPr>
            <a:r>
              <a:rPr lang="en-US" altLang="en-US" sz="2400" smtClean="0">
                <a:latin typeface="Gill Sans MT" charset="0"/>
              </a:rPr>
              <a:t>A </a:t>
            </a:r>
            <a:r>
              <a:rPr lang="en-US" altLang="en-US" sz="2400" b="1" smtClean="0">
                <a:latin typeface="Gill Sans MT" charset="0"/>
              </a:rPr>
              <a:t>trade deficit</a:t>
            </a:r>
            <a:r>
              <a:rPr lang="en-US" altLang="en-US" sz="2400" smtClean="0">
                <a:latin typeface="Gill Sans MT" charset="0"/>
              </a:rPr>
              <a:t> occurs when we spent more on imports than we sell in exports. When this happens some of the money that we make in the U.S. “leaks” abroad out of the circle of income and spending.</a:t>
            </a:r>
          </a:p>
          <a:p>
            <a:pPr eaLnBrk="1" hangingPunct="1">
              <a:lnSpc>
                <a:spcPct val="90000"/>
              </a:lnSpc>
            </a:pPr>
            <a:r>
              <a:rPr lang="en-US" altLang="en-US" sz="2400" smtClean="0">
                <a:latin typeface="Gill Sans MT" charset="0"/>
              </a:rPr>
              <a:t>A </a:t>
            </a:r>
            <a:r>
              <a:rPr lang="en-US" altLang="en-US" sz="2400" b="1" smtClean="0">
                <a:latin typeface="Gill Sans MT" charset="0"/>
              </a:rPr>
              <a:t>government deficit</a:t>
            </a:r>
            <a:r>
              <a:rPr lang="en-US" altLang="en-US" sz="2400" smtClean="0">
                <a:latin typeface="Gill Sans MT" charset="0"/>
              </a:rPr>
              <a:t> occurs when the government spends more than it receives in taxes and fees. This creates “extra spending” in the economy</a:t>
            </a:r>
          </a:p>
          <a:p>
            <a:pPr eaLnBrk="1" hangingPunct="1">
              <a:lnSpc>
                <a:spcPct val="90000"/>
              </a:lnSpc>
            </a:pPr>
            <a:r>
              <a:rPr lang="en-US" altLang="en-US" sz="2400" smtClean="0">
                <a:latin typeface="Gill Sans MT" charset="0"/>
              </a:rPr>
              <a:t>A </a:t>
            </a:r>
            <a:r>
              <a:rPr lang="en-US" altLang="en-US" sz="2400" b="1" smtClean="0">
                <a:latin typeface="Gill Sans MT" charset="0"/>
              </a:rPr>
              <a:t>private deficit</a:t>
            </a:r>
            <a:r>
              <a:rPr lang="en-US" altLang="en-US" sz="2400" smtClean="0">
                <a:latin typeface="Gill Sans MT" charset="0"/>
              </a:rPr>
              <a:t> results when households and businesses consume or invest more than they earn. This also creates “extra spending” in the economy.</a:t>
            </a:r>
          </a:p>
          <a:p>
            <a:pPr eaLnBrk="1" hangingPunct="1">
              <a:lnSpc>
                <a:spcPct val="90000"/>
              </a:lnSpc>
              <a:buFontTx/>
              <a:buNone/>
            </a:pPr>
            <a:endParaRPr lang="en-US" altLang="en-US" sz="2400" smtClean="0">
              <a:latin typeface="Gill Sans MT" charset="0"/>
            </a:endParaRPr>
          </a:p>
        </p:txBody>
      </p:sp>
      <p:pic>
        <p:nvPicPr>
          <p:cNvPr id="20484" name="Picture 3" descr="cpeg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6324600"/>
            <a:ext cx="9906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z="4000" smtClean="0">
                <a:latin typeface="Gill Sans MT" charset="0"/>
              </a:rPr>
              <a:t>The Linkage Between the Three Types of National Deficits </a:t>
            </a:r>
          </a:p>
        </p:txBody>
      </p:sp>
      <p:sp>
        <p:nvSpPr>
          <p:cNvPr id="22531" name="Rectangle 3"/>
          <p:cNvSpPr>
            <a:spLocks noGrp="1" noChangeArrowheads="1"/>
          </p:cNvSpPr>
          <p:nvPr>
            <p:ph type="body" idx="1"/>
          </p:nvPr>
        </p:nvSpPr>
        <p:spPr/>
        <p:txBody>
          <a:bodyPr/>
          <a:lstStyle/>
          <a:p>
            <a:pPr eaLnBrk="1" hangingPunct="1"/>
            <a:r>
              <a:rPr lang="en-US" altLang="en-US" sz="2400" smtClean="0">
                <a:latin typeface="Gill Sans MT" charset="0"/>
              </a:rPr>
              <a:t>Since spending has to equal income, the three types of national deficits are linked. </a:t>
            </a:r>
          </a:p>
          <a:p>
            <a:pPr eaLnBrk="1" hangingPunct="1"/>
            <a:r>
              <a:rPr lang="en-US" altLang="en-US" sz="2400" smtClean="0">
                <a:latin typeface="Gill Sans MT" charset="0"/>
              </a:rPr>
              <a:t>“Leaked spending” from trade deficits has to be made up by “extra spending” from private (household and business) deficits and “extra spending” from government deficits.</a:t>
            </a:r>
          </a:p>
          <a:p>
            <a:pPr eaLnBrk="1" hangingPunct="1"/>
            <a:r>
              <a:rPr lang="en-US" altLang="en-US" sz="2400" smtClean="0">
                <a:latin typeface="Gill Sans MT" charset="0"/>
              </a:rPr>
              <a:t>The following “deficit linkage balance” must hold:</a:t>
            </a:r>
          </a:p>
          <a:p>
            <a:pPr eaLnBrk="1" hangingPunct="1">
              <a:buFontTx/>
              <a:buNone/>
            </a:pPr>
            <a:r>
              <a:rPr lang="en-US" altLang="en-US" sz="2400" b="1" smtClean="0">
                <a:latin typeface="Gill Sans MT" charset="0"/>
              </a:rPr>
              <a:t>	Trade deficit</a:t>
            </a:r>
            <a:r>
              <a:rPr lang="en-US" altLang="en-US" sz="2400" smtClean="0">
                <a:latin typeface="Gill Sans MT" charset="0"/>
              </a:rPr>
              <a:t> = </a:t>
            </a:r>
            <a:r>
              <a:rPr lang="en-US" altLang="en-US" sz="2400" b="1" smtClean="0">
                <a:latin typeface="Gill Sans MT" charset="0"/>
              </a:rPr>
              <a:t>Private deficit</a:t>
            </a:r>
            <a:r>
              <a:rPr lang="en-US" altLang="en-US" sz="2400" smtClean="0">
                <a:latin typeface="Gill Sans MT" charset="0"/>
              </a:rPr>
              <a:t> + </a:t>
            </a:r>
            <a:r>
              <a:rPr lang="en-US" altLang="en-US" sz="2400" b="1" smtClean="0">
                <a:latin typeface="Gill Sans MT" charset="0"/>
              </a:rPr>
              <a:t>Government deficit</a:t>
            </a:r>
            <a:r>
              <a:rPr lang="en-US" altLang="en-US" sz="2400" smtClean="0">
                <a:latin typeface="Gill Sans MT" charset="0"/>
              </a:rPr>
              <a:t>    </a:t>
            </a:r>
          </a:p>
        </p:txBody>
      </p:sp>
      <p:pic>
        <p:nvPicPr>
          <p:cNvPr id="22532" name="Picture 3" descr="cpeg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6324600"/>
            <a:ext cx="9906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z="4000" smtClean="0">
                <a:latin typeface="Gill Sans MT" charset="0"/>
              </a:rPr>
              <a:t>The Linkage Between the Deficits is Real </a:t>
            </a:r>
          </a:p>
        </p:txBody>
      </p:sp>
      <p:sp>
        <p:nvSpPr>
          <p:cNvPr id="24579" name="Rectangle 3"/>
          <p:cNvSpPr>
            <a:spLocks noGrp="1" noChangeArrowheads="1"/>
          </p:cNvSpPr>
          <p:nvPr>
            <p:ph type="body" idx="1"/>
          </p:nvPr>
        </p:nvSpPr>
        <p:spPr>
          <a:xfrm>
            <a:off x="457200" y="1600200"/>
            <a:ext cx="8229600" cy="4953000"/>
          </a:xfrm>
        </p:spPr>
        <p:txBody>
          <a:bodyPr/>
          <a:lstStyle/>
          <a:p>
            <a:pPr eaLnBrk="1" hangingPunct="1">
              <a:lnSpc>
                <a:spcPct val="80000"/>
              </a:lnSpc>
            </a:pPr>
            <a:endParaRPr lang="en-US" altLang="en-US" sz="2400" smtClean="0">
              <a:latin typeface="Gill Sans MT" charset="0"/>
            </a:endParaRPr>
          </a:p>
          <a:p>
            <a:pPr eaLnBrk="1" hangingPunct="1">
              <a:lnSpc>
                <a:spcPct val="80000"/>
              </a:lnSpc>
            </a:pPr>
            <a:r>
              <a:rPr lang="en-US" altLang="en-US" sz="2400" smtClean="0">
                <a:latin typeface="Gill Sans MT" charset="0"/>
              </a:rPr>
              <a:t>This “deficit linkage balance” is not a “theoretical” economic principle that depends on all kinds of assumptions, but a real characteristic of any market economy.</a:t>
            </a:r>
          </a:p>
          <a:p>
            <a:pPr eaLnBrk="1" hangingPunct="1">
              <a:lnSpc>
                <a:spcPct val="80000"/>
              </a:lnSpc>
            </a:pPr>
            <a:r>
              <a:rPr lang="en-US" altLang="en-US" sz="2400" smtClean="0">
                <a:latin typeface="Gill Sans MT" charset="0"/>
              </a:rPr>
              <a:t>Like the equation 1+1=2, the deficit balance is an “identity” that holds “by definition” at all times, both in the “short-run” and the “long-run”. </a:t>
            </a:r>
          </a:p>
          <a:p>
            <a:pPr eaLnBrk="1" hangingPunct="1">
              <a:lnSpc>
                <a:spcPct val="80000"/>
              </a:lnSpc>
            </a:pPr>
            <a:r>
              <a:rPr lang="en-US" altLang="en-US" sz="2400" smtClean="0">
                <a:latin typeface="Gill Sans MT" charset="0"/>
              </a:rPr>
              <a:t>Decades of government economic data satisfy this identity – as they must.</a:t>
            </a:r>
            <a:r>
              <a:rPr lang="en-US" altLang="en-US" sz="2400" baseline="30000" smtClean="0">
                <a:latin typeface="Gill Sans MT" charset="0"/>
              </a:rPr>
              <a:t>1</a:t>
            </a:r>
            <a:r>
              <a:rPr lang="en-US" altLang="en-US" sz="2400" smtClean="0">
                <a:latin typeface="Gill Sans MT" charset="0"/>
              </a:rPr>
              <a:t> </a:t>
            </a:r>
          </a:p>
          <a:p>
            <a:pPr eaLnBrk="1" hangingPunct="1">
              <a:lnSpc>
                <a:spcPct val="80000"/>
              </a:lnSpc>
            </a:pPr>
            <a:r>
              <a:rPr lang="en-US" altLang="en-US" sz="2400" smtClean="0">
                <a:latin typeface="Gill Sans MT" charset="0"/>
              </a:rPr>
              <a:t>The bottom line is that </a:t>
            </a:r>
            <a:r>
              <a:rPr lang="en-US" altLang="en-US" sz="2400" b="1" smtClean="0">
                <a:latin typeface="Gill Sans MT" charset="0"/>
              </a:rPr>
              <a:t>you can’t change any single one of these three types of national deficit without changing (at least one of) the other deficit(s).</a:t>
            </a:r>
          </a:p>
          <a:p>
            <a:pPr eaLnBrk="1" hangingPunct="1">
              <a:lnSpc>
                <a:spcPct val="80000"/>
              </a:lnSpc>
              <a:buFontTx/>
              <a:buNone/>
            </a:pPr>
            <a:r>
              <a:rPr lang="en-US" altLang="en-US" sz="2400" smtClean="0">
                <a:latin typeface="Gill Sans MT" charset="0"/>
              </a:rPr>
              <a:t> </a:t>
            </a:r>
          </a:p>
        </p:txBody>
      </p:sp>
      <p:pic>
        <p:nvPicPr>
          <p:cNvPr id="24580" name="Picture 3" descr="cpeg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6324600"/>
            <a:ext cx="9906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457200"/>
            <a:ext cx="8229600" cy="1143000"/>
          </a:xfrm>
        </p:spPr>
        <p:txBody>
          <a:bodyPr/>
          <a:lstStyle/>
          <a:p>
            <a:pPr eaLnBrk="1" hangingPunct="1"/>
            <a:r>
              <a:rPr lang="en-US" altLang="en-US" sz="4000" smtClean="0">
                <a:latin typeface="Gill Sans MT" charset="0"/>
              </a:rPr>
              <a:t>Just Reducing the Federal Deficit will Lead to Increased Unemployment  </a:t>
            </a:r>
          </a:p>
        </p:txBody>
      </p:sp>
      <p:sp>
        <p:nvSpPr>
          <p:cNvPr id="26627" name="Rectangle 3"/>
          <p:cNvSpPr>
            <a:spLocks noGrp="1" noChangeArrowheads="1"/>
          </p:cNvSpPr>
          <p:nvPr>
            <p:ph type="body" idx="1"/>
          </p:nvPr>
        </p:nvSpPr>
        <p:spPr>
          <a:xfrm>
            <a:off x="457200" y="1981200"/>
            <a:ext cx="8229600" cy="4572000"/>
          </a:xfrm>
        </p:spPr>
        <p:txBody>
          <a:bodyPr/>
          <a:lstStyle/>
          <a:p>
            <a:pPr eaLnBrk="1" hangingPunct="1">
              <a:lnSpc>
                <a:spcPct val="90000"/>
              </a:lnSpc>
            </a:pPr>
            <a:r>
              <a:rPr lang="en-US" altLang="en-US" sz="2400" smtClean="0">
                <a:latin typeface="Gill Sans MT" charset="0"/>
              </a:rPr>
              <a:t>If the federal deficit is cut either private deficits must increase or the trade deficit must decline.</a:t>
            </a:r>
            <a:r>
              <a:rPr lang="en-US" altLang="en-US" sz="2400" baseline="30000" smtClean="0">
                <a:latin typeface="Gill Sans MT" charset="0"/>
              </a:rPr>
              <a:t>2</a:t>
            </a:r>
            <a:r>
              <a:rPr lang="en-US" altLang="en-US" sz="2400" smtClean="0">
                <a:latin typeface="Gill Sans MT" charset="0"/>
              </a:rPr>
              <a:t> </a:t>
            </a:r>
          </a:p>
          <a:p>
            <a:pPr eaLnBrk="1" hangingPunct="1">
              <a:lnSpc>
                <a:spcPct val="90000"/>
              </a:lnSpc>
            </a:pPr>
            <a:r>
              <a:rPr lang="en-US" altLang="en-US" sz="2400" smtClean="0">
                <a:latin typeface="Gill Sans MT" charset="0"/>
              </a:rPr>
              <a:t>If there are no changes in our relative export competitiveness, and no increases in private deficits, the withdrawal of “extra spending” in the economy that will result from cutting the federal deficit, will shrink the economy and increase unemployment.</a:t>
            </a:r>
          </a:p>
          <a:p>
            <a:pPr eaLnBrk="1" hangingPunct="1">
              <a:lnSpc>
                <a:spcPct val="90000"/>
              </a:lnSpc>
            </a:pPr>
            <a:r>
              <a:rPr lang="en-US" altLang="en-US" sz="2400" smtClean="0">
                <a:latin typeface="Gill Sans MT" charset="0"/>
              </a:rPr>
              <a:t>This will reduce the trade deficit (and balance the deficit linkage identity) as people in the U.S. will have less income to spend on imports.</a:t>
            </a:r>
            <a:r>
              <a:rPr lang="en-US" altLang="en-US" sz="2400" baseline="30000" smtClean="0">
                <a:latin typeface="Gill Sans MT" charset="0"/>
              </a:rPr>
              <a:t>3</a:t>
            </a:r>
            <a:r>
              <a:rPr lang="en-US" altLang="en-US" sz="2400" smtClean="0">
                <a:latin typeface="Gill Sans MT" charset="0"/>
              </a:rPr>
              <a:t> But this will be a consequence of economic contraction, not improved US export competitiveness.  </a:t>
            </a:r>
          </a:p>
        </p:txBody>
      </p:sp>
      <p:pic>
        <p:nvPicPr>
          <p:cNvPr id="26628" name="Picture 3" descr="cpeg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6324600"/>
            <a:ext cx="9906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066800"/>
            <a:ext cx="8229600" cy="1143000"/>
          </a:xfrm>
        </p:spPr>
        <p:txBody>
          <a:bodyPr/>
          <a:lstStyle/>
          <a:p>
            <a:pPr eaLnBrk="1" hangingPunct="1"/>
            <a:r>
              <a:rPr lang="en-US" altLang="en-US" sz="4000" smtClean="0">
                <a:latin typeface="Gill Sans MT" charset="0"/>
              </a:rPr>
              <a:t>To Avoid Increasing Unemployment Significant Federal Deficit Reduction Must be Accompanied by Trade Deficit Reduction Policies </a:t>
            </a:r>
          </a:p>
        </p:txBody>
      </p:sp>
      <p:sp>
        <p:nvSpPr>
          <p:cNvPr id="28675" name="Rectangle 3"/>
          <p:cNvSpPr>
            <a:spLocks noGrp="1" noChangeArrowheads="1"/>
          </p:cNvSpPr>
          <p:nvPr>
            <p:ph type="body" idx="1"/>
          </p:nvPr>
        </p:nvSpPr>
        <p:spPr>
          <a:xfrm>
            <a:off x="457200" y="3276600"/>
            <a:ext cx="8229600" cy="2849563"/>
          </a:xfrm>
        </p:spPr>
        <p:txBody>
          <a:bodyPr/>
          <a:lstStyle/>
          <a:p>
            <a:pPr eaLnBrk="1" hangingPunct="1"/>
            <a:r>
              <a:rPr lang="en-US" altLang="en-US" sz="2400" smtClean="0">
                <a:latin typeface="Gill Sans MT" charset="0"/>
              </a:rPr>
              <a:t>The only other way to significantly reduce the federal deficit without increasing unemployment is to dramatically increase private deficits.</a:t>
            </a:r>
            <a:r>
              <a:rPr lang="en-US" altLang="en-US" sz="2400" baseline="30000" smtClean="0">
                <a:latin typeface="Gill Sans MT" charset="0"/>
              </a:rPr>
              <a:t>4</a:t>
            </a:r>
            <a:endParaRPr lang="en-US" altLang="en-US" sz="2400" smtClean="0">
              <a:latin typeface="Gill Sans MT" charset="0"/>
            </a:endParaRPr>
          </a:p>
          <a:p>
            <a:pPr eaLnBrk="1" hangingPunct="1"/>
            <a:r>
              <a:rPr lang="en-US" altLang="en-US" sz="2400" smtClean="0">
                <a:latin typeface="Gill Sans MT" charset="0"/>
              </a:rPr>
              <a:t> This has occurred twice in recent history (the stock market and housing bubbles) but has not proven to be sustainable. </a:t>
            </a:r>
          </a:p>
          <a:p>
            <a:pPr eaLnBrk="1" hangingPunct="1"/>
            <a:endParaRPr lang="en-US" altLang="en-US" sz="2800" smtClean="0">
              <a:latin typeface="Gill Sans MT" charset="0"/>
            </a:endParaRPr>
          </a:p>
          <a:p>
            <a:pPr eaLnBrk="1" hangingPunct="1"/>
            <a:endParaRPr lang="en-US" altLang="en-US" sz="2800" smtClean="0">
              <a:latin typeface="Gill Sans MT" charset="0"/>
            </a:endParaRPr>
          </a:p>
        </p:txBody>
      </p:sp>
      <p:pic>
        <p:nvPicPr>
          <p:cNvPr id="28676" name="Picture 3" descr="cpeg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6324600"/>
            <a:ext cx="9906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457200" y="228600"/>
            <a:ext cx="8229600" cy="6324600"/>
          </a:xfrm>
        </p:spPr>
        <p:txBody>
          <a:bodyPr/>
          <a:lstStyle/>
          <a:p>
            <a:pPr marL="609600" indent="-609600">
              <a:lnSpc>
                <a:spcPct val="80000"/>
              </a:lnSpc>
              <a:buFontTx/>
              <a:buNone/>
            </a:pPr>
            <a:r>
              <a:rPr lang="en-US" altLang="en-US" sz="2000" b="1" smtClean="0"/>
              <a:t>Notes and References:</a:t>
            </a:r>
          </a:p>
          <a:p>
            <a:pPr marL="609600" indent="-609600">
              <a:lnSpc>
                <a:spcPct val="80000"/>
              </a:lnSpc>
              <a:buFontTx/>
              <a:buNone/>
            </a:pPr>
            <a:endParaRPr lang="en-US" altLang="en-US" sz="2000" b="1" smtClean="0"/>
          </a:p>
          <a:p>
            <a:pPr marL="609600" indent="-609600">
              <a:lnSpc>
                <a:spcPct val="80000"/>
              </a:lnSpc>
              <a:buFontTx/>
              <a:buAutoNum type="arabicParenR"/>
            </a:pPr>
            <a:r>
              <a:rPr lang="en-US" altLang="en-US" sz="1600" smtClean="0"/>
              <a:t>For empirical documentation that shows how this identity works for the U.S. economy, and its implications (raised over a decade ago), see papers by Wynne Godley, a prominent Cambridge University Macroeconomist, and co-authors, at the Levy Institute site: </a:t>
            </a:r>
            <a:r>
              <a:rPr lang="en-US" altLang="en-US" sz="1600" smtClean="0">
                <a:hlinkClick r:id="rId3"/>
              </a:rPr>
              <a:t>http://www.levyinstitute.org/pubs/sa_nov_07.pdf</a:t>
            </a:r>
            <a:r>
              <a:rPr lang="en-US" altLang="en-US" sz="1600" smtClean="0"/>
              <a:t>  and </a:t>
            </a:r>
            <a:r>
              <a:rPr lang="en-US" altLang="en-US" sz="1600" smtClean="0">
                <a:hlinkClick r:id="rId4"/>
              </a:rPr>
              <a:t>http://www.levyinstitute.org/pubs/sa_dec_08.pdf</a:t>
            </a:r>
            <a:r>
              <a:rPr lang="en-US" altLang="en-US" sz="1600" smtClean="0"/>
              <a:t> .</a:t>
            </a:r>
          </a:p>
          <a:p>
            <a:pPr marL="609600" indent="-609600">
              <a:lnSpc>
                <a:spcPct val="80000"/>
              </a:lnSpc>
              <a:buFontTx/>
              <a:buAutoNum type="arabicParenR" startAt="2"/>
            </a:pPr>
            <a:r>
              <a:rPr lang="en-US" altLang="en-US" sz="1600" smtClean="0"/>
              <a:t>Strictly speaking “Government Deficits” should include state and local, as well as federal government deficits. However as state and local governments are generally required to have balanced operating budgets, we make a simplifying assumption that all government deficits can be attributed to the federal government.</a:t>
            </a:r>
          </a:p>
          <a:p>
            <a:pPr marL="609600" indent="-609600">
              <a:lnSpc>
                <a:spcPct val="80000"/>
              </a:lnSpc>
              <a:buFontTx/>
              <a:buAutoNum type="arabicParenR" startAt="2"/>
            </a:pPr>
            <a:r>
              <a:rPr lang="en-US" altLang="en-US" sz="1600" smtClean="0"/>
              <a:t>If our trading partners do not also reduce their imports at a similar or higher rate.</a:t>
            </a:r>
          </a:p>
          <a:p>
            <a:pPr marL="609600" indent="-609600">
              <a:lnSpc>
                <a:spcPct val="80000"/>
              </a:lnSpc>
              <a:buFontTx/>
              <a:buNone/>
            </a:pPr>
            <a:r>
              <a:rPr lang="en-US" altLang="en-US" sz="1600" smtClean="0"/>
              <a:t>4) 	This is true in the short-tem and in the long-term. For example, if we have the same kind of structural trade imbalance in 2025, significant cuts in the federal deficit by that time will increase unemployment unless they are offset by an equally "significant" run-up in private deficit. Paul Krugman recently (</a:t>
            </a:r>
            <a:r>
              <a:rPr lang="en-US" altLang="en-US" sz="1600" i="1" smtClean="0"/>
              <a:t>New York Times</a:t>
            </a:r>
            <a:r>
              <a:rPr lang="en-US" altLang="en-US" sz="1600" smtClean="0"/>
              <a:t> 6/21/2010) similarly noted that increased private spending will be necessary to off-set the contractionary impact of federal deficit reduction. However, though Federal Reserve monetary policy stimulus might generate a sufficient boost in private sector deficit spending to off-set  a modest reduction in federal deficit, it's hard to see how a "non-bubble" increase in private sector deficit can off-set a structural trade (or “current account”) deficit equal to 5-6% of GDP (it’s 2004-2007 value), especially as households are now pulling back on spending and beginning to save again - so this would probably have to fall almost entirely on a run-up in business deficits. An "explosion" in productive debt-fueled real investment to off-set this trade deficit is very hard to imagine. In the last couple of decades, even if when these appear to have started as productive investment (like the tech boom in the 90's ) they ended up as unsustainable bubbles, and they included run-ups in household deficits as well as business deficits. </a:t>
            </a:r>
          </a:p>
        </p:txBody>
      </p:sp>
      <p:pic>
        <p:nvPicPr>
          <p:cNvPr id="30723" name="Picture 2" descr="cpeg2.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848600" y="6324600"/>
            <a:ext cx="99060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4190</TotalTime>
  <Words>750</Words>
  <Application>Microsoft Office PowerPoint</Application>
  <PresentationFormat>On-screen Show (4:3)</PresentationFormat>
  <Paragraphs>46</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ＭＳ Ｐゴシック</vt:lpstr>
      <vt:lpstr>Gill Sans MT</vt:lpstr>
      <vt:lpstr>Default Design</vt:lpstr>
      <vt:lpstr>The Linkage Between the Three Types of National Economic Deficits     www.cpegonline.org  Ron Baiman June 22, 2010</vt:lpstr>
      <vt:lpstr>Government Deficits Are Different   </vt:lpstr>
      <vt:lpstr>Income and Spending in the Overall Economy Must Balance</vt:lpstr>
      <vt:lpstr>The Three Major Types of National Deficits</vt:lpstr>
      <vt:lpstr>The Linkage Between the Three Types of National Deficits </vt:lpstr>
      <vt:lpstr>The Linkage Between the Deficits is Real </vt:lpstr>
      <vt:lpstr>Just Reducing the Federal Deficit will Lead to Increased Unemployment  </vt:lpstr>
      <vt:lpstr>To Avoid Increasing Unemployment Significant Federal Deficit Reduction Must be Accompanied by Trade Deficit Reduction Policies </vt:lpstr>
      <vt:lpstr>PowerPoint Presentation</vt:lpstr>
    </vt:vector>
  </TitlesOfParts>
  <Company>CTBA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Linkage Between the Three Types of National Economic Deficits</dc:title>
  <dc:creator>Baiman, Ron P.</dc:creator>
  <cp:lastModifiedBy>Benedictine University</cp:lastModifiedBy>
  <cp:revision>23</cp:revision>
  <dcterms:created xsi:type="dcterms:W3CDTF">2010-06-18T20:55:05Z</dcterms:created>
  <dcterms:modified xsi:type="dcterms:W3CDTF">2018-09-19T21:17:00Z</dcterms:modified>
</cp:coreProperties>
</file>