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9" r:id="rId2"/>
    <p:sldId id="291" r:id="rId3"/>
    <p:sldId id="300" r:id="rId4"/>
    <p:sldId id="276" r:id="rId5"/>
    <p:sldId id="278" r:id="rId6"/>
    <p:sldId id="279" r:id="rId7"/>
    <p:sldId id="269" r:id="rId8"/>
    <p:sldId id="263" r:id="rId9"/>
    <p:sldId id="260" r:id="rId10"/>
    <p:sldId id="280" r:id="rId11"/>
    <p:sldId id="281" r:id="rId12"/>
    <p:sldId id="266" r:id="rId13"/>
    <p:sldId id="267" r:id="rId14"/>
    <p:sldId id="283" r:id="rId15"/>
    <p:sldId id="284" r:id="rId16"/>
    <p:sldId id="265" r:id="rId17"/>
    <p:sldId id="261" r:id="rId18"/>
    <p:sldId id="272" r:id="rId19"/>
    <p:sldId id="290" r:id="rId20"/>
    <p:sldId id="288" r:id="rId21"/>
    <p:sldId id="289" r:id="rId22"/>
    <p:sldId id="286" r:id="rId23"/>
    <p:sldId id="287" r:id="rId24"/>
    <p:sldId id="296" r:id="rId25"/>
    <p:sldId id="297" r:id="rId26"/>
    <p:sldId id="298" r:id="rId27"/>
    <p:sldId id="299" r:id="rId28"/>
    <p:sldId id="25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3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6.0730000000000004</c:v>
                </c:pt>
                <c:pt idx="1">
                  <c:v>4.6239999999999855</c:v>
                </c:pt>
                <c:pt idx="2">
                  <c:v>6.5720000000000001</c:v>
                </c:pt>
                <c:pt idx="3">
                  <c:v>6.0919999999999996</c:v>
                </c:pt>
                <c:pt idx="4">
                  <c:v>5.1519999999999975</c:v>
                </c:pt>
              </c:numCache>
            </c:numRef>
          </c:val>
        </c:ser>
        <c:axId val="84730240"/>
        <c:axId val="84731776"/>
      </c:barChart>
      <c:catAx>
        <c:axId val="84730240"/>
        <c:scaling>
          <c:orientation val="minMax"/>
        </c:scaling>
        <c:axPos val="b"/>
        <c:numFmt formatCode="General" sourceLinked="1"/>
        <c:tickLblPos val="nextTo"/>
        <c:crossAx val="84731776"/>
        <c:crosses val="autoZero"/>
        <c:auto val="1"/>
        <c:lblAlgn val="ctr"/>
        <c:lblOffset val="100"/>
      </c:catAx>
      <c:valAx>
        <c:axId val="847317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US $ Billions</a:t>
                </a:r>
              </a:p>
            </c:rich>
          </c:tx>
          <c:layout/>
        </c:title>
        <c:numFmt formatCode="&quot;$&quot;#,##0.00" sourceLinked="0"/>
        <c:tickLblPos val="nextTo"/>
        <c:crossAx val="847302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0.42157</cdr:x>
      <cdr:y>0.4</cdr:y>
    </cdr:from>
    <cdr:to>
      <cdr:x>0.5</cdr:x>
      <cdr:y>0.5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76600" y="1828801"/>
          <a:ext cx="609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$6.6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0.52941</cdr:x>
      <cdr:y>0.4</cdr:y>
    </cdr:from>
    <cdr:to>
      <cdr:x>0.59804</cdr:x>
      <cdr:y>0.51667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14801" y="1828801"/>
          <a:ext cx="533399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$6.1</a:t>
          </a:r>
          <a:endParaRPr lang="en-U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8C12B-9BE2-4BEE-A16B-4E6431BB1BE4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48593-04FA-4C5B-A338-7F7AE50CE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48593-04FA-4C5B-A338-7F7AE50CED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1F084-0751-427C-821C-A926965DDB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7/8/2013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BEAE6D-2D89-485B-B7EA-7B413CA11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Reframing the Debate: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100" dirty="0" smtClean="0"/>
              <a:t>A Revenue, Not a Spending, Problem</a:t>
            </a:r>
            <a:endParaRPr lang="en-US" sz="4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800" dirty="0" smtClean="0"/>
              <a:t>Dr. William Barclay</a:t>
            </a:r>
          </a:p>
          <a:p>
            <a:r>
              <a:rPr lang="en-US" dirty="0" smtClean="0"/>
              <a:t>Chicago Political Economy Group</a:t>
            </a:r>
          </a:p>
          <a:p>
            <a:r>
              <a:rPr lang="en-US" dirty="0" smtClean="0"/>
              <a:t>Testimony </a:t>
            </a:r>
            <a:r>
              <a:rPr lang="en-US" sz="2800" dirty="0" smtClean="0"/>
              <a:t>to Illinois Legislative Pension Committee Hearing</a:t>
            </a:r>
          </a:p>
          <a:p>
            <a:r>
              <a:rPr lang="en-US" sz="2800" dirty="0" smtClean="0"/>
              <a:t>July 8,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common one is: “The exchanges will move out of state.”</a:t>
            </a:r>
          </a:p>
          <a:p>
            <a:r>
              <a:rPr lang="en-US" dirty="0" smtClean="0"/>
              <a:t>Another common one is: “Traders will take their business elsewhere.”</a:t>
            </a:r>
          </a:p>
          <a:p>
            <a:r>
              <a:rPr lang="en-US" dirty="0" smtClean="0"/>
              <a:t>Yet another one is: “The tax could be easily evaded and/or costly to collect.”</a:t>
            </a:r>
          </a:p>
          <a:p>
            <a:r>
              <a:rPr lang="en-US" dirty="0" smtClean="0"/>
              <a:t>Let’s consider each in turn by looking at the economic arithmetic of an FTT (the incentives involved).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Taxes Face Counter Arguments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relevant question: Have exchanges moved when FTTs were implemented?</a:t>
            </a:r>
          </a:p>
          <a:p>
            <a:r>
              <a:rPr lang="en-US" dirty="0" smtClean="0"/>
              <a:t>No – this has not occurred.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The tax is not paid by the exchange. There is no economic incentive for the exchange to move.</a:t>
            </a:r>
          </a:p>
          <a:p>
            <a:pPr lvl="1"/>
            <a:r>
              <a:rPr lang="en-US" dirty="0" smtClean="0"/>
              <a:t>An FTT is levied on the act of trading.</a:t>
            </a:r>
          </a:p>
          <a:p>
            <a:r>
              <a:rPr lang="en-US" dirty="0" smtClean="0"/>
              <a:t>The exchange simply functions as the collection agency for an FTT.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Economic Arithmetic </a:t>
            </a:r>
            <a:br>
              <a:rPr lang="en-US" dirty="0" smtClean="0"/>
            </a:br>
            <a:r>
              <a:rPr lang="en-US" dirty="0" smtClean="0"/>
              <a:t>of an FTT: Exchanges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3 very active futures contracts:</a:t>
            </a:r>
          </a:p>
          <a:p>
            <a:r>
              <a:rPr lang="en-US" dirty="0" smtClean="0"/>
              <a:t>Corn: </a:t>
            </a:r>
          </a:p>
          <a:p>
            <a:pPr lvl="1"/>
            <a:r>
              <a:rPr lang="en-US" dirty="0" smtClean="0"/>
              <a:t>Each contract is for 5000 bushels</a:t>
            </a:r>
          </a:p>
          <a:p>
            <a:pPr lvl="1"/>
            <a:r>
              <a:rPr lang="en-US" dirty="0" smtClean="0"/>
              <a:t>Smallest price change (minimum tick) is $0.0025 = $12.50</a:t>
            </a:r>
          </a:p>
          <a:p>
            <a:r>
              <a:rPr lang="en-US" dirty="0" smtClean="0"/>
              <a:t>E-Mini S&amp;P 500:</a:t>
            </a:r>
          </a:p>
          <a:p>
            <a:pPr lvl="1"/>
            <a:r>
              <a:rPr lang="en-US" dirty="0" smtClean="0"/>
              <a:t>Each contract is $50 x the index (about $81,000 today)</a:t>
            </a:r>
          </a:p>
          <a:p>
            <a:pPr lvl="1"/>
            <a:r>
              <a:rPr lang="en-US" dirty="0" smtClean="0"/>
              <a:t>Minimum tick (smallest price change) is .25 index points = $12.50</a:t>
            </a:r>
          </a:p>
          <a:p>
            <a:r>
              <a:rPr lang="en-US" dirty="0" smtClean="0"/>
              <a:t>10 Year T-Note:</a:t>
            </a:r>
          </a:p>
          <a:p>
            <a:pPr lvl="1"/>
            <a:r>
              <a:rPr lang="en-US" dirty="0" smtClean="0"/>
              <a:t>Each contract of for $100,000 face value</a:t>
            </a:r>
          </a:p>
          <a:p>
            <a:pPr lvl="1"/>
            <a:r>
              <a:rPr lang="en-US" dirty="0" smtClean="0"/>
              <a:t>Minimum tick is 1/64 of a point = $15.625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$1/contract FTT is less than the minimum tick.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Economic Arithmetic </a:t>
            </a:r>
            <a:br>
              <a:rPr lang="en-US" dirty="0" smtClean="0"/>
            </a:br>
            <a:r>
              <a:rPr lang="en-US" dirty="0" smtClean="0"/>
              <a:t>of an FTT for Traders: 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100" dirty="0" smtClean="0"/>
              <a:t>Consider this economic arithmetic from the perspective of a trader (hedger, e.g., farmer, portfolio manager) or a speculator:  </a:t>
            </a:r>
          </a:p>
          <a:p>
            <a:r>
              <a:rPr lang="en-US" sz="3100" dirty="0" smtClean="0"/>
              <a:t>If the $1/contract FTT was levied, the trader would give up a fraction of the smallest first and last price change:</a:t>
            </a:r>
            <a:br>
              <a:rPr lang="en-US" sz="3100" dirty="0" smtClean="0"/>
            </a:br>
            <a:endParaRPr lang="en-US" sz="3100" dirty="0" smtClean="0"/>
          </a:p>
          <a:p>
            <a:pPr lvl="1"/>
            <a:r>
              <a:rPr lang="en-US" dirty="0" smtClean="0"/>
              <a:t>$1 of $6.25, $12.50 or $15.625 ($25 on the big S&amp;P 500 Index futures)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What kind of trading strategy or trader is looking for price changes less than the smallest amount a contract can change in value?</a:t>
            </a:r>
            <a:br>
              <a:rPr lang="en-US" dirty="0" smtClean="0"/>
            </a:br>
            <a:endParaRPr lang="en-US" dirty="0" smtClean="0"/>
          </a:p>
          <a:p>
            <a:r>
              <a:rPr lang="en-US" sz="3100" dirty="0" smtClean="0"/>
              <a:t>Another way of thinking about this: The $1/contract FTT is significantly less than the difference between the bid and ask prices for these contracts. </a:t>
            </a:r>
          </a:p>
          <a:p>
            <a:r>
              <a:rPr lang="en-US" sz="3100" b="1" dirty="0" smtClean="0"/>
              <a:t>The economic incentive for a trader to move is very limited.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Economic Arithmetic </a:t>
            </a:r>
            <a:br>
              <a:rPr lang="en-US" dirty="0" smtClean="0"/>
            </a:br>
            <a:r>
              <a:rPr lang="en-US" dirty="0" smtClean="0"/>
              <a:t>of an FTT for Traders: II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relevant question: To where would traders go?</a:t>
            </a:r>
          </a:p>
          <a:p>
            <a:r>
              <a:rPr lang="en-US" dirty="0" smtClean="0"/>
              <a:t>Some products trade under exclusive licenses.</a:t>
            </a:r>
          </a:p>
          <a:p>
            <a:pPr lvl="1"/>
            <a:r>
              <a:rPr lang="en-US" dirty="0" smtClean="0"/>
              <a:t>These include almost all stock index products.</a:t>
            </a:r>
          </a:p>
          <a:p>
            <a:r>
              <a:rPr lang="en-US" dirty="0" smtClean="0"/>
              <a:t>Derivative exchange competition is not primarily product based. </a:t>
            </a:r>
          </a:p>
          <a:p>
            <a:pPr lvl="1"/>
            <a:r>
              <a:rPr lang="en-US" dirty="0" smtClean="0"/>
              <a:t>Very few identical products are listed on different derivative exchanges. </a:t>
            </a:r>
          </a:p>
          <a:p>
            <a:pPr lvl="1"/>
            <a:r>
              <a:rPr lang="en-US" dirty="0" smtClean="0"/>
              <a:t>This may reflect 1980s/early 1990s competition in FX and petroleum products.</a:t>
            </a:r>
          </a:p>
          <a:p>
            <a:pPr lvl="2"/>
            <a:r>
              <a:rPr lang="en-US" dirty="0" smtClean="0"/>
              <a:t>Consistent outcome: one exchange won all the volume.</a:t>
            </a:r>
          </a:p>
          <a:p>
            <a:r>
              <a:rPr lang="en-US" dirty="0" smtClean="0"/>
              <a:t>It also reflects the problem of liquidity creation in derivatives trading.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Economic Arithmetic </a:t>
            </a:r>
            <a:br>
              <a:rPr lang="en-US" dirty="0" smtClean="0"/>
            </a:br>
            <a:r>
              <a:rPr lang="en-US" dirty="0" smtClean="0"/>
              <a:t>of an FTT for Traders: III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argument that an FTT would be easy to evade/costly to administer also has little merit.  </a:t>
            </a:r>
          </a:p>
          <a:p>
            <a:r>
              <a:rPr lang="en-US" dirty="0" smtClean="0"/>
              <a:t>Clearing houses match and clear all trades (CME’s Clearing House and OCC for CBOE).</a:t>
            </a:r>
          </a:p>
          <a:p>
            <a:r>
              <a:rPr lang="en-US" dirty="0" smtClean="0"/>
              <a:t>The CH already serves as a collection agency for transaction fees.</a:t>
            </a:r>
          </a:p>
          <a:p>
            <a:r>
              <a:rPr lang="en-US" dirty="0" smtClean="0"/>
              <a:t>The CH could easily collect an FTT.</a:t>
            </a:r>
          </a:p>
          <a:p>
            <a:r>
              <a:rPr lang="en-US" dirty="0" smtClean="0"/>
              <a:t>Thus an FTT is very low cost to administer and difficult to evade.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Administering an FTT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FFT is on the act of trading – like a sales tax for buying clothes, food, a car, etc.</a:t>
            </a:r>
          </a:p>
          <a:p>
            <a:pPr lvl="1"/>
            <a:r>
              <a:rPr lang="en-US" dirty="0" smtClean="0"/>
              <a:t>It is on both buying and selling the derivative.</a:t>
            </a:r>
          </a:p>
          <a:p>
            <a:r>
              <a:rPr lang="en-US" dirty="0" smtClean="0"/>
              <a:t>The FFT is a very progressive tax because of who trades and thus who would pay the tax :</a:t>
            </a:r>
          </a:p>
          <a:p>
            <a:pPr lvl="1"/>
            <a:r>
              <a:rPr lang="en-US" dirty="0" smtClean="0"/>
              <a:t>Institutions such as banks, hedge funds, broker-dealers</a:t>
            </a:r>
          </a:p>
          <a:p>
            <a:pPr lvl="1"/>
            <a:r>
              <a:rPr lang="en-US" dirty="0" smtClean="0"/>
              <a:t>High-income individuals</a:t>
            </a:r>
          </a:p>
          <a:p>
            <a:pPr lvl="1"/>
            <a:r>
              <a:rPr lang="en-US" dirty="0" smtClean="0"/>
              <a:t>Day traders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</a:t>
            </a:r>
            <a:r>
              <a:rPr lang="en-US" b="1" dirty="0" smtClean="0"/>
              <a:t>Would</a:t>
            </a:r>
            <a:r>
              <a:rPr lang="en-US" dirty="0" smtClean="0"/>
              <a:t> Pay the FTT?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is good tax policy: </a:t>
            </a:r>
          </a:p>
          <a:p>
            <a:pPr lvl="1"/>
            <a:r>
              <a:rPr lang="en-US" sz="2800" dirty="0" smtClean="0"/>
              <a:t>A good tax should be a small amount for any single event. </a:t>
            </a:r>
          </a:p>
          <a:p>
            <a:pPr lvl="1"/>
            <a:r>
              <a:rPr lang="en-US" sz="2800" dirty="0" smtClean="0"/>
              <a:t>A good tax should fall on those able to bear the tax. </a:t>
            </a:r>
          </a:p>
          <a:p>
            <a:pPr lvl="1"/>
            <a:r>
              <a:rPr lang="en-US" sz="2800" dirty="0" smtClean="0"/>
              <a:t>A good tax should tax activity that we want to limit or discourage.</a:t>
            </a:r>
          </a:p>
          <a:p>
            <a:pPr lvl="2"/>
            <a:r>
              <a:rPr lang="en-US" sz="2600" dirty="0" smtClean="0"/>
              <a:t>Lord Adair Turner – much of what goes on in finance is “socially useless” activity.</a:t>
            </a:r>
          </a:p>
          <a:p>
            <a:pPr lvl="1"/>
            <a:r>
              <a:rPr lang="en-US" sz="2800" dirty="0" smtClean="0"/>
              <a:t>A good tax should further economic or social justice.</a:t>
            </a:r>
          </a:p>
          <a:p>
            <a:pPr>
              <a:buNone/>
            </a:pPr>
            <a:endParaRPr lang="en-US" sz="3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1143000"/>
          </a:xfrm>
        </p:spPr>
        <p:txBody>
          <a:bodyPr>
            <a:noAutofit/>
          </a:bodyPr>
          <a:lstStyle/>
          <a:p>
            <a:r>
              <a:rPr lang="en-US" sz="3400" dirty="0" smtClean="0"/>
              <a:t>FFT: A Tax </a:t>
            </a:r>
            <a:r>
              <a:rPr lang="en-US" sz="3400" i="1" dirty="0" smtClean="0"/>
              <a:t>for</a:t>
            </a:r>
            <a:r>
              <a:rPr lang="en-US" sz="3400" dirty="0" smtClean="0"/>
              <a:t> the People, </a:t>
            </a:r>
            <a:br>
              <a:rPr lang="en-US" sz="3400" dirty="0" smtClean="0"/>
            </a:br>
            <a:r>
              <a:rPr lang="en-US" sz="3400" dirty="0" smtClean="0"/>
              <a:t>Not </a:t>
            </a:r>
            <a:r>
              <a:rPr lang="en-US" sz="3400" i="1" dirty="0" smtClean="0"/>
              <a:t>on</a:t>
            </a:r>
            <a:r>
              <a:rPr lang="en-US" sz="3400" dirty="0" smtClean="0"/>
              <a:t> the People</a:t>
            </a:r>
            <a:endParaRPr lang="en-US" sz="3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100" dirty="0" smtClean="0"/>
              <a:t>A $1/contract FTT meets the criteria for a good tax:</a:t>
            </a:r>
            <a:r>
              <a:rPr lang="en-US" dirty="0" smtClean="0"/>
              <a:t>	</a:t>
            </a:r>
          </a:p>
          <a:p>
            <a:pPr lvl="1"/>
            <a:r>
              <a:rPr lang="en-US" sz="2600" dirty="0" smtClean="0"/>
              <a:t>The FFT rate is very low compared to the value of a contract. </a:t>
            </a:r>
          </a:p>
          <a:p>
            <a:pPr lvl="2"/>
            <a:r>
              <a:rPr lang="en-US" sz="2400" dirty="0" smtClean="0"/>
              <a:t>Total notional value of trading on the CME in 2012 was $806 trillion.</a:t>
            </a:r>
          </a:p>
          <a:p>
            <a:pPr lvl="1"/>
            <a:r>
              <a:rPr lang="en-US" sz="2600" dirty="0" smtClean="0"/>
              <a:t>The FFT would fall primarily on high income individuals and wealthy institutions.</a:t>
            </a:r>
          </a:p>
          <a:p>
            <a:pPr lvl="1"/>
            <a:r>
              <a:rPr lang="en-US" sz="2600" dirty="0" smtClean="0"/>
              <a:t>The FFT would probably discourage some “socially useless” short term trading.</a:t>
            </a:r>
          </a:p>
          <a:p>
            <a:pPr lvl="1"/>
            <a:r>
              <a:rPr lang="en-US" sz="2600" dirty="0" smtClean="0"/>
              <a:t>An FFT taxes the sector that caused the financial crisis that led to the Great Recession. </a:t>
            </a:r>
          </a:p>
          <a:p>
            <a:pPr lvl="1"/>
            <a:endParaRPr lang="en-US" sz="2600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FTT is Good Tax Policy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2860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When the capital development of a country becomes a by-product of the activities of a casino, the job is likely to be ill-done.”</a:t>
            </a:r>
          </a:p>
          <a:p>
            <a:pPr algn="r"/>
            <a:r>
              <a:rPr lang="en-US" sz="2400" dirty="0" smtClean="0"/>
              <a:t> - John Maynard Keynes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Worked 22 years at Chicago exchanges</a:t>
            </a:r>
          </a:p>
          <a:p>
            <a:pPr lvl="1"/>
            <a:r>
              <a:rPr lang="en-US" dirty="0" err="1" smtClean="0"/>
              <a:t>MidAmerica</a:t>
            </a:r>
            <a:r>
              <a:rPr lang="en-US" dirty="0" smtClean="0"/>
              <a:t> Commodity Exchange, CBOT, CBOE and Chicago Stock Exchange</a:t>
            </a:r>
          </a:p>
          <a:p>
            <a:pPr lvl="1"/>
            <a:r>
              <a:rPr lang="en-US" dirty="0" smtClean="0"/>
              <a:t>Responsibilities included:</a:t>
            </a:r>
          </a:p>
          <a:p>
            <a:pPr lvl="2"/>
            <a:r>
              <a:rPr lang="en-US" dirty="0" smtClean="0"/>
              <a:t>Product development</a:t>
            </a:r>
          </a:p>
          <a:p>
            <a:pPr lvl="2"/>
            <a:r>
              <a:rPr lang="en-US" dirty="0" smtClean="0"/>
              <a:t>Strategic planning</a:t>
            </a:r>
          </a:p>
          <a:p>
            <a:pPr lvl="2"/>
            <a:r>
              <a:rPr lang="en-US" dirty="0" smtClean="0"/>
              <a:t>Market research</a:t>
            </a:r>
          </a:p>
          <a:p>
            <a:pPr lvl="1"/>
            <a:r>
              <a:rPr lang="en-US" dirty="0" smtClean="0"/>
              <a:t>Worked with:</a:t>
            </a:r>
          </a:p>
          <a:p>
            <a:pPr lvl="2"/>
            <a:r>
              <a:rPr lang="en-US" dirty="0" smtClean="0"/>
              <a:t>Exchange staff</a:t>
            </a:r>
          </a:p>
          <a:p>
            <a:pPr lvl="2"/>
            <a:r>
              <a:rPr lang="en-US" dirty="0" smtClean="0"/>
              <a:t>Members (individual and institutions)</a:t>
            </a:r>
          </a:p>
          <a:p>
            <a:pPr lvl="2"/>
            <a:r>
              <a:rPr lang="en-US" dirty="0" smtClean="0"/>
              <a:t>Regulators: CFTC and SEC</a:t>
            </a:r>
          </a:p>
          <a:p>
            <a:pPr lvl="1"/>
            <a:r>
              <a:rPr lang="en-US" dirty="0" smtClean="0"/>
              <a:t>Occasional trader of derivative products</a:t>
            </a:r>
          </a:p>
          <a:p>
            <a:r>
              <a:rPr lang="en-US" dirty="0" smtClean="0"/>
              <a:t>Founding member Chicago Political Economy Group (CPEG)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Dr. William Barclay - Background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Graduated Income Tax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611607"/>
            <a:ext cx="8382000" cy="1199704"/>
          </a:xfrm>
        </p:spPr>
        <p:txBody>
          <a:bodyPr/>
          <a:lstStyle/>
          <a:p>
            <a:pPr algn="ctr"/>
            <a:r>
              <a:rPr lang="en-US" dirty="0" smtClean="0"/>
              <a:t>Raising Revenue from Those Who Can Afford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Some claim Illinois is a high tax state.</a:t>
            </a:r>
          </a:p>
          <a:p>
            <a:r>
              <a:rPr lang="en-US" dirty="0" smtClean="0"/>
              <a:t>That depends on where your household falls in the income continuum.</a:t>
            </a:r>
          </a:p>
          <a:p>
            <a:r>
              <a:rPr lang="en-US" dirty="0" smtClean="0"/>
              <a:t>Consider all major taxes: income, property and sales taxes.</a:t>
            </a:r>
          </a:p>
          <a:p>
            <a:pPr lvl="1"/>
            <a:r>
              <a:rPr lang="en-US" dirty="0" smtClean="0"/>
              <a:t>IL bottom quintile households pay taxes at the 2</a:t>
            </a:r>
            <a:r>
              <a:rPr lang="en-US" baseline="30000" dirty="0" smtClean="0"/>
              <a:t>nd</a:t>
            </a:r>
            <a:r>
              <a:rPr lang="en-US" dirty="0" smtClean="0"/>
              <a:t> highest rate in the US.</a:t>
            </a:r>
          </a:p>
          <a:p>
            <a:pPr lvl="1"/>
            <a:r>
              <a:rPr lang="en-US" dirty="0" smtClean="0"/>
              <a:t>Middle income quintile households pay taxes at the 5</a:t>
            </a:r>
            <a:r>
              <a:rPr lang="en-US" baseline="30000" dirty="0" smtClean="0"/>
              <a:t>th</a:t>
            </a:r>
            <a:r>
              <a:rPr lang="en-US" dirty="0" smtClean="0"/>
              <a:t> highest rate in the US.</a:t>
            </a:r>
          </a:p>
          <a:p>
            <a:pPr lvl="1"/>
            <a:r>
              <a:rPr lang="en-US" dirty="0" smtClean="0"/>
              <a:t>However, top 1% income households pay taxes at the only the 30</a:t>
            </a:r>
            <a:r>
              <a:rPr lang="en-US" baseline="30000" dirty="0" smtClean="0"/>
              <a:t>th</a:t>
            </a:r>
            <a:r>
              <a:rPr lang="en-US" dirty="0" smtClean="0"/>
              <a:t> highest rate in the US.</a:t>
            </a:r>
          </a:p>
          <a:p>
            <a:pPr lvl="1"/>
            <a:r>
              <a:rPr lang="en-US" dirty="0" smtClean="0"/>
              <a:t>The next 4% of households by income pay taxes at only the 15</a:t>
            </a:r>
            <a:r>
              <a:rPr lang="en-US" baseline="30000" dirty="0" smtClean="0"/>
              <a:t>th</a:t>
            </a:r>
            <a:r>
              <a:rPr lang="en-US" dirty="0" smtClean="0"/>
              <a:t> highest rate in the US.</a:t>
            </a:r>
          </a:p>
          <a:p>
            <a:r>
              <a:rPr lang="en-US" dirty="0" smtClean="0"/>
              <a:t>A graduated income tax would help remedy this unfair distribution of taxation.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Taxes in Illinois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A Graduated </a:t>
            </a:r>
            <a:r>
              <a:rPr lang="en-US" sz="4000" b="1" dirty="0"/>
              <a:t>Individual Income </a:t>
            </a:r>
            <a:r>
              <a:rPr lang="en-US" sz="4000" b="1" dirty="0" smtClean="0"/>
              <a:t>Tax (GIT) for Illinois</a:t>
            </a:r>
            <a:endParaRPr lang="en-US" sz="4000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64819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CTBA’s GIT proposal would: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Raise $2.4 - $3.4 revenue annually.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Cut </a:t>
            </a:r>
            <a:r>
              <a:rPr lang="en-US" sz="2400" dirty="0"/>
              <a:t>overall state income tax burden for </a:t>
            </a:r>
            <a:r>
              <a:rPr lang="en-US" sz="2400" dirty="0" smtClean="0"/>
              <a:t>94% </a:t>
            </a:r>
            <a:r>
              <a:rPr lang="en-US" sz="2400" dirty="0"/>
              <a:t>of all </a:t>
            </a:r>
            <a:r>
              <a:rPr lang="en-US" sz="2400" dirty="0" smtClean="0"/>
              <a:t>taxpayers.</a:t>
            </a:r>
          </a:p>
          <a:p>
            <a:pPr lvl="2">
              <a:lnSpc>
                <a:spcPct val="80000"/>
              </a:lnSpc>
            </a:pPr>
            <a:r>
              <a:rPr lang="en-US" sz="2200" dirty="0" smtClean="0"/>
              <a:t>Taxpayers </a:t>
            </a:r>
            <a:r>
              <a:rPr lang="en-US" sz="2200" dirty="0"/>
              <a:t>with under $150,000 in annual base income would receive a tax cut</a:t>
            </a:r>
            <a:r>
              <a:rPr lang="en-US" sz="2200" dirty="0" smtClean="0"/>
              <a:t>.</a:t>
            </a:r>
          </a:p>
          <a:p>
            <a:pPr lvl="2">
              <a:lnSpc>
                <a:spcPct val="80000"/>
              </a:lnSpc>
            </a:pPr>
            <a:r>
              <a:rPr lang="en-US" sz="2200" dirty="0" smtClean="0"/>
              <a:t>Effective rates would be 0% for incomes below $9,000 and slowly increase to roughly 6%.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Keep </a:t>
            </a:r>
            <a:r>
              <a:rPr lang="en-US" sz="2400" dirty="0"/>
              <a:t>the effective state income tax rate for </a:t>
            </a:r>
            <a:r>
              <a:rPr lang="en-US" sz="2400" dirty="0" smtClean="0"/>
              <a:t>millionaires. 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Stimulate </a:t>
            </a:r>
            <a:r>
              <a:rPr lang="en-US" sz="2400" dirty="0"/>
              <a:t>the growth of at least 36,000 jobs in the state’s private sector through enhanced public and consumer spending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Comparing Illinois to Other States</a:t>
            </a:r>
            <a:endParaRPr lang="en-US" sz="40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34 of the 41 states with individual income taxes have graduated rates.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Iowa’s </a:t>
            </a:r>
            <a:r>
              <a:rPr lang="en-US" dirty="0"/>
              <a:t>GIT applied to Illinois would raise 42% more revenue than the roughly $15 B raised from </a:t>
            </a:r>
            <a:r>
              <a:rPr lang="en-US" dirty="0" smtClean="0"/>
              <a:t>Illinois’ </a:t>
            </a:r>
            <a:r>
              <a:rPr lang="en-US" dirty="0"/>
              <a:t>current temporary 5% flat </a:t>
            </a:r>
            <a:r>
              <a:rPr lang="en-US" dirty="0" smtClean="0"/>
              <a:t>rate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It would still </a:t>
            </a:r>
            <a:r>
              <a:rPr lang="en-US" dirty="0"/>
              <a:t>cut rates for most filers.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KY, </a:t>
            </a:r>
            <a:r>
              <a:rPr lang="en-US" dirty="0"/>
              <a:t>MO, and WI all have GIT’s that raise 11% to 24 % more revenue and cut tax rates for most filers. </a:t>
            </a:r>
          </a:p>
          <a:p>
            <a:pPr>
              <a:lnSpc>
                <a:spcPct val="90000"/>
              </a:lnSpc>
            </a:pPr>
            <a:r>
              <a:rPr lang="en-US" dirty="0"/>
              <a:t>If Illinois had Oregon’s </a:t>
            </a:r>
            <a:r>
              <a:rPr lang="en-US" dirty="0" smtClean="0"/>
              <a:t>GIT, </a:t>
            </a:r>
            <a:r>
              <a:rPr lang="en-US" dirty="0"/>
              <a:t>the state would almost double its IIT revenue.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Raising Revenue by Closing Tax Loopholes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Summary of Dr. Ron </a:t>
            </a:r>
            <a:r>
              <a:rPr lang="en-US" dirty="0" err="1" smtClean="0"/>
              <a:t>Baiman’s</a:t>
            </a:r>
            <a:r>
              <a:rPr lang="en-US" dirty="0" smtClean="0"/>
              <a:t> </a:t>
            </a:r>
          </a:p>
          <a:p>
            <a:r>
              <a:rPr lang="en-US" dirty="0" smtClean="0"/>
              <a:t>July 3, 2013, Testimony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CME’s tax reduction - $85 million</a:t>
            </a:r>
          </a:p>
          <a:p>
            <a:r>
              <a:rPr lang="en-US" dirty="0" smtClean="0"/>
              <a:t>Foreign dividend exclusion - $386 million</a:t>
            </a:r>
          </a:p>
          <a:p>
            <a:r>
              <a:rPr lang="en-US" dirty="0" smtClean="0"/>
              <a:t>Domestic production credit - $200 million</a:t>
            </a:r>
          </a:p>
          <a:p>
            <a:pPr lvl="1"/>
            <a:r>
              <a:rPr lang="en-US" dirty="0" smtClean="0"/>
              <a:t>IL would join 22 other states in decoupling</a:t>
            </a:r>
          </a:p>
          <a:p>
            <a:r>
              <a:rPr lang="en-US" dirty="0" smtClean="0"/>
              <a:t>On line hotel room purchases - $25 million</a:t>
            </a:r>
          </a:p>
          <a:p>
            <a:r>
              <a:rPr lang="en-US" dirty="0" smtClean="0"/>
              <a:t>Offshore oil drilling - $75 million</a:t>
            </a:r>
          </a:p>
          <a:p>
            <a:pPr lvl="1"/>
            <a:r>
              <a:rPr lang="en-US" dirty="0" smtClean="0"/>
              <a:t>Many other states tax the income share that can be apportioned to their state</a:t>
            </a:r>
          </a:p>
          <a:p>
            <a:r>
              <a:rPr lang="en-US" dirty="0" smtClean="0"/>
              <a:t>Retailer’s discount - $109 million</a:t>
            </a:r>
          </a:p>
          <a:p>
            <a:pPr lvl="1"/>
            <a:r>
              <a:rPr lang="en-US" dirty="0" smtClean="0"/>
              <a:t>Flows largely to out-of-state retail chains such as </a:t>
            </a:r>
            <a:r>
              <a:rPr lang="en-US" dirty="0" err="1" smtClean="0"/>
              <a:t>WalMart</a:t>
            </a:r>
            <a:endParaRPr lang="en-US" dirty="0" smtClean="0"/>
          </a:p>
          <a:p>
            <a:r>
              <a:rPr lang="en-US" dirty="0" smtClean="0"/>
              <a:t>TOTAL: $880 million/year in lost tax revenue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Large IL Tax Loopholes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/>
              <a:t>Allocate the $880 million to a dedicated fund. </a:t>
            </a:r>
          </a:p>
          <a:p>
            <a:r>
              <a:rPr lang="en-US" dirty="0" smtClean="0"/>
              <a:t>Use the same </a:t>
            </a:r>
            <a:r>
              <a:rPr lang="en-US" dirty="0" smtClean="0"/>
              <a:t>CFGA* return </a:t>
            </a:r>
            <a:r>
              <a:rPr lang="en-US" dirty="0" smtClean="0"/>
              <a:t>and investment assumptions that underlie the $95 billion “pension shortfall.”</a:t>
            </a:r>
          </a:p>
          <a:p>
            <a:r>
              <a:rPr lang="en-US" dirty="0" smtClean="0"/>
              <a:t>Use </a:t>
            </a:r>
            <a:r>
              <a:rPr lang="en-US" dirty="0" smtClean="0"/>
              <a:t>CFGA same </a:t>
            </a:r>
            <a:r>
              <a:rPr lang="en-US" dirty="0" smtClean="0"/>
              <a:t>33 year period.</a:t>
            </a:r>
          </a:p>
          <a:p>
            <a:r>
              <a:rPr lang="en-US" dirty="0" smtClean="0"/>
              <a:t>Net present value of these 6 tax loopholes: $70.5 </a:t>
            </a:r>
            <a:r>
              <a:rPr lang="en-US" dirty="0" smtClean="0"/>
              <a:t>billion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*Commission on Government Forecasting and Accountability</a:t>
            </a:r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IL Tax Loopholes vs. Pension Funding Gap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Illinois has potential revenue sources.</a:t>
            </a:r>
          </a:p>
          <a:p>
            <a:r>
              <a:rPr lang="en-US" sz="2800" dirty="0" smtClean="0"/>
              <a:t>Illinois can enact legislation that would:</a:t>
            </a:r>
          </a:p>
          <a:p>
            <a:pPr lvl="1"/>
            <a:r>
              <a:rPr lang="en-US" sz="2400" dirty="0" smtClean="0"/>
              <a:t>Solve the “pension funding crisis.”</a:t>
            </a:r>
          </a:p>
          <a:p>
            <a:pPr lvl="1"/>
            <a:r>
              <a:rPr lang="en-US" sz="2400" dirty="0" smtClean="0"/>
              <a:t>Not take away from teachers, state employees, and others their earned benefits.</a:t>
            </a:r>
          </a:p>
          <a:p>
            <a:pPr lvl="1"/>
            <a:r>
              <a:rPr lang="en-US" sz="2400" dirty="0" smtClean="0"/>
              <a:t>Pass constitutional scrutiny. </a:t>
            </a:r>
          </a:p>
          <a:p>
            <a:r>
              <a:rPr lang="en-US" sz="2800" dirty="0" smtClean="0"/>
              <a:t>An FTT is a particularly attractive path.</a:t>
            </a:r>
          </a:p>
          <a:p>
            <a:r>
              <a:rPr lang="en-US" sz="2800" dirty="0" smtClean="0"/>
              <a:t>It is time to act.</a:t>
            </a:r>
          </a:p>
          <a:p>
            <a:pPr lvl="1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Summing Up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status-update-M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85800"/>
            <a:ext cx="7086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 Transaction Tax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Switzerland, Australia, Hong Kong and Singapore have in common?</a:t>
            </a:r>
          </a:p>
          <a:p>
            <a:pPr lvl="1"/>
            <a:r>
              <a:rPr lang="en-US" dirty="0" smtClean="0"/>
              <a:t>They are all ranked in the top 5 countries on the Heritage Foundation’s “Index of Economic Freedom.”</a:t>
            </a:r>
          </a:p>
          <a:p>
            <a:pPr lvl="1"/>
            <a:r>
              <a:rPr lang="en-US" dirty="0" smtClean="0"/>
              <a:t>They also all have a financial transaction tax (FTT).</a:t>
            </a:r>
          </a:p>
          <a:p>
            <a:r>
              <a:rPr lang="en-US" dirty="0" smtClean="0"/>
              <a:t>FTTs are, therefore:</a:t>
            </a:r>
          </a:p>
          <a:p>
            <a:pPr lvl="1"/>
            <a:r>
              <a:rPr lang="en-US" dirty="0" smtClean="0"/>
              <a:t>Not an unusual tax.</a:t>
            </a:r>
          </a:p>
          <a:p>
            <a:pPr lvl="1"/>
            <a:r>
              <a:rPr lang="en-US" dirty="0" smtClean="0"/>
              <a:t>Not a threat to successful financial markets.</a:t>
            </a:r>
          </a:p>
          <a:p>
            <a:r>
              <a:rPr lang="en-US" dirty="0" smtClean="0"/>
              <a:t>Keynes, James Tobin and Larry Summers have all advocated FTTs – as did Pope Benedict XVI.</a:t>
            </a:r>
          </a:p>
          <a:p>
            <a:pPr lvl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Revenue Source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8194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Products Covered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Austria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Stocks</a:t>
                      </a:r>
                      <a:r>
                        <a:rPr lang="en-US" baseline="0" dirty="0" smtClean="0"/>
                        <a:t> and bonds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Australia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0.3%</a:t>
                      </a:r>
                      <a:r>
                        <a:rPr lang="en-US" baseline="0" dirty="0" smtClean="0"/>
                        <a:t> and 0.6%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Stocks</a:t>
                      </a:r>
                      <a:r>
                        <a:rPr lang="en-US" baseline="0" dirty="0" smtClean="0"/>
                        <a:t> and bonds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Brazil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 term </a:t>
                      </a:r>
                      <a:r>
                        <a:rPr lang="en-US" dirty="0" err="1" smtClean="0"/>
                        <a:t>forex</a:t>
                      </a:r>
                      <a:r>
                        <a:rPr lang="en-US" dirty="0" smtClean="0"/>
                        <a:t> trades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0.25% and 0.02%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Stocks, options and futures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Taiwan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0.3%, 0.1%, 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Stocks, bonds and futures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 European countries (France,</a:t>
                      </a:r>
                      <a:r>
                        <a:rPr lang="en-US" baseline="0" dirty="0" smtClean="0"/>
                        <a:t> Germany, Italy, Spain, etc.)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0.1% - Jan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Stocks</a:t>
                      </a:r>
                      <a:r>
                        <a:rPr lang="en-US" baseline="0" dirty="0" smtClean="0"/>
                        <a:t> and some derivatives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FTTs Around the World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bIns="91440" anchor="b">
            <a:normAutofit fontScale="90000"/>
          </a:bodyPr>
          <a:lstStyle/>
          <a:p>
            <a:r>
              <a:rPr lang="en-US" sz="4000" b="1" dirty="0" smtClean="0"/>
              <a:t>HR 1554 - An </a:t>
            </a:r>
            <a:r>
              <a:rPr lang="en-US" sz="4000" b="1" dirty="0"/>
              <a:t>Illinois Financial </a:t>
            </a:r>
            <a:r>
              <a:rPr lang="en-US" sz="4000" b="1" dirty="0" smtClean="0"/>
              <a:t>Transaction </a:t>
            </a:r>
            <a:r>
              <a:rPr lang="en-US" sz="4000" b="1" dirty="0"/>
              <a:t>Tax (FTT)</a:t>
            </a:r>
          </a:p>
        </p:txBody>
      </p:sp>
      <p:sp>
        <p:nvSpPr>
          <p:cNvPr id="29699" name="Footer Placeholder 4"/>
          <p:cNvSpPr txBox="1">
            <a:spLocks noGrp="1"/>
          </p:cNvSpPr>
          <p:nvPr/>
        </p:nvSpPr>
        <p:spPr bwMode="auto">
          <a:xfrm>
            <a:off x="914400" y="61722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1400">
              <a:solidFill>
                <a:schemeClr val="tx2"/>
              </a:solidFill>
              <a:latin typeface="Perpetua" pitchFamily="18" charset="0"/>
            </a:endParaRPr>
          </a:p>
        </p:txBody>
      </p:sp>
      <p:sp>
        <p:nvSpPr>
          <p:cNvPr id="29700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810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273050" indent="-273050"/>
            <a:r>
              <a:rPr lang="en-US" dirty="0" smtClean="0"/>
              <a:t>HR1554 </a:t>
            </a:r>
            <a:r>
              <a:rPr lang="en-US" dirty="0"/>
              <a:t>sponsored by Rep. Mary Flowers would impose a Financial Transactions Tax on buyers and sellers equal to:</a:t>
            </a:r>
          </a:p>
          <a:p>
            <a:pPr marL="547688" lvl="1" indent="-228600"/>
            <a:r>
              <a:rPr lang="en-US" dirty="0"/>
              <a:t>0.01% of the </a:t>
            </a:r>
            <a:r>
              <a:rPr lang="en-US" dirty="0" smtClean="0"/>
              <a:t>underlying or notional value </a:t>
            </a:r>
            <a:r>
              <a:rPr lang="en-US" dirty="0"/>
              <a:t>of contracts traded on the </a:t>
            </a:r>
            <a:r>
              <a:rPr lang="en-US" dirty="0" smtClean="0"/>
              <a:t>CME(including the CBOT) </a:t>
            </a:r>
            <a:r>
              <a:rPr lang="en-US" dirty="0"/>
              <a:t>and the </a:t>
            </a:r>
            <a:r>
              <a:rPr lang="en-US" dirty="0" smtClean="0"/>
              <a:t>CBOE – 1 cent per $100 of underlying value</a:t>
            </a:r>
          </a:p>
          <a:p>
            <a:pPr marL="785432" lvl="2"/>
            <a:r>
              <a:rPr lang="en-US" dirty="0" smtClean="0"/>
              <a:t>2012 notional value on the CME alone was </a:t>
            </a:r>
            <a:r>
              <a:rPr lang="en-US" b="1" dirty="0" smtClean="0"/>
              <a:t>$805 trillion.</a:t>
            </a:r>
            <a:endParaRPr lang="en-US" b="1" dirty="0"/>
          </a:p>
          <a:p>
            <a:pPr marL="547688" lvl="1" indent="-228600"/>
            <a:r>
              <a:rPr lang="en-US" dirty="0" smtClean="0"/>
              <a:t>The </a:t>
            </a:r>
            <a:r>
              <a:rPr lang="en-US" dirty="0"/>
              <a:t>tax would be imposed on stock, futures, swap, credit default swap, and options contracts.</a:t>
            </a:r>
          </a:p>
          <a:p>
            <a:pPr marL="547688" lvl="1" indent="-228600"/>
            <a:r>
              <a:rPr lang="en-US" dirty="0"/>
              <a:t>It would not include transactions involving securities held in retirement or mutual fund accounts</a:t>
            </a:r>
            <a:r>
              <a:rPr lang="en-US" dirty="0" smtClean="0"/>
              <a:t>.</a:t>
            </a:r>
          </a:p>
          <a:p>
            <a:pPr marL="547688" lvl="1"/>
            <a:r>
              <a:rPr lang="en-US" dirty="0" smtClean="0"/>
              <a:t>The rate proposed in HR 1554 (1 basis point) is much less than commonly found among markets with FTTs.</a:t>
            </a:r>
          </a:p>
          <a:p>
            <a:pPr marL="291656"/>
            <a:r>
              <a:rPr lang="en-US" dirty="0" smtClean="0"/>
              <a:t>Assuming even a 50% decline in trading, it would raise $30 – 40 billion annually.</a:t>
            </a:r>
          </a:p>
          <a:p>
            <a:pPr marL="291656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 FTT on derivative contracts traded on Chicago derivative exchanges (CME* and CBOE)</a:t>
            </a:r>
          </a:p>
          <a:p>
            <a:r>
              <a:rPr lang="en-US" dirty="0" smtClean="0"/>
              <a:t>Derivatives have both a buyer and a seller </a:t>
            </a:r>
          </a:p>
          <a:p>
            <a:r>
              <a:rPr lang="en-US" dirty="0" smtClean="0"/>
              <a:t>Both would pay the $1/contract FTT</a:t>
            </a:r>
          </a:p>
          <a:p>
            <a:r>
              <a:rPr lang="en-US" dirty="0" smtClean="0"/>
              <a:t>Even on the smallest contracts, this $1 is de </a:t>
            </a:r>
            <a:r>
              <a:rPr lang="en-US" dirty="0" err="1" smtClean="0"/>
              <a:t>minimus</a:t>
            </a:r>
            <a:r>
              <a:rPr lang="en-US" dirty="0" smtClean="0"/>
              <a:t> when compared to the </a:t>
            </a:r>
            <a:r>
              <a:rPr lang="en-US" b="1" dirty="0" smtClean="0"/>
              <a:t>underlying</a:t>
            </a:r>
            <a:r>
              <a:rPr lang="en-US" dirty="0" smtClean="0"/>
              <a:t> or </a:t>
            </a:r>
            <a:r>
              <a:rPr lang="en-US" b="1" dirty="0" smtClean="0"/>
              <a:t>notional value </a:t>
            </a:r>
            <a:r>
              <a:rPr lang="en-US" dirty="0" smtClean="0"/>
              <a:t>of the contract </a:t>
            </a:r>
          </a:p>
          <a:p>
            <a:pPr lvl="1"/>
            <a:r>
              <a:rPr lang="en-US" dirty="0" smtClean="0"/>
              <a:t>E.g., Corn futures – roughly a $30,000 contract </a:t>
            </a:r>
          </a:p>
          <a:p>
            <a:pPr lvl="2"/>
            <a:r>
              <a:rPr lang="en-US" dirty="0" smtClean="0"/>
              <a:t>A $1 FTT would be less than 0.0033% of contract value (1/3</a:t>
            </a:r>
            <a:r>
              <a:rPr lang="en-US" baseline="30000" dirty="0" smtClean="0"/>
              <a:t>rd</a:t>
            </a:r>
            <a:r>
              <a:rPr lang="en-US" dirty="0" smtClean="0"/>
              <a:t> of a basis point)</a:t>
            </a:r>
          </a:p>
          <a:p>
            <a:pPr lvl="1"/>
            <a:r>
              <a:rPr lang="en-US" dirty="0" smtClean="0"/>
              <a:t>On larger contracts a dollar would represent even less, e.g., on the Eurodollar futures, a $1 fee on a $1,000,000 contract  (0.00010% )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* CME owns the Chicago Board of Trade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Very Modest CPEG Proposal: </a:t>
            </a:r>
            <a:br>
              <a:rPr lang="en-US" dirty="0" smtClean="0"/>
            </a:br>
            <a:r>
              <a:rPr lang="en-US" dirty="0" smtClean="0"/>
              <a:t>An Illinois FTT of $1/Contract</a:t>
            </a:r>
            <a:endParaRPr lang="en-US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Chicago Board Options Exchange (CBOE):</a:t>
            </a:r>
          </a:p>
          <a:p>
            <a:pPr lvl="1"/>
            <a:r>
              <a:rPr lang="en-US" dirty="0" smtClean="0"/>
              <a:t>Stock index options (on S&amp;P 500, Dow, NASDAQ, etc);</a:t>
            </a:r>
          </a:p>
          <a:p>
            <a:pPr lvl="2"/>
            <a:r>
              <a:rPr lang="en-US" dirty="0" smtClean="0"/>
              <a:t>Exclude options on individual stocks (size and competition)</a:t>
            </a:r>
          </a:p>
          <a:p>
            <a:r>
              <a:rPr lang="en-US" dirty="0" smtClean="0"/>
              <a:t>Chicago Mercantile Exchange (CME)</a:t>
            </a:r>
          </a:p>
          <a:p>
            <a:pPr lvl="1"/>
            <a:r>
              <a:rPr lang="en-US" dirty="0" smtClean="0"/>
              <a:t>Stock index futures and futures options (S&amp;P 500, Dow, NASDAQ, etc.)</a:t>
            </a:r>
          </a:p>
          <a:p>
            <a:pPr lvl="1"/>
            <a:r>
              <a:rPr lang="en-US" dirty="0" smtClean="0"/>
              <a:t>Futures and futures options on interest rates products (T-bonds, T-Notes, Eurodollars, etc.)</a:t>
            </a:r>
          </a:p>
          <a:p>
            <a:pPr lvl="1"/>
            <a:r>
              <a:rPr lang="en-US" dirty="0" smtClean="0"/>
              <a:t>Futures and futures options on currencies (Euro, UK pound, yen, etc.).</a:t>
            </a:r>
          </a:p>
          <a:p>
            <a:pPr lvl="1"/>
            <a:r>
              <a:rPr lang="en-US" dirty="0" smtClean="0"/>
              <a:t>Futures and futures options on commodities (corn, wheat, soybeans, hogs, cattle, etc.)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Instruments Would Have an FTT?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Much Revenue Could a $1/contract FFT Raise?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3352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$6.1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3886200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$4.6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3657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$5.2</a:t>
            </a:r>
            <a:endParaRPr lang="en-US" sz="1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6D-2D89-485B-B7EA-7B413CA1157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William Barclay, CPEG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7/8/2013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4317</TotalTime>
  <Words>2026</Words>
  <Application>Microsoft Office PowerPoint</Application>
  <PresentationFormat>On-screen Show (4:3)</PresentationFormat>
  <Paragraphs>285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Reframing the Debate:  A Revenue, Not a Spending, Problem</vt:lpstr>
      <vt:lpstr>Dr. William Barclay - Background</vt:lpstr>
      <vt:lpstr> </vt:lpstr>
      <vt:lpstr>A Revenue Source</vt:lpstr>
      <vt:lpstr>FTTs Around the World</vt:lpstr>
      <vt:lpstr>HR 1554 - An Illinois Financial Transaction Tax (FTT)</vt:lpstr>
      <vt:lpstr>A Very Modest CPEG Proposal:  An Illinois FTT of $1/Contract</vt:lpstr>
      <vt:lpstr>What Instruments Would Have an FTT?</vt:lpstr>
      <vt:lpstr>How Much Revenue Could a $1/contract FFT Raise?</vt:lpstr>
      <vt:lpstr>All Taxes Face Counter Arguments</vt:lpstr>
      <vt:lpstr>The Economic Arithmetic  of an FTT: Exchanges</vt:lpstr>
      <vt:lpstr>The Economic Arithmetic  of an FTT for Traders: I</vt:lpstr>
      <vt:lpstr>The Economic Arithmetic  of an FTT for Traders: II</vt:lpstr>
      <vt:lpstr>The Economic Arithmetic  of an FTT for Traders: III</vt:lpstr>
      <vt:lpstr>Administering an FTT</vt:lpstr>
      <vt:lpstr>Who Would Pay the FTT?</vt:lpstr>
      <vt:lpstr>FFT: A Tax for the People,  Not on the People</vt:lpstr>
      <vt:lpstr>An FTT is Good Tax Policy</vt:lpstr>
      <vt:lpstr>Slide 19</vt:lpstr>
      <vt:lpstr>A Graduated Income Tax </vt:lpstr>
      <vt:lpstr>Taxes in Illinois</vt:lpstr>
      <vt:lpstr>A Graduated Individual Income Tax (GIT) for Illinois</vt:lpstr>
      <vt:lpstr>Comparing Illinois to Other States</vt:lpstr>
      <vt:lpstr>Raising Revenue by Closing Tax Loopholes</vt:lpstr>
      <vt:lpstr>Six Large IL Tax Loopholes</vt:lpstr>
      <vt:lpstr>IL Tax Loopholes vs. Pension Funding Gap</vt:lpstr>
      <vt:lpstr>A Summing Up</vt:lpstr>
      <vt:lpstr>Slide 28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Your User Name</cp:lastModifiedBy>
  <cp:revision>205</cp:revision>
  <dcterms:created xsi:type="dcterms:W3CDTF">2012-12-18T23:05:24Z</dcterms:created>
  <dcterms:modified xsi:type="dcterms:W3CDTF">2013-07-18T02:23:09Z</dcterms:modified>
</cp:coreProperties>
</file>