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8" r:id="rId4"/>
    <p:sldId id="260" r:id="rId5"/>
    <p:sldId id="259" r:id="rId6"/>
    <p:sldId id="261" r:id="rId7"/>
    <p:sldId id="262" r:id="rId8"/>
    <p:sldId id="263" r:id="rId9"/>
    <p:sldId id="264" r:id="rId10"/>
    <p:sldId id="265" r:id="rId11"/>
    <p:sldId id="279" r:id="rId12"/>
    <p:sldId id="268" r:id="rId13"/>
    <p:sldId id="270" r:id="rId14"/>
    <p:sldId id="272" r:id="rId15"/>
    <p:sldId id="276" r:id="rId16"/>
    <p:sldId id="278" r:id="rId17"/>
    <p:sldId id="280" r:id="rId18"/>
    <p:sldId id="281" r:id="rId19"/>
    <p:sldId id="282"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1284" y="-19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ltLang="en-US"/>
          </a:p>
        </p:txBody>
      </p:sp>
      <p:sp>
        <p:nvSpPr>
          <p:cNvPr id="2150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5A66FE84-0CE5-4EF3-9B7A-E1BE8D09052C}" type="slidenum">
              <a:rPr lang="en-US" altLang="en-US"/>
              <a:pPr>
                <a:defRPr/>
              </a:pPr>
              <a:t>‹#›</a:t>
            </a:fld>
            <a:endParaRPr lang="en-US" altLang="en-US"/>
          </a:p>
        </p:txBody>
      </p:sp>
    </p:spTree>
    <p:extLst>
      <p:ext uri="{BB962C8B-B14F-4D97-AF65-F5344CB8AC3E}">
        <p14:creationId xmlns:p14="http://schemas.microsoft.com/office/powerpoint/2010/main" val="30580399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C101819-E182-4772-82C8-3829BC815A3F}" type="slidenum">
              <a:rPr lang="en-US" altLang="en-US"/>
              <a:pPr eaLnBrk="1" hangingPunct="1"/>
              <a:t>2</a:t>
            </a:fld>
            <a:endParaRPr lang="en-US" altLang="en-US"/>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r>
              <a:rPr lang="en-US" altLang="en-US" smtClean="0"/>
              <a:t>A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4E78F9D9-120F-49B0-AD1D-B791DD94513C}" type="slidenum">
              <a:rPr lang="en-US" altLang="en-US"/>
              <a:pPr>
                <a:defRPr/>
              </a:pPr>
              <a:t>‹#›</a:t>
            </a:fld>
            <a:endParaRPr lang="en-US" altLang="en-US"/>
          </a:p>
        </p:txBody>
      </p:sp>
    </p:spTree>
    <p:extLst>
      <p:ext uri="{BB962C8B-B14F-4D97-AF65-F5344CB8AC3E}">
        <p14:creationId xmlns:p14="http://schemas.microsoft.com/office/powerpoint/2010/main" val="2786051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D0ABE4D8-AAB6-4C5B-AC09-24DF92210AC1}" type="slidenum">
              <a:rPr lang="en-US" altLang="en-US"/>
              <a:pPr>
                <a:defRPr/>
              </a:pPr>
              <a:t>‹#›</a:t>
            </a:fld>
            <a:endParaRPr lang="en-US" altLang="en-US"/>
          </a:p>
        </p:txBody>
      </p:sp>
    </p:spTree>
    <p:extLst>
      <p:ext uri="{BB962C8B-B14F-4D97-AF65-F5344CB8AC3E}">
        <p14:creationId xmlns:p14="http://schemas.microsoft.com/office/powerpoint/2010/main" val="2386818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13C8F685-617F-4BA5-83DB-7FB1A56E14DE}" type="slidenum">
              <a:rPr lang="en-US" altLang="en-US"/>
              <a:pPr>
                <a:defRPr/>
              </a:pPr>
              <a:t>‹#›</a:t>
            </a:fld>
            <a:endParaRPr lang="en-US" altLang="en-US"/>
          </a:p>
        </p:txBody>
      </p:sp>
    </p:spTree>
    <p:extLst>
      <p:ext uri="{BB962C8B-B14F-4D97-AF65-F5344CB8AC3E}">
        <p14:creationId xmlns:p14="http://schemas.microsoft.com/office/powerpoint/2010/main" val="1114694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E0DD7F11-3C02-47D9-AF3D-DD8045B0577A}" type="slidenum">
              <a:rPr lang="en-US" altLang="en-US"/>
              <a:pPr>
                <a:defRPr/>
              </a:pPr>
              <a:t>‹#›</a:t>
            </a:fld>
            <a:endParaRPr lang="en-US" altLang="en-US"/>
          </a:p>
        </p:txBody>
      </p:sp>
    </p:spTree>
    <p:extLst>
      <p:ext uri="{BB962C8B-B14F-4D97-AF65-F5344CB8AC3E}">
        <p14:creationId xmlns:p14="http://schemas.microsoft.com/office/powerpoint/2010/main" val="57099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1154FC9C-48A1-4604-91E3-732A5A6A191E}" type="slidenum">
              <a:rPr lang="en-US" altLang="en-US"/>
              <a:pPr>
                <a:defRPr/>
              </a:pPr>
              <a:t>‹#›</a:t>
            </a:fld>
            <a:endParaRPr lang="en-US" altLang="en-US"/>
          </a:p>
        </p:txBody>
      </p:sp>
    </p:spTree>
    <p:extLst>
      <p:ext uri="{BB962C8B-B14F-4D97-AF65-F5344CB8AC3E}">
        <p14:creationId xmlns:p14="http://schemas.microsoft.com/office/powerpoint/2010/main" val="1203906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1"/>
          </p:nvPr>
        </p:nvSpPr>
        <p:spPr>
          <a:ln/>
        </p:spPr>
        <p:txBody>
          <a:bodyPr/>
          <a:lstStyle>
            <a:lvl1pPr>
              <a:defRPr/>
            </a:lvl1pPr>
          </a:lstStyle>
          <a:p>
            <a:pPr>
              <a:defRPr/>
            </a:pPr>
            <a:fld id="{50098F05-59F0-4C90-A826-0FCB71654CE2}" type="slidenum">
              <a:rPr lang="en-US" altLang="en-US"/>
              <a:pPr>
                <a:defRPr/>
              </a:pPr>
              <a:t>‹#›</a:t>
            </a:fld>
            <a:endParaRPr lang="en-US" altLang="en-US"/>
          </a:p>
        </p:txBody>
      </p:sp>
    </p:spTree>
    <p:extLst>
      <p:ext uri="{BB962C8B-B14F-4D97-AF65-F5344CB8AC3E}">
        <p14:creationId xmlns:p14="http://schemas.microsoft.com/office/powerpoint/2010/main" val="3323824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endParaRPr lang="en-US" altLang="en-US"/>
          </a:p>
        </p:txBody>
      </p:sp>
      <p:sp>
        <p:nvSpPr>
          <p:cNvPr id="8" name="Rectangle 6"/>
          <p:cNvSpPr>
            <a:spLocks noGrp="1" noChangeArrowheads="1"/>
          </p:cNvSpPr>
          <p:nvPr>
            <p:ph type="sldNum" sz="quarter" idx="11"/>
          </p:nvPr>
        </p:nvSpPr>
        <p:spPr>
          <a:ln/>
        </p:spPr>
        <p:txBody>
          <a:bodyPr/>
          <a:lstStyle>
            <a:lvl1pPr>
              <a:defRPr/>
            </a:lvl1pPr>
          </a:lstStyle>
          <a:p>
            <a:pPr>
              <a:defRPr/>
            </a:pPr>
            <a:fld id="{DE250831-EB2B-4888-ABF0-C613872591EF}" type="slidenum">
              <a:rPr lang="en-US" altLang="en-US"/>
              <a:pPr>
                <a:defRPr/>
              </a:pPr>
              <a:t>‹#›</a:t>
            </a:fld>
            <a:endParaRPr lang="en-US" altLang="en-US"/>
          </a:p>
        </p:txBody>
      </p:sp>
    </p:spTree>
    <p:extLst>
      <p:ext uri="{BB962C8B-B14F-4D97-AF65-F5344CB8AC3E}">
        <p14:creationId xmlns:p14="http://schemas.microsoft.com/office/powerpoint/2010/main" val="984226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1"/>
          </p:nvPr>
        </p:nvSpPr>
        <p:spPr>
          <a:ln/>
        </p:spPr>
        <p:txBody>
          <a:bodyPr/>
          <a:lstStyle>
            <a:lvl1pPr>
              <a:defRPr/>
            </a:lvl1pPr>
          </a:lstStyle>
          <a:p>
            <a:pPr>
              <a:defRPr/>
            </a:pPr>
            <a:fld id="{9BD3C6A9-62D2-40AB-9058-75AC45A64E1D}" type="slidenum">
              <a:rPr lang="en-US" altLang="en-US"/>
              <a:pPr>
                <a:defRPr/>
              </a:pPr>
              <a:t>‹#›</a:t>
            </a:fld>
            <a:endParaRPr lang="en-US" altLang="en-US"/>
          </a:p>
        </p:txBody>
      </p:sp>
    </p:spTree>
    <p:extLst>
      <p:ext uri="{BB962C8B-B14F-4D97-AF65-F5344CB8AC3E}">
        <p14:creationId xmlns:p14="http://schemas.microsoft.com/office/powerpoint/2010/main" val="12881024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US" altLang="en-US"/>
          </a:p>
        </p:txBody>
      </p:sp>
      <p:sp>
        <p:nvSpPr>
          <p:cNvPr id="3" name="Rectangle 6"/>
          <p:cNvSpPr>
            <a:spLocks noGrp="1" noChangeArrowheads="1"/>
          </p:cNvSpPr>
          <p:nvPr>
            <p:ph type="sldNum" sz="quarter" idx="11"/>
          </p:nvPr>
        </p:nvSpPr>
        <p:spPr>
          <a:ln/>
        </p:spPr>
        <p:txBody>
          <a:bodyPr/>
          <a:lstStyle>
            <a:lvl1pPr>
              <a:defRPr/>
            </a:lvl1pPr>
          </a:lstStyle>
          <a:p>
            <a:pPr>
              <a:defRPr/>
            </a:pPr>
            <a:fld id="{DCB4706B-3714-432B-88B2-9B30503CE5E7}" type="slidenum">
              <a:rPr lang="en-US" altLang="en-US"/>
              <a:pPr>
                <a:defRPr/>
              </a:pPr>
              <a:t>‹#›</a:t>
            </a:fld>
            <a:endParaRPr lang="en-US" altLang="en-US"/>
          </a:p>
        </p:txBody>
      </p:sp>
    </p:spTree>
    <p:extLst>
      <p:ext uri="{BB962C8B-B14F-4D97-AF65-F5344CB8AC3E}">
        <p14:creationId xmlns:p14="http://schemas.microsoft.com/office/powerpoint/2010/main" val="19442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1"/>
          </p:nvPr>
        </p:nvSpPr>
        <p:spPr>
          <a:ln/>
        </p:spPr>
        <p:txBody>
          <a:bodyPr/>
          <a:lstStyle>
            <a:lvl1pPr>
              <a:defRPr/>
            </a:lvl1pPr>
          </a:lstStyle>
          <a:p>
            <a:pPr>
              <a:defRPr/>
            </a:pPr>
            <a:fld id="{E641416F-1717-43A2-8E95-001178299257}" type="slidenum">
              <a:rPr lang="en-US" altLang="en-US"/>
              <a:pPr>
                <a:defRPr/>
              </a:pPr>
              <a:t>‹#›</a:t>
            </a:fld>
            <a:endParaRPr lang="en-US" altLang="en-US"/>
          </a:p>
        </p:txBody>
      </p:sp>
    </p:spTree>
    <p:extLst>
      <p:ext uri="{BB962C8B-B14F-4D97-AF65-F5344CB8AC3E}">
        <p14:creationId xmlns:p14="http://schemas.microsoft.com/office/powerpoint/2010/main" val="1136492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1"/>
          </p:nvPr>
        </p:nvSpPr>
        <p:spPr>
          <a:ln/>
        </p:spPr>
        <p:txBody>
          <a:bodyPr/>
          <a:lstStyle>
            <a:lvl1pPr>
              <a:defRPr/>
            </a:lvl1pPr>
          </a:lstStyle>
          <a:p>
            <a:pPr>
              <a:defRPr/>
            </a:pPr>
            <a:fld id="{04111FAF-03BE-48AD-9080-14420F9108D9}" type="slidenum">
              <a:rPr lang="en-US" altLang="en-US"/>
              <a:pPr>
                <a:defRPr/>
              </a:pPr>
              <a:t>‹#›</a:t>
            </a:fld>
            <a:endParaRPr lang="en-US" altLang="en-US"/>
          </a:p>
        </p:txBody>
      </p:sp>
    </p:spTree>
    <p:extLst>
      <p:ext uri="{BB962C8B-B14F-4D97-AF65-F5344CB8AC3E}">
        <p14:creationId xmlns:p14="http://schemas.microsoft.com/office/powerpoint/2010/main" val="346609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pPr>
              <a:defRPr/>
            </a:pPr>
            <a:fld id="{92393F33-6FB6-4DC8-A83B-3B6B7A47585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rbaiman@cpegonline.or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4"/>
          <p:cNvSpPr>
            <a:spLocks noGrp="1"/>
          </p:cNvSpPr>
          <p:nvPr>
            <p:ph type="sldNum" sz="quarter" idx="11"/>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F9D117E-8EB4-48DD-87E6-20A03CE12DE6}" type="slidenum">
              <a:rPr lang="en-US" altLang="en-US"/>
              <a:pPr eaLnBrk="1" hangingPunct="1"/>
              <a:t>1</a:t>
            </a:fld>
            <a:endParaRPr lang="en-US" altLang="en-US"/>
          </a:p>
        </p:txBody>
      </p:sp>
      <p:sp>
        <p:nvSpPr>
          <p:cNvPr id="2051" name="Rectangle 2"/>
          <p:cNvSpPr>
            <a:spLocks noGrp="1" noChangeArrowheads="1"/>
          </p:cNvSpPr>
          <p:nvPr>
            <p:ph type="ctrTitle"/>
          </p:nvPr>
        </p:nvSpPr>
        <p:spPr>
          <a:xfrm>
            <a:off x="609600" y="1524000"/>
            <a:ext cx="7772400" cy="1470025"/>
          </a:xfrm>
        </p:spPr>
        <p:txBody>
          <a:bodyPr/>
          <a:lstStyle/>
          <a:p>
            <a:pPr eaLnBrk="1" hangingPunct="1"/>
            <a:r>
              <a:rPr lang="en-US" altLang="en-US" sz="4000" b="1" smtClean="0"/>
              <a:t>Closing Six Tax Loopholes, a Financial  Transactions Tax, or a Graduated Income Tax, Could Easily Eliminate Illinois Pension Under-Funding</a:t>
            </a:r>
            <a:r>
              <a:rPr lang="en-US" altLang="en-US" sz="4000" smtClean="0"/>
              <a:t> </a:t>
            </a:r>
          </a:p>
        </p:txBody>
      </p:sp>
      <p:sp>
        <p:nvSpPr>
          <p:cNvPr id="2052" name="Rectangle 3"/>
          <p:cNvSpPr>
            <a:spLocks noGrp="1" noChangeArrowheads="1"/>
          </p:cNvSpPr>
          <p:nvPr>
            <p:ph type="subTitle" idx="1"/>
          </p:nvPr>
        </p:nvSpPr>
        <p:spPr>
          <a:xfrm>
            <a:off x="1524000" y="3962400"/>
            <a:ext cx="6400800" cy="2743200"/>
          </a:xfrm>
        </p:spPr>
        <p:txBody>
          <a:bodyPr/>
          <a:lstStyle/>
          <a:p>
            <a:pPr eaLnBrk="1" hangingPunct="1">
              <a:lnSpc>
                <a:spcPct val="90000"/>
              </a:lnSpc>
            </a:pPr>
            <a:r>
              <a:rPr lang="en-US" altLang="en-US" sz="1800" smtClean="0"/>
              <a:t>Testimony to Illinois Legislative Pension Committee Hearing</a:t>
            </a:r>
          </a:p>
          <a:p>
            <a:pPr eaLnBrk="1" hangingPunct="1">
              <a:lnSpc>
                <a:spcPct val="90000"/>
              </a:lnSpc>
            </a:pPr>
            <a:r>
              <a:rPr lang="en-US" altLang="en-US" sz="1800" smtClean="0"/>
              <a:t>160 N. LaSalle St., 6</a:t>
            </a:r>
            <a:r>
              <a:rPr lang="en-US" altLang="en-US" sz="1800" baseline="30000" smtClean="0"/>
              <a:t>th</a:t>
            </a:r>
            <a:r>
              <a:rPr lang="en-US" altLang="en-US" sz="1800" smtClean="0"/>
              <a:t> Fl., Chicago, IL </a:t>
            </a:r>
          </a:p>
          <a:p>
            <a:pPr eaLnBrk="1" hangingPunct="1">
              <a:lnSpc>
                <a:spcPct val="90000"/>
              </a:lnSpc>
            </a:pPr>
            <a:r>
              <a:rPr lang="en-US" altLang="en-US" sz="1800" smtClean="0"/>
              <a:t>July 3, 2013</a:t>
            </a:r>
          </a:p>
          <a:p>
            <a:pPr eaLnBrk="1" hangingPunct="1">
              <a:lnSpc>
                <a:spcPct val="90000"/>
              </a:lnSpc>
            </a:pPr>
            <a:endParaRPr lang="en-US" altLang="en-US" sz="1800" smtClean="0"/>
          </a:p>
          <a:p>
            <a:pPr eaLnBrk="1" hangingPunct="1">
              <a:lnSpc>
                <a:spcPct val="90000"/>
              </a:lnSpc>
            </a:pPr>
            <a:r>
              <a:rPr lang="en-US" altLang="en-US" sz="1800" smtClean="0"/>
              <a:t>Dr. Ron Baiman </a:t>
            </a:r>
          </a:p>
          <a:p>
            <a:pPr eaLnBrk="1" hangingPunct="1">
              <a:lnSpc>
                <a:spcPct val="90000"/>
              </a:lnSpc>
            </a:pPr>
            <a:r>
              <a:rPr lang="en-US" altLang="en-US" sz="1800" smtClean="0"/>
              <a:t>Dr. William Barclay</a:t>
            </a:r>
          </a:p>
          <a:p>
            <a:pPr eaLnBrk="1" hangingPunct="1">
              <a:lnSpc>
                <a:spcPct val="90000"/>
              </a:lnSpc>
            </a:pPr>
            <a:r>
              <a:rPr lang="en-US" altLang="en-US" sz="1800" smtClean="0"/>
              <a:t>Chicago Political Economy Group</a:t>
            </a:r>
          </a:p>
          <a:p>
            <a:pPr eaLnBrk="1" hangingPunct="1">
              <a:lnSpc>
                <a:spcPct val="90000"/>
              </a:lnSpc>
            </a:pPr>
            <a:r>
              <a:rPr lang="en-US" altLang="en-US" sz="1800" smtClean="0">
                <a:hlinkClick r:id="rId2"/>
              </a:rPr>
              <a:t>rbaiman@cpegonline.org</a:t>
            </a:r>
            <a:endParaRPr lang="en-US" altLang="en-US" sz="1800" smtClean="0"/>
          </a:p>
          <a:p>
            <a:pPr eaLnBrk="1" hangingPunct="1">
              <a:lnSpc>
                <a:spcPct val="90000"/>
              </a:lnSpc>
            </a:pPr>
            <a:endParaRPr lang="en-US" altLang="en-US" sz="180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4"/>
          <p:cNvSpPr>
            <a:spLocks noGrp="1"/>
          </p:cNvSpPr>
          <p:nvPr>
            <p:ph type="sldNum" sz="quarter" idx="11"/>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CB06978-3499-4FDE-BCA8-CBE77F390FE6}" type="slidenum">
              <a:rPr lang="en-US" altLang="en-US"/>
              <a:pPr eaLnBrk="1" hangingPunct="1"/>
              <a:t>10</a:t>
            </a:fld>
            <a:endParaRPr lang="en-US" altLang="en-US"/>
          </a:p>
        </p:txBody>
      </p:sp>
      <p:sp>
        <p:nvSpPr>
          <p:cNvPr id="11267" name="Rectangle 2"/>
          <p:cNvSpPr>
            <a:spLocks noGrp="1" noChangeArrowheads="1"/>
          </p:cNvSpPr>
          <p:nvPr>
            <p:ph type="title"/>
          </p:nvPr>
        </p:nvSpPr>
        <p:spPr>
          <a:xfrm>
            <a:off x="457200" y="152400"/>
            <a:ext cx="8229600" cy="914400"/>
          </a:xfrm>
        </p:spPr>
        <p:txBody>
          <a:bodyPr/>
          <a:lstStyle/>
          <a:p>
            <a:pPr eaLnBrk="1" hangingPunct="1"/>
            <a:r>
              <a:rPr lang="en-US" altLang="en-US" sz="4000" b="1" smtClean="0"/>
              <a:t>Total 2013 Cost:  $ 880 M</a:t>
            </a:r>
            <a:br>
              <a:rPr lang="en-US" altLang="en-US" sz="4000" b="1" smtClean="0"/>
            </a:br>
            <a:r>
              <a:rPr lang="en-US" altLang="en-US" sz="4000" b="1" smtClean="0"/>
              <a:t> Based on IDOR Estimates</a:t>
            </a:r>
          </a:p>
        </p:txBody>
      </p:sp>
      <p:sp>
        <p:nvSpPr>
          <p:cNvPr id="11268" name="Rectangle 3"/>
          <p:cNvSpPr>
            <a:spLocks noGrp="1" noChangeArrowheads="1"/>
          </p:cNvSpPr>
          <p:nvPr>
            <p:ph type="body" idx="1"/>
          </p:nvPr>
        </p:nvSpPr>
        <p:spPr>
          <a:xfrm>
            <a:off x="381000" y="1219200"/>
            <a:ext cx="8458200" cy="5638800"/>
          </a:xfrm>
        </p:spPr>
        <p:txBody>
          <a:bodyPr/>
          <a:lstStyle/>
          <a:p>
            <a:pPr eaLnBrk="1" hangingPunct="1">
              <a:lnSpc>
                <a:spcPct val="90000"/>
              </a:lnSpc>
            </a:pPr>
            <a:r>
              <a:rPr lang="en-US" altLang="en-US" sz="2400" i="1" smtClean="0"/>
              <a:t>If those revenues were earmarked each year to pay off the state’s accrued liabilities to its 5 pension systems, and they were invested under the systems current assumptions (assumed investment return of 8%, and assumed inflation rate of 3%), and such assumptions proved to be reasonably accurate, the 2013 net present value accumulated by these funds over the next 33 years (2013 to 2045) would be be $70.5 billion.</a:t>
            </a:r>
          </a:p>
          <a:p>
            <a:pPr eaLnBrk="1" hangingPunct="1">
              <a:lnSpc>
                <a:spcPct val="90000"/>
              </a:lnSpc>
            </a:pPr>
            <a:r>
              <a:rPr lang="en-US" altLang="en-US" sz="2400" i="1" smtClean="0"/>
              <a:t>These assumptions are roughly comparable to those used for the latest June 30, 2012, FY 2013 to FY 2045 $94.6 B CGFA estimate of the Illinois unfunded pension liability. Based on these estimates roughly 74% of Illinois’ FY2013 unfunded pension liability over the next 33 years  could be paid for by closing these six corporate tax loopholes.</a:t>
            </a:r>
            <a:r>
              <a:rPr lang="en-US" altLang="en-US" sz="2400" smtClean="0"/>
              <a:t> </a:t>
            </a:r>
          </a:p>
          <a:p>
            <a:pPr eaLnBrk="1" hangingPunct="1">
              <a:lnSpc>
                <a:spcPct val="90000"/>
              </a:lnSpc>
            </a:pPr>
            <a:r>
              <a:rPr lang="en-US" altLang="en-US" sz="2400" smtClean="0"/>
              <a:t>$ 302 M more in revenue would accumulate to 100% of the FY 2013 unfunded liability.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2"/>
          <p:cNvSpPr>
            <a:spLocks noGrp="1"/>
          </p:cNvSpPr>
          <p:nvPr>
            <p:ph type="sldNum" sz="quarter" idx="11"/>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247B417-3EA7-4F20-9A63-D4F1BCC5FA17}" type="slidenum">
              <a:rPr lang="en-US" altLang="en-US"/>
              <a:pPr eaLnBrk="1" hangingPunct="1"/>
              <a:t>11</a:t>
            </a:fld>
            <a:endParaRPr lang="en-US" altLang="en-US"/>
          </a:p>
        </p:txBody>
      </p:sp>
      <p:sp>
        <p:nvSpPr>
          <p:cNvPr id="12291" name="Title 1"/>
          <p:cNvSpPr>
            <a:spLocks noGrp="1"/>
          </p:cNvSpPr>
          <p:nvPr>
            <p:ph type="title" idx="4294967295"/>
          </p:nvPr>
        </p:nvSpPr>
        <p:spPr/>
        <p:txBody>
          <a:bodyPr bIns="91440" anchor="b"/>
          <a:lstStyle/>
          <a:p>
            <a:pPr eaLnBrk="1" hangingPunct="1"/>
            <a:r>
              <a:rPr lang="en-US" altLang="en-US" sz="4000" b="1" smtClean="0"/>
              <a:t>An Illinois Financial Transactions Tax (FTT)</a:t>
            </a:r>
          </a:p>
        </p:txBody>
      </p:sp>
      <p:sp>
        <p:nvSpPr>
          <p:cNvPr id="12292" name="Footer Placeholder 4"/>
          <p:cNvSpPr txBox="1">
            <a:spLocks noGrp="1"/>
          </p:cNvSpPr>
          <p:nvPr/>
        </p:nvSpPr>
        <p:spPr bwMode="auto">
          <a:xfrm>
            <a:off x="914400" y="6172200"/>
            <a:ext cx="396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400">
              <a:solidFill>
                <a:schemeClr val="tx2"/>
              </a:solidFill>
              <a:latin typeface="Perpetua" pitchFamily="18" charset="0"/>
            </a:endParaRPr>
          </a:p>
        </p:txBody>
      </p:sp>
      <p:sp>
        <p:nvSpPr>
          <p:cNvPr id="12293" name="Content Placeholder 2"/>
          <p:cNvSpPr>
            <a:spLocks noGrp="1"/>
          </p:cNvSpPr>
          <p:nvPr>
            <p:ph sz="quarter" idx="4294967295"/>
          </p:nvPr>
        </p:nvSpPr>
        <p:spPr>
          <a:xfrm>
            <a:off x="381000" y="1371600"/>
            <a:ext cx="8229600" cy="4525963"/>
          </a:xfrm>
        </p:spPr>
        <p:txBody>
          <a:bodyPr/>
          <a:lstStyle/>
          <a:p>
            <a:pPr marL="273050" indent="-273050" eaLnBrk="1" hangingPunct="1"/>
            <a:r>
              <a:rPr lang="en-US" altLang="en-US" sz="3000" smtClean="0"/>
              <a:t>HB1554 sponsored by Rep. Mary Flowers would impose a Financial Transactions Tax on buyers and sellers equal to:</a:t>
            </a:r>
          </a:p>
          <a:p>
            <a:pPr marL="547688" lvl="1" indent="-228600" eaLnBrk="1" hangingPunct="1"/>
            <a:r>
              <a:rPr lang="en-US" altLang="en-US" smtClean="0"/>
              <a:t>0.01% of the nominal value of contracts traded on the CME, the CBOT, and the CBOE.</a:t>
            </a:r>
          </a:p>
          <a:p>
            <a:pPr marL="547688" lvl="1" indent="-228600" eaLnBrk="1" hangingPunct="1"/>
            <a:r>
              <a:rPr lang="en-US" altLang="en-US" smtClean="0"/>
              <a:t>the tax would be imposed on stock, futures, swap, credit default swap, and options contracts.</a:t>
            </a:r>
          </a:p>
          <a:p>
            <a:pPr marL="547688" lvl="1" indent="-228600" eaLnBrk="1" hangingPunct="1"/>
            <a:r>
              <a:rPr lang="en-US" altLang="en-US" smtClean="0"/>
              <a:t>It would not include transactions involving securities held in retirement or mutual fund accounts.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2"/>
          <p:cNvSpPr>
            <a:spLocks noGrp="1"/>
          </p:cNvSpPr>
          <p:nvPr>
            <p:ph type="sldNum" sz="quarter" idx="11"/>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1F02526-CC4B-47D6-A6E2-72F0E035EAAC}" type="slidenum">
              <a:rPr lang="en-US" altLang="en-US"/>
              <a:pPr eaLnBrk="1" hangingPunct="1"/>
              <a:t>12</a:t>
            </a:fld>
            <a:endParaRPr lang="en-US" altLang="en-US"/>
          </a:p>
        </p:txBody>
      </p:sp>
      <p:sp>
        <p:nvSpPr>
          <p:cNvPr id="13315" name="Title 1"/>
          <p:cNvSpPr>
            <a:spLocks noGrp="1"/>
          </p:cNvSpPr>
          <p:nvPr>
            <p:ph type="title" idx="4294967295"/>
          </p:nvPr>
        </p:nvSpPr>
        <p:spPr>
          <a:xfrm>
            <a:off x="457200" y="274638"/>
            <a:ext cx="8229600" cy="792162"/>
          </a:xfrm>
        </p:spPr>
        <p:txBody>
          <a:bodyPr bIns="91440" anchor="b"/>
          <a:lstStyle/>
          <a:p>
            <a:pPr eaLnBrk="1" hangingPunct="1"/>
            <a:r>
              <a:rPr lang="en-US" altLang="en-US" sz="4000" b="1" smtClean="0"/>
              <a:t>Where do we find FTTs Today?</a:t>
            </a:r>
          </a:p>
        </p:txBody>
      </p:sp>
      <p:sp>
        <p:nvSpPr>
          <p:cNvPr id="13316" name="Footer Placeholder 2"/>
          <p:cNvSpPr txBox="1">
            <a:spLocks noGrp="1"/>
          </p:cNvSpPr>
          <p:nvPr/>
        </p:nvSpPr>
        <p:spPr bwMode="auto">
          <a:xfrm>
            <a:off x="914400" y="6400800"/>
            <a:ext cx="396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400">
              <a:solidFill>
                <a:schemeClr val="tx2"/>
              </a:solidFill>
              <a:latin typeface="Perpetua" pitchFamily="18" charset="0"/>
            </a:endParaRPr>
          </a:p>
        </p:txBody>
      </p:sp>
      <p:graphicFrame>
        <p:nvGraphicFramePr>
          <p:cNvPr id="5" name="Content Placeholder 4"/>
          <p:cNvGraphicFramePr>
            <a:graphicFrameLocks noGrp="1"/>
          </p:cNvGraphicFramePr>
          <p:nvPr>
            <p:ph sz="quarter" idx="4294967295"/>
          </p:nvPr>
        </p:nvGraphicFramePr>
        <p:xfrm>
          <a:off x="914400" y="1447800"/>
          <a:ext cx="7772400" cy="8107363"/>
        </p:xfrm>
        <a:graphic>
          <a:graphicData uri="http://schemas.openxmlformats.org/drawingml/2006/table">
            <a:tbl>
              <a:tblPr/>
              <a:tblGrid>
                <a:gridCol w="1943100"/>
                <a:gridCol w="1943100"/>
                <a:gridCol w="1943100"/>
                <a:gridCol w="1943100"/>
              </a:tblGrid>
              <a:tr h="822928">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1" i="0" u="none" strike="noStrike" cap="none" normalizeH="0" baseline="0" smtClean="0">
                          <a:ln>
                            <a:noFill/>
                          </a:ln>
                          <a:solidFill>
                            <a:srgbClr val="FFFFFF"/>
                          </a:solidFill>
                          <a:effectLst/>
                          <a:latin typeface="Arial" charset="0"/>
                          <a:cs typeface="Arial" charset="0"/>
                        </a:rPr>
                        <a:t>Country</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1" i="0" u="none" strike="noStrike" cap="none" normalizeH="0" baseline="0" smtClean="0">
                          <a:ln>
                            <a:noFill/>
                          </a:ln>
                          <a:solidFill>
                            <a:srgbClr val="FFFFFF"/>
                          </a:solidFill>
                          <a:effectLst/>
                          <a:latin typeface="Arial" charset="0"/>
                          <a:cs typeface="Arial" charset="0"/>
                        </a:rPr>
                        <a:t>Coverage</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1" i="0" u="none" strike="noStrike" cap="none" normalizeH="0" baseline="0" smtClean="0">
                          <a:ln>
                            <a:noFill/>
                          </a:ln>
                          <a:solidFill>
                            <a:srgbClr val="FFFFFF"/>
                          </a:solidFill>
                          <a:effectLst/>
                          <a:latin typeface="Arial" charset="0"/>
                          <a:cs typeface="Arial" charset="0"/>
                        </a:rPr>
                        <a:t>Rate</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rgbClr val="FFFFFF"/>
                          </a:solidFill>
                          <a:effectLst/>
                          <a:latin typeface="Arial" charset="0"/>
                          <a:cs typeface="Arial" charset="0"/>
                        </a:rPr>
                        <a:t>Revenue % of Total Gov Revenue</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761970">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smtClean="0">
                          <a:ln>
                            <a:noFill/>
                          </a:ln>
                          <a:solidFill>
                            <a:srgbClr val="000000"/>
                          </a:solidFill>
                          <a:effectLst/>
                          <a:latin typeface="Arial" charset="0"/>
                          <a:cs typeface="Arial" charset="0"/>
                        </a:rPr>
                        <a:t>Austria</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smtClean="0">
                          <a:ln>
                            <a:noFill/>
                          </a:ln>
                          <a:solidFill>
                            <a:srgbClr val="000000"/>
                          </a:solidFill>
                          <a:effectLst/>
                          <a:latin typeface="Arial" charset="0"/>
                          <a:cs typeface="Arial" charset="0"/>
                        </a:rPr>
                        <a:t>Stocks &amp; bonds</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smtClean="0">
                          <a:ln>
                            <a:noFill/>
                          </a:ln>
                          <a:solidFill>
                            <a:srgbClr val="000000"/>
                          </a:solidFill>
                          <a:effectLst/>
                          <a:latin typeface="Arial" charset="0"/>
                          <a:cs typeface="Arial" charset="0"/>
                        </a:rPr>
                        <a:t>0.15%</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smtClean="0">
                          <a:ln>
                            <a:noFill/>
                          </a:ln>
                          <a:solidFill>
                            <a:srgbClr val="000000"/>
                          </a:solidFill>
                          <a:effectLst/>
                          <a:latin typeface="Arial" charset="0"/>
                          <a:cs typeface="Arial" charset="0"/>
                        </a:rPr>
                        <a:t>NA</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r>
              <a:tr h="1097237">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smtClean="0">
                          <a:ln>
                            <a:noFill/>
                          </a:ln>
                          <a:solidFill>
                            <a:srgbClr val="000000"/>
                          </a:solidFill>
                          <a:effectLst/>
                          <a:latin typeface="Arial" charset="0"/>
                          <a:cs typeface="Arial" charset="0"/>
                        </a:rPr>
                        <a:t>Australia</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smtClean="0">
                          <a:ln>
                            <a:noFill/>
                          </a:ln>
                          <a:solidFill>
                            <a:srgbClr val="000000"/>
                          </a:solidFill>
                          <a:effectLst/>
                          <a:latin typeface="Arial" charset="0"/>
                          <a:cs typeface="Arial" charset="0"/>
                        </a:rPr>
                        <a:t>Stocks &amp; bonds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smtClean="0">
                        <a:ln>
                          <a:noFill/>
                        </a:ln>
                        <a:solidFill>
                          <a:srgbClr val="000000"/>
                        </a:solidFill>
                        <a:effectLst/>
                        <a:latin typeface="Arial" charset="0"/>
                        <a:cs typeface="Arial" charset="0"/>
                      </a:endParaRP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Arial" charset="0"/>
                          <a:cs typeface="Arial" charset="0"/>
                        </a:rPr>
                        <a:t>0.3% /0.6% stocks/bonds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smtClean="0">
                        <a:ln>
                          <a:noFill/>
                        </a:ln>
                        <a:solidFill>
                          <a:srgbClr val="000000"/>
                        </a:solidFill>
                        <a:effectLst/>
                        <a:latin typeface="Arial" charset="0"/>
                        <a:cs typeface="Arial" charset="0"/>
                      </a:endParaRP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smtClean="0">
                          <a:ln>
                            <a:noFill/>
                          </a:ln>
                          <a:solidFill>
                            <a:srgbClr val="000000"/>
                          </a:solidFill>
                          <a:effectLst/>
                          <a:latin typeface="Arial" charset="0"/>
                          <a:cs typeface="Arial" charset="0"/>
                        </a:rPr>
                        <a:t>NA</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r>
              <a:tr h="1097237">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smtClean="0">
                          <a:ln>
                            <a:noFill/>
                          </a:ln>
                          <a:solidFill>
                            <a:srgbClr val="000000"/>
                          </a:solidFill>
                          <a:effectLst/>
                          <a:latin typeface="Arial" charset="0"/>
                          <a:cs typeface="Arial" charset="0"/>
                        </a:rPr>
                        <a:t>France (late summer) 2012</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smtClean="0">
                          <a:ln>
                            <a:noFill/>
                          </a:ln>
                          <a:solidFill>
                            <a:srgbClr val="000000"/>
                          </a:solidFill>
                          <a:effectLst/>
                          <a:latin typeface="Arial" charset="0"/>
                          <a:cs typeface="Arial" charset="0"/>
                        </a:rPr>
                        <a:t>stocks</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smtClean="0">
                          <a:ln>
                            <a:noFill/>
                          </a:ln>
                          <a:solidFill>
                            <a:srgbClr val="000000"/>
                          </a:solidFill>
                          <a:effectLst/>
                          <a:latin typeface="Arial" charset="0"/>
                          <a:cs typeface="Arial" charset="0"/>
                        </a:rPr>
                        <a:t>0.1%</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smtClean="0">
                          <a:ln>
                            <a:noFill/>
                          </a:ln>
                          <a:solidFill>
                            <a:srgbClr val="000000"/>
                          </a:solidFill>
                          <a:effectLst/>
                          <a:latin typeface="Arial" charset="0"/>
                          <a:cs typeface="Arial" charset="0"/>
                        </a:rPr>
                        <a:t>TBD</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r>
              <a:tr h="761970">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smtClean="0">
                          <a:ln>
                            <a:noFill/>
                          </a:ln>
                          <a:solidFill>
                            <a:srgbClr val="000000"/>
                          </a:solidFill>
                          <a:effectLst/>
                          <a:latin typeface="Arial" charset="0"/>
                          <a:cs typeface="Arial" charset="0"/>
                        </a:rPr>
                        <a:t>Hong Kong</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smtClean="0">
                          <a:ln>
                            <a:noFill/>
                          </a:ln>
                          <a:solidFill>
                            <a:srgbClr val="000000"/>
                          </a:solidFill>
                          <a:effectLst/>
                          <a:latin typeface="Arial" charset="0"/>
                          <a:cs typeface="Arial" charset="0"/>
                        </a:rPr>
                        <a:t>Stocks</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smtClean="0">
                          <a:ln>
                            <a:noFill/>
                          </a:ln>
                          <a:solidFill>
                            <a:srgbClr val="000000"/>
                          </a:solidFill>
                          <a:effectLst/>
                          <a:latin typeface="Arial" charset="0"/>
                          <a:cs typeface="Arial" charset="0"/>
                        </a:rPr>
                        <a:t>0.3%</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smtClean="0">
                          <a:ln>
                            <a:noFill/>
                          </a:ln>
                          <a:solidFill>
                            <a:srgbClr val="000000"/>
                          </a:solidFill>
                          <a:effectLst/>
                          <a:latin typeface="Arial" charset="0"/>
                          <a:cs typeface="Arial" charset="0"/>
                        </a:rPr>
                        <a:t>1.5 – 2% of GDP</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r>
              <a:tr h="761970">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smtClean="0">
                          <a:ln>
                            <a:noFill/>
                          </a:ln>
                          <a:solidFill>
                            <a:srgbClr val="000000"/>
                          </a:solidFill>
                          <a:effectLst/>
                          <a:latin typeface="Arial" charset="0"/>
                          <a:cs typeface="Arial" charset="0"/>
                        </a:rPr>
                        <a:t>S. Korea</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smtClean="0">
                          <a:ln>
                            <a:noFill/>
                          </a:ln>
                          <a:solidFill>
                            <a:srgbClr val="000000"/>
                          </a:solidFill>
                          <a:effectLst/>
                          <a:latin typeface="Arial" charset="0"/>
                          <a:cs typeface="Arial" charset="0"/>
                        </a:rPr>
                        <a:t>Stocks and bonds</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smtClean="0">
                          <a:ln>
                            <a:noFill/>
                          </a:ln>
                          <a:solidFill>
                            <a:srgbClr val="000000"/>
                          </a:solidFill>
                          <a:effectLst/>
                          <a:latin typeface="Arial" charset="0"/>
                          <a:cs typeface="Arial" charset="0"/>
                        </a:rPr>
                        <a:t>0.3%</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smtClean="0">
                          <a:ln>
                            <a:noFill/>
                          </a:ln>
                          <a:solidFill>
                            <a:srgbClr val="000000"/>
                          </a:solidFill>
                          <a:effectLst/>
                          <a:latin typeface="Arial" charset="0"/>
                          <a:cs typeface="Arial" charset="0"/>
                        </a:rPr>
                        <a:t>2- 3%</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r>
              <a:tr h="426703">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smtClean="0">
                          <a:ln>
                            <a:noFill/>
                          </a:ln>
                          <a:solidFill>
                            <a:srgbClr val="000000"/>
                          </a:solidFill>
                          <a:effectLst/>
                          <a:latin typeface="Arial" charset="0"/>
                          <a:cs typeface="Arial" charset="0"/>
                        </a:rPr>
                        <a:t>S. Africa</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smtClean="0">
                          <a:ln>
                            <a:noFill/>
                          </a:ln>
                          <a:solidFill>
                            <a:srgbClr val="000000"/>
                          </a:solidFill>
                          <a:effectLst/>
                          <a:latin typeface="Arial" charset="0"/>
                          <a:cs typeface="Arial" charset="0"/>
                        </a:rPr>
                        <a:t>Stocks</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smtClean="0">
                          <a:ln>
                            <a:noFill/>
                          </a:ln>
                          <a:solidFill>
                            <a:srgbClr val="000000"/>
                          </a:solidFill>
                          <a:effectLst/>
                          <a:latin typeface="Arial" charset="0"/>
                          <a:cs typeface="Arial" charset="0"/>
                        </a:rPr>
                        <a:t>0.25%</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smtClean="0">
                          <a:ln>
                            <a:noFill/>
                          </a:ln>
                          <a:solidFill>
                            <a:srgbClr val="000000"/>
                          </a:solidFill>
                          <a:effectLst/>
                          <a:latin typeface="Arial" charset="0"/>
                          <a:cs typeface="Arial" charset="0"/>
                        </a:rPr>
                        <a:t>NA</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r>
              <a:tr h="761970">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smtClean="0">
                          <a:ln>
                            <a:noFill/>
                          </a:ln>
                          <a:solidFill>
                            <a:srgbClr val="000000"/>
                          </a:solidFill>
                          <a:effectLst/>
                          <a:latin typeface="Arial" charset="0"/>
                          <a:cs typeface="Arial" charset="0"/>
                        </a:rPr>
                        <a:t>Switzerland`</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smtClean="0">
                          <a:ln>
                            <a:noFill/>
                          </a:ln>
                          <a:solidFill>
                            <a:srgbClr val="000000"/>
                          </a:solidFill>
                          <a:effectLst/>
                          <a:latin typeface="Arial" charset="0"/>
                          <a:cs typeface="Arial" charset="0"/>
                        </a:rPr>
                        <a:t>Stocks and bonds</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smtClean="0">
                          <a:ln>
                            <a:noFill/>
                          </a:ln>
                          <a:solidFill>
                            <a:srgbClr val="000000"/>
                          </a:solidFill>
                          <a:effectLst/>
                          <a:latin typeface="Arial" charset="0"/>
                          <a:cs typeface="Arial" charset="0"/>
                        </a:rPr>
                        <a:t>0.15%</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smtClean="0">
                          <a:ln>
                            <a:noFill/>
                          </a:ln>
                          <a:solidFill>
                            <a:srgbClr val="000000"/>
                          </a:solidFill>
                          <a:effectLst/>
                          <a:latin typeface="Arial" charset="0"/>
                          <a:cs typeface="Arial" charset="0"/>
                        </a:rPr>
                        <a:t>NA</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r>
              <a:tr h="426703">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smtClean="0">
                          <a:ln>
                            <a:noFill/>
                          </a:ln>
                          <a:solidFill>
                            <a:srgbClr val="000000"/>
                          </a:solidFill>
                          <a:effectLst/>
                          <a:latin typeface="Arial" charset="0"/>
                          <a:cs typeface="Arial" charset="0"/>
                        </a:rPr>
                        <a:t>Singapore</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Arial" charset="0"/>
                          <a:cs typeface="Arial" charset="0"/>
                        </a:rPr>
                        <a:t>stock</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smtClean="0">
                          <a:ln>
                            <a:noFill/>
                          </a:ln>
                          <a:solidFill>
                            <a:srgbClr val="000000"/>
                          </a:solidFill>
                          <a:effectLst/>
                          <a:latin typeface="Arial" charset="0"/>
                          <a:cs typeface="Arial" charset="0"/>
                        </a:rPr>
                        <a:t>0.2%</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smtClean="0">
                          <a:ln>
                            <a:noFill/>
                          </a:ln>
                          <a:solidFill>
                            <a:srgbClr val="000000"/>
                          </a:solidFill>
                          <a:effectLst/>
                          <a:latin typeface="Arial" charset="0"/>
                          <a:cs typeface="Arial" charset="0"/>
                        </a:rPr>
                        <a:t>NA</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r>
              <a:tr h="761970">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smtClean="0">
                          <a:ln>
                            <a:noFill/>
                          </a:ln>
                          <a:solidFill>
                            <a:srgbClr val="000000"/>
                          </a:solidFill>
                          <a:effectLst/>
                          <a:latin typeface="Arial" charset="0"/>
                          <a:cs typeface="Arial" charset="0"/>
                        </a:rPr>
                        <a:t>Taiwan</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Arial" charset="0"/>
                          <a:cs typeface="Arial" charset="0"/>
                        </a:rPr>
                        <a:t>Stocks/bonds,/futures</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smtClean="0">
                          <a:ln>
                            <a:noFill/>
                          </a:ln>
                          <a:solidFill>
                            <a:srgbClr val="000000"/>
                          </a:solidFill>
                          <a:effectLst/>
                          <a:latin typeface="Arial" charset="0"/>
                          <a:cs typeface="Arial" charset="0"/>
                        </a:rPr>
                        <a:t>0.3%/0.1%/0.06%</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smtClean="0">
                          <a:ln>
                            <a:noFill/>
                          </a:ln>
                          <a:solidFill>
                            <a:srgbClr val="000000"/>
                          </a:solidFill>
                          <a:effectLst/>
                          <a:latin typeface="Arial" charset="0"/>
                          <a:cs typeface="Arial" charset="0"/>
                        </a:rPr>
                        <a:t>6 – 8%</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r>
              <a:tr h="426703">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smtClean="0">
                          <a:ln>
                            <a:noFill/>
                          </a:ln>
                          <a:solidFill>
                            <a:srgbClr val="000000"/>
                          </a:solidFill>
                          <a:effectLst/>
                          <a:latin typeface="Arial" charset="0"/>
                          <a:cs typeface="Arial" charset="0"/>
                        </a:rPr>
                        <a:t>UK</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Arial" charset="0"/>
                          <a:cs typeface="Arial" charset="0"/>
                        </a:rPr>
                        <a:t>Stocks</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smtClean="0">
                          <a:ln>
                            <a:noFill/>
                          </a:ln>
                          <a:solidFill>
                            <a:srgbClr val="000000"/>
                          </a:solidFill>
                          <a:effectLst/>
                          <a:latin typeface="Arial" charset="0"/>
                          <a:cs typeface="Arial" charset="0"/>
                        </a:rPr>
                        <a:t>0.25%</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smtClean="0">
                          <a:ln>
                            <a:noFill/>
                          </a:ln>
                          <a:solidFill>
                            <a:srgbClr val="000000"/>
                          </a:solidFill>
                          <a:effectLst/>
                          <a:latin typeface="Arial" charset="0"/>
                          <a:cs typeface="Arial" charset="0"/>
                        </a:rPr>
                        <a:t>1%</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2"/>
          <p:cNvSpPr>
            <a:spLocks noGrp="1"/>
          </p:cNvSpPr>
          <p:nvPr>
            <p:ph type="sldNum" sz="quarter" idx="11"/>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3D66EABB-7DDE-4EBF-BC74-C7CF5FF732F9}" type="slidenum">
              <a:rPr lang="en-US" altLang="en-US"/>
              <a:pPr eaLnBrk="1" hangingPunct="1"/>
              <a:t>13</a:t>
            </a:fld>
            <a:endParaRPr lang="en-US" altLang="en-US"/>
          </a:p>
        </p:txBody>
      </p:sp>
      <p:sp>
        <p:nvSpPr>
          <p:cNvPr id="14339" name="Title 1"/>
          <p:cNvSpPr>
            <a:spLocks noGrp="1"/>
          </p:cNvSpPr>
          <p:nvPr>
            <p:ph type="title" idx="4294967295"/>
          </p:nvPr>
        </p:nvSpPr>
        <p:spPr>
          <a:xfrm>
            <a:off x="457200" y="152400"/>
            <a:ext cx="8229600" cy="639763"/>
          </a:xfrm>
        </p:spPr>
        <p:txBody>
          <a:bodyPr bIns="91440" anchor="b"/>
          <a:lstStyle/>
          <a:p>
            <a:pPr eaLnBrk="1" hangingPunct="1"/>
            <a:r>
              <a:rPr lang="en-US" altLang="en-US" sz="4000" b="1" smtClean="0"/>
              <a:t>Why do FTTs Make Sense?</a:t>
            </a:r>
          </a:p>
        </p:txBody>
      </p:sp>
      <p:sp>
        <p:nvSpPr>
          <p:cNvPr id="14340" name="Footer Placeholder 2"/>
          <p:cNvSpPr txBox="1">
            <a:spLocks noGrp="1"/>
          </p:cNvSpPr>
          <p:nvPr/>
        </p:nvSpPr>
        <p:spPr bwMode="auto">
          <a:xfrm>
            <a:off x="914400" y="6172200"/>
            <a:ext cx="396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400">
              <a:solidFill>
                <a:schemeClr val="tx2"/>
              </a:solidFill>
              <a:latin typeface="Perpetua" pitchFamily="18" charset="0"/>
            </a:endParaRPr>
          </a:p>
        </p:txBody>
      </p:sp>
      <p:sp>
        <p:nvSpPr>
          <p:cNvPr id="14341" name="Content Placeholder 3"/>
          <p:cNvSpPr>
            <a:spLocks noGrp="1"/>
          </p:cNvSpPr>
          <p:nvPr>
            <p:ph sz="quarter" idx="4294967295"/>
          </p:nvPr>
        </p:nvSpPr>
        <p:spPr/>
        <p:txBody>
          <a:bodyPr/>
          <a:lstStyle/>
          <a:p>
            <a:pPr marL="273050" indent="-273050" eaLnBrk="1" hangingPunct="1">
              <a:lnSpc>
                <a:spcPct val="90000"/>
              </a:lnSpc>
            </a:pPr>
            <a:r>
              <a:rPr lang="en-US" altLang="en-US" sz="2800" smtClean="0"/>
              <a:t>Willie Sutton philosophy: “Because that’s where the money is”</a:t>
            </a:r>
          </a:p>
          <a:p>
            <a:pPr marL="273050" indent="-273050" eaLnBrk="1" hangingPunct="1">
              <a:lnSpc>
                <a:spcPct val="90000"/>
              </a:lnSpc>
            </a:pPr>
            <a:r>
              <a:rPr lang="en-US" altLang="en-US" sz="2800" smtClean="0"/>
              <a:t>An FTT taxes the sector that caused the financial crisis that led to the Great Recession</a:t>
            </a:r>
          </a:p>
          <a:p>
            <a:pPr marL="273050" indent="-273050" eaLnBrk="1" hangingPunct="1">
              <a:lnSpc>
                <a:spcPct val="90000"/>
              </a:lnSpc>
            </a:pPr>
            <a:r>
              <a:rPr lang="en-US" altLang="en-US" sz="2800" smtClean="0"/>
              <a:t>Good tax policy is designed to:</a:t>
            </a:r>
          </a:p>
          <a:p>
            <a:pPr marL="547688" lvl="1" indent="-228600" eaLnBrk="1" hangingPunct="1">
              <a:lnSpc>
                <a:spcPct val="90000"/>
              </a:lnSpc>
            </a:pPr>
            <a:r>
              <a:rPr lang="en-US" altLang="en-US" sz="2600" smtClean="0"/>
              <a:t>Levy taxes are rates that are small enough to be borne by those subject to the tax; and</a:t>
            </a:r>
          </a:p>
          <a:p>
            <a:pPr marL="547688" lvl="1" indent="-228600" eaLnBrk="1" hangingPunct="1">
              <a:lnSpc>
                <a:spcPct val="90000"/>
              </a:lnSpc>
            </a:pPr>
            <a:r>
              <a:rPr lang="en-US" altLang="en-US" sz="2600" smtClean="0"/>
              <a:t>Tax activity that we want to limit or discourage</a:t>
            </a:r>
          </a:p>
          <a:p>
            <a:pPr marL="273050" indent="-273050" eaLnBrk="1" hangingPunct="1">
              <a:lnSpc>
                <a:spcPct val="90000"/>
              </a:lnSpc>
            </a:pPr>
            <a:r>
              <a:rPr lang="en-US" altLang="en-US" sz="2800" smtClean="0"/>
              <a:t>FTTs meet these criteria:	</a:t>
            </a:r>
          </a:p>
          <a:p>
            <a:pPr marL="547688" lvl="1" indent="-228600" eaLnBrk="1" hangingPunct="1">
              <a:lnSpc>
                <a:spcPct val="90000"/>
              </a:lnSpc>
            </a:pPr>
            <a:r>
              <a:rPr lang="en-US" altLang="en-US" sz="2600" smtClean="0"/>
              <a:t>The rates are very low for investors planning to hold the asset (stocks, bonds, derivatives) for a significant period of time</a:t>
            </a:r>
          </a:p>
          <a:p>
            <a:pPr marL="547688" lvl="1" indent="-228600" eaLnBrk="1" hangingPunct="1">
              <a:lnSpc>
                <a:spcPct val="90000"/>
              </a:lnSpc>
            </a:pPr>
            <a:r>
              <a:rPr lang="en-US" altLang="en-US" sz="2600" smtClean="0"/>
              <a:t>However the tax would probably discourage short term traders, e.g. “high frequency trading,” some day trading, etc.</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2"/>
          <p:cNvSpPr>
            <a:spLocks noGrp="1"/>
          </p:cNvSpPr>
          <p:nvPr>
            <p:ph type="sldNum" sz="quarter" idx="11"/>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59A2BFD6-1060-44B8-AE9A-3C67A291238D}" type="slidenum">
              <a:rPr lang="en-US" altLang="en-US"/>
              <a:pPr eaLnBrk="1" hangingPunct="1"/>
              <a:t>14</a:t>
            </a:fld>
            <a:endParaRPr lang="en-US" altLang="en-US"/>
          </a:p>
        </p:txBody>
      </p:sp>
      <p:sp>
        <p:nvSpPr>
          <p:cNvPr id="15363" name="Title 1"/>
          <p:cNvSpPr>
            <a:spLocks noGrp="1"/>
          </p:cNvSpPr>
          <p:nvPr>
            <p:ph type="title" idx="4294967295"/>
          </p:nvPr>
        </p:nvSpPr>
        <p:spPr>
          <a:xfrm>
            <a:off x="0" y="381000"/>
            <a:ext cx="9144000" cy="1143000"/>
          </a:xfrm>
        </p:spPr>
        <p:txBody>
          <a:bodyPr bIns="91440" anchor="b"/>
          <a:lstStyle/>
          <a:p>
            <a:pPr eaLnBrk="1" hangingPunct="1"/>
            <a:r>
              <a:rPr lang="en-US" altLang="en-US" sz="4000" b="1" smtClean="0"/>
              <a:t>A Tiny Illinois FTT Could Raise an Enormous Amount of Revenue</a:t>
            </a:r>
          </a:p>
        </p:txBody>
      </p:sp>
      <p:sp>
        <p:nvSpPr>
          <p:cNvPr id="15364" name="Footer Placeholder 4"/>
          <p:cNvSpPr txBox="1">
            <a:spLocks noGrp="1"/>
          </p:cNvSpPr>
          <p:nvPr/>
        </p:nvSpPr>
        <p:spPr bwMode="auto">
          <a:xfrm>
            <a:off x="914400" y="6172200"/>
            <a:ext cx="396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400">
              <a:solidFill>
                <a:schemeClr val="tx2"/>
              </a:solidFill>
              <a:latin typeface="Perpetua" pitchFamily="18" charset="0"/>
            </a:endParaRPr>
          </a:p>
        </p:txBody>
      </p:sp>
      <p:sp>
        <p:nvSpPr>
          <p:cNvPr id="15365" name="Content Placeholder 2"/>
          <p:cNvSpPr>
            <a:spLocks noGrp="1"/>
          </p:cNvSpPr>
          <p:nvPr>
            <p:ph sz="quarter" idx="4294967295"/>
          </p:nvPr>
        </p:nvSpPr>
        <p:spPr/>
        <p:txBody>
          <a:bodyPr/>
          <a:lstStyle/>
          <a:p>
            <a:pPr marL="273050" indent="-273050" eaLnBrk="1" hangingPunct="1">
              <a:lnSpc>
                <a:spcPct val="90000"/>
              </a:lnSpc>
            </a:pPr>
            <a:r>
              <a:rPr lang="en-US" altLang="en-US" sz="3000" smtClean="0"/>
              <a:t>A 1$ per Contract Illinois FTT would raise from $6.3 – $ 7.4 billion per year.</a:t>
            </a:r>
          </a:p>
          <a:p>
            <a:pPr marL="273050" indent="-273050" eaLnBrk="1" hangingPunct="1">
              <a:lnSpc>
                <a:spcPct val="90000"/>
              </a:lnSpc>
            </a:pPr>
            <a:r>
              <a:rPr lang="en-US" altLang="en-US" sz="3000" smtClean="0"/>
              <a:t>1$ per contract would be on average 0.00068% to 0.00079% of the notional value of a contract.</a:t>
            </a:r>
          </a:p>
          <a:p>
            <a:pPr marL="273050" indent="-273050" eaLnBrk="1" hangingPunct="1">
              <a:lnSpc>
                <a:spcPct val="90000"/>
              </a:lnSpc>
            </a:pPr>
            <a:r>
              <a:rPr lang="en-US" altLang="en-US" sz="3000" smtClean="0"/>
              <a:t>1$ would generally be a small fraction of the “minimal tick” ($6.50 to $12.50) which is the smallest possible price change for trading on a contract.</a:t>
            </a:r>
          </a:p>
          <a:p>
            <a:pPr marL="273050" indent="-273050" eaLnBrk="1" hangingPunct="1">
              <a:lnSpc>
                <a:spcPct val="90000"/>
              </a:lnSpc>
              <a:buFontTx/>
              <a:buNone/>
            </a:pPr>
            <a:endParaRPr lang="en-US" altLang="en-US" sz="3000" smtClean="0"/>
          </a:p>
          <a:p>
            <a:pPr marL="273050" indent="-273050" eaLnBrk="1" hangingPunct="1">
              <a:lnSpc>
                <a:spcPct val="90000"/>
              </a:lnSpc>
            </a:pPr>
            <a:endParaRPr lang="en-US" altLang="en-US" sz="300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2"/>
          <p:cNvSpPr>
            <a:spLocks noGrp="1"/>
          </p:cNvSpPr>
          <p:nvPr>
            <p:ph type="sldNum" sz="quarter" idx="11"/>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834D4B25-5CB8-4CB8-A7C5-4176B21659A3}" type="slidenum">
              <a:rPr lang="en-US" altLang="en-US"/>
              <a:pPr eaLnBrk="1" hangingPunct="1"/>
              <a:t>15</a:t>
            </a:fld>
            <a:endParaRPr lang="en-US" altLang="en-US"/>
          </a:p>
        </p:txBody>
      </p:sp>
      <p:sp>
        <p:nvSpPr>
          <p:cNvPr id="16387" name="Title 1"/>
          <p:cNvSpPr>
            <a:spLocks noGrp="1"/>
          </p:cNvSpPr>
          <p:nvPr>
            <p:ph type="title" idx="4294967295"/>
          </p:nvPr>
        </p:nvSpPr>
        <p:spPr/>
        <p:txBody>
          <a:bodyPr bIns="91440" anchor="b"/>
          <a:lstStyle/>
          <a:p>
            <a:pPr eaLnBrk="1" hangingPunct="1"/>
            <a:r>
              <a:rPr lang="en-US" altLang="en-US" sz="4000" b="1" smtClean="0"/>
              <a:t>Would Traders simply Move their Business?</a:t>
            </a:r>
          </a:p>
        </p:txBody>
      </p:sp>
      <p:sp>
        <p:nvSpPr>
          <p:cNvPr id="16388" name="Footer Placeholder 4"/>
          <p:cNvSpPr txBox="1">
            <a:spLocks noGrp="1"/>
          </p:cNvSpPr>
          <p:nvPr/>
        </p:nvSpPr>
        <p:spPr bwMode="auto">
          <a:xfrm>
            <a:off x="914400" y="6172200"/>
            <a:ext cx="396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400">
              <a:solidFill>
                <a:schemeClr val="tx2"/>
              </a:solidFill>
              <a:latin typeface="Perpetua" pitchFamily="18" charset="0"/>
            </a:endParaRPr>
          </a:p>
        </p:txBody>
      </p:sp>
      <p:sp>
        <p:nvSpPr>
          <p:cNvPr id="16389" name="Content Placeholder 2"/>
          <p:cNvSpPr>
            <a:spLocks noGrp="1"/>
          </p:cNvSpPr>
          <p:nvPr>
            <p:ph sz="quarter" idx="4294967295"/>
          </p:nvPr>
        </p:nvSpPr>
        <p:spPr/>
        <p:txBody>
          <a:bodyPr/>
          <a:lstStyle/>
          <a:p>
            <a:pPr marL="273050" indent="-273050" eaLnBrk="1" hangingPunct="1">
              <a:lnSpc>
                <a:spcPct val="90000"/>
              </a:lnSpc>
            </a:pPr>
            <a:r>
              <a:rPr lang="en-US" altLang="en-US" smtClean="0"/>
              <a:t>The stock index products are licensed to the CBOE and CME for trading and cannot be traded on other exchanges. </a:t>
            </a:r>
          </a:p>
          <a:p>
            <a:pPr marL="273050" indent="-273050" eaLnBrk="1" hangingPunct="1">
              <a:lnSpc>
                <a:spcPct val="90000"/>
              </a:lnSpc>
            </a:pPr>
            <a:r>
              <a:rPr lang="en-US" altLang="en-US" smtClean="0"/>
              <a:t>The other products such as Eurodollars, T-Bonds, etc are not licensed but are not traded on any other exchange</a:t>
            </a:r>
          </a:p>
          <a:p>
            <a:pPr marL="273050" indent="-273050" eaLnBrk="1" hangingPunct="1">
              <a:lnSpc>
                <a:spcPct val="90000"/>
              </a:lnSpc>
            </a:pPr>
            <a:r>
              <a:rPr lang="en-US" altLang="en-US" smtClean="0"/>
              <a:t>Another exchange could seek to trade these products but the liquidity is at the CME and The new exchange would first have to obtain regulatory authorization from the CFTC</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2"/>
          <p:cNvSpPr>
            <a:spLocks noGrp="1"/>
          </p:cNvSpPr>
          <p:nvPr>
            <p:ph type="sldNum" sz="quarter" idx="11"/>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CD83FC5-5A21-4C7E-842E-C7D1C41A752C}" type="slidenum">
              <a:rPr lang="en-US" altLang="en-US"/>
              <a:pPr eaLnBrk="1" hangingPunct="1"/>
              <a:t>16</a:t>
            </a:fld>
            <a:endParaRPr lang="en-US" altLang="en-US"/>
          </a:p>
        </p:txBody>
      </p:sp>
      <p:sp>
        <p:nvSpPr>
          <p:cNvPr id="17411" name="Title 1"/>
          <p:cNvSpPr>
            <a:spLocks noGrp="1"/>
          </p:cNvSpPr>
          <p:nvPr>
            <p:ph type="title" idx="4294967295"/>
          </p:nvPr>
        </p:nvSpPr>
        <p:spPr>
          <a:xfrm>
            <a:off x="457200" y="274638"/>
            <a:ext cx="8229600" cy="715962"/>
          </a:xfrm>
        </p:spPr>
        <p:txBody>
          <a:bodyPr bIns="91440" anchor="b"/>
          <a:lstStyle/>
          <a:p>
            <a:pPr eaLnBrk="1" hangingPunct="1"/>
            <a:r>
              <a:rPr lang="en-US" altLang="en-US" sz="4000" b="1" smtClean="0"/>
              <a:t>Would the Exchanges Move?</a:t>
            </a:r>
          </a:p>
        </p:txBody>
      </p:sp>
      <p:sp>
        <p:nvSpPr>
          <p:cNvPr id="17412" name="Footer Placeholder 4"/>
          <p:cNvSpPr txBox="1">
            <a:spLocks noGrp="1"/>
          </p:cNvSpPr>
          <p:nvPr/>
        </p:nvSpPr>
        <p:spPr bwMode="auto">
          <a:xfrm>
            <a:off x="914400" y="6172200"/>
            <a:ext cx="396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400">
              <a:solidFill>
                <a:schemeClr val="tx2"/>
              </a:solidFill>
              <a:latin typeface="Perpetua" pitchFamily="18" charset="0"/>
            </a:endParaRPr>
          </a:p>
        </p:txBody>
      </p:sp>
      <p:sp>
        <p:nvSpPr>
          <p:cNvPr id="17413" name="Content Placeholder 2"/>
          <p:cNvSpPr>
            <a:spLocks noGrp="1"/>
          </p:cNvSpPr>
          <p:nvPr>
            <p:ph sz="quarter" idx="4294967295"/>
          </p:nvPr>
        </p:nvSpPr>
        <p:spPr>
          <a:xfrm>
            <a:off x="609600" y="1219200"/>
            <a:ext cx="8229600" cy="4906963"/>
          </a:xfrm>
        </p:spPr>
        <p:txBody>
          <a:bodyPr/>
          <a:lstStyle/>
          <a:p>
            <a:pPr marL="273050" indent="-273050" eaLnBrk="1" hangingPunct="1"/>
            <a:r>
              <a:rPr lang="en-US" altLang="en-US" sz="3000" smtClean="0"/>
              <a:t>The first question is, “Why would they?</a:t>
            </a:r>
          </a:p>
          <a:p>
            <a:pPr marL="547688" lvl="1" indent="-228600" eaLnBrk="1" hangingPunct="1"/>
            <a:r>
              <a:rPr lang="en-US" altLang="en-US" smtClean="0"/>
              <a:t>The exchanges are not paying the tax</a:t>
            </a:r>
          </a:p>
          <a:p>
            <a:pPr marL="273050" indent="-273050" eaLnBrk="1" hangingPunct="1"/>
            <a:r>
              <a:rPr lang="en-US" altLang="en-US" sz="3000" smtClean="0"/>
              <a:t>Both the CME and CBOE have a large physical infrastructure in place in Chicago</a:t>
            </a:r>
          </a:p>
          <a:p>
            <a:pPr marL="273050" indent="-273050" eaLnBrk="1" hangingPunct="1"/>
            <a:r>
              <a:rPr lang="en-US" altLang="en-US" sz="3000" smtClean="0"/>
              <a:t>Their employees and most of their senior executives live in the Chicago region</a:t>
            </a:r>
          </a:p>
          <a:p>
            <a:pPr marL="273050" indent="-273050" eaLnBrk="1" hangingPunct="1"/>
            <a:r>
              <a:rPr lang="en-US" altLang="en-US" sz="3000" smtClean="0"/>
              <a:t>Their most important banking relationships are also in the Chicago area</a:t>
            </a:r>
          </a:p>
          <a:p>
            <a:pPr marL="273050" indent="-273050" eaLnBrk="1" hangingPunct="1"/>
            <a:r>
              <a:rPr lang="en-US" altLang="en-US" sz="3000" smtClean="0"/>
              <a:t>Is $1/contract enough to drive the high costs of relocation?</a:t>
            </a:r>
          </a:p>
          <a:p>
            <a:pPr marL="273050" indent="-273050" eaLnBrk="1" hangingPunct="1"/>
            <a:endParaRPr lang="en-US" altLang="en-US" sz="300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4"/>
          <p:cNvSpPr>
            <a:spLocks noGrp="1"/>
          </p:cNvSpPr>
          <p:nvPr>
            <p:ph type="sldNum" sz="quarter" idx="11"/>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2BAA267-C5EB-4EE9-B0C8-20DBD7FEA96A}" type="slidenum">
              <a:rPr lang="en-US" altLang="en-US"/>
              <a:pPr eaLnBrk="1" hangingPunct="1"/>
              <a:t>17</a:t>
            </a:fld>
            <a:endParaRPr lang="en-US" altLang="en-US"/>
          </a:p>
        </p:txBody>
      </p:sp>
      <p:sp>
        <p:nvSpPr>
          <p:cNvPr id="18435" name="Rectangle 2"/>
          <p:cNvSpPr>
            <a:spLocks noGrp="1" noChangeArrowheads="1"/>
          </p:cNvSpPr>
          <p:nvPr>
            <p:ph type="title"/>
          </p:nvPr>
        </p:nvSpPr>
        <p:spPr>
          <a:xfrm>
            <a:off x="457200" y="533400"/>
            <a:ext cx="8686800" cy="1143000"/>
          </a:xfrm>
        </p:spPr>
        <p:txBody>
          <a:bodyPr/>
          <a:lstStyle/>
          <a:p>
            <a:pPr eaLnBrk="1" hangingPunct="1"/>
            <a:r>
              <a:rPr lang="en-US" altLang="en-US" sz="4000" b="1" smtClean="0"/>
              <a:t>An Modest Illinois Graduated Individual Income Tax Could Raise $ 2.4 – $3.4 B More Revenue</a:t>
            </a:r>
          </a:p>
        </p:txBody>
      </p:sp>
      <p:sp>
        <p:nvSpPr>
          <p:cNvPr id="18436" name="Rectangle 3"/>
          <p:cNvSpPr>
            <a:spLocks noGrp="1" noChangeArrowheads="1"/>
          </p:cNvSpPr>
          <p:nvPr>
            <p:ph type="body" idx="1"/>
          </p:nvPr>
        </p:nvSpPr>
        <p:spPr>
          <a:xfrm>
            <a:off x="381000" y="1981200"/>
            <a:ext cx="8229600" cy="4525963"/>
          </a:xfrm>
        </p:spPr>
        <p:txBody>
          <a:bodyPr/>
          <a:lstStyle/>
          <a:p>
            <a:pPr eaLnBrk="1" hangingPunct="1">
              <a:lnSpc>
                <a:spcPct val="80000"/>
              </a:lnSpc>
            </a:pPr>
            <a:r>
              <a:rPr lang="en-US" altLang="en-US" sz="2800" smtClean="0"/>
              <a:t>It would also cut overall state income tax burden for 94 percent of all taxpayers—that means on average, taxpayers with under $150,000 in annual base income would receive a tax cut.</a:t>
            </a:r>
          </a:p>
          <a:p>
            <a:pPr eaLnBrk="1" hangingPunct="1">
              <a:lnSpc>
                <a:spcPct val="80000"/>
              </a:lnSpc>
            </a:pPr>
            <a:r>
              <a:rPr lang="en-US" altLang="en-US" sz="2800" smtClean="0"/>
              <a:t>Despite shifting tax burden to affluent taxpayers, nonetheless keep the effective state income tax rate for millionaires at just 4.3 percent.</a:t>
            </a:r>
          </a:p>
          <a:p>
            <a:pPr eaLnBrk="1" hangingPunct="1">
              <a:lnSpc>
                <a:spcPct val="80000"/>
              </a:lnSpc>
            </a:pPr>
            <a:r>
              <a:rPr lang="en-US" altLang="en-US" sz="2800" smtClean="0"/>
              <a:t>stimulate the growth of at least 36,000 jobs in the state’s private sector through enhanced public and consumer spending. </a:t>
            </a:r>
          </a:p>
          <a:p>
            <a:pPr eaLnBrk="1" hangingPunct="1">
              <a:lnSpc>
                <a:spcPct val="80000"/>
              </a:lnSpc>
            </a:pPr>
            <a:r>
              <a:rPr lang="en-US" altLang="en-US" sz="2800" smtClean="0"/>
              <a:t>Effective rates would be 0% for incomes below $9,000 and slowly increase to roughly 6%.</a:t>
            </a:r>
          </a:p>
          <a:p>
            <a:pPr eaLnBrk="1" hangingPunct="1">
              <a:lnSpc>
                <a:spcPct val="80000"/>
              </a:lnSpc>
            </a:pPr>
            <a:endParaRPr lang="en-US" altLang="en-US" sz="2800" smtClean="0"/>
          </a:p>
          <a:p>
            <a:pPr eaLnBrk="1" hangingPunct="1">
              <a:lnSpc>
                <a:spcPct val="80000"/>
              </a:lnSpc>
            </a:pPr>
            <a:endParaRPr lang="en-US" altLang="en-US" sz="2800" smtClean="0"/>
          </a:p>
          <a:p>
            <a:pPr eaLnBrk="1" hangingPunct="1">
              <a:lnSpc>
                <a:spcPct val="80000"/>
              </a:lnSpc>
            </a:pPr>
            <a:endParaRPr lang="en-US" altLang="en-US" sz="280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4"/>
          <p:cNvSpPr>
            <a:spLocks noGrp="1"/>
          </p:cNvSpPr>
          <p:nvPr>
            <p:ph type="sldNum" sz="quarter" idx="11"/>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618D93CF-8079-4ED3-9D72-70FDA41F7849}" type="slidenum">
              <a:rPr lang="en-US" altLang="en-US"/>
              <a:pPr eaLnBrk="1" hangingPunct="1"/>
              <a:t>18</a:t>
            </a:fld>
            <a:endParaRPr lang="en-US" altLang="en-US"/>
          </a:p>
        </p:txBody>
      </p:sp>
      <p:sp>
        <p:nvSpPr>
          <p:cNvPr id="19459" name="Rectangle 2"/>
          <p:cNvSpPr>
            <a:spLocks noGrp="1" noChangeArrowheads="1"/>
          </p:cNvSpPr>
          <p:nvPr>
            <p:ph type="title"/>
          </p:nvPr>
        </p:nvSpPr>
        <p:spPr>
          <a:xfrm>
            <a:off x="457200" y="381000"/>
            <a:ext cx="8382000" cy="1143000"/>
          </a:xfrm>
        </p:spPr>
        <p:txBody>
          <a:bodyPr/>
          <a:lstStyle/>
          <a:p>
            <a:pPr eaLnBrk="1" hangingPunct="1"/>
            <a:r>
              <a:rPr lang="en-US" altLang="en-US" sz="4000" b="1" smtClean="0"/>
              <a:t>34 of the 41 States with an Income Tax Have a Graduated Income Tax (GIT)</a:t>
            </a:r>
          </a:p>
        </p:txBody>
      </p:sp>
      <p:sp>
        <p:nvSpPr>
          <p:cNvPr id="19460" name="Rectangle 3"/>
          <p:cNvSpPr>
            <a:spLocks noGrp="1" noChangeArrowheads="1"/>
          </p:cNvSpPr>
          <p:nvPr>
            <p:ph type="body" idx="1"/>
          </p:nvPr>
        </p:nvSpPr>
        <p:spPr>
          <a:xfrm>
            <a:off x="457200" y="1905000"/>
            <a:ext cx="8229600" cy="4724400"/>
          </a:xfrm>
        </p:spPr>
        <p:txBody>
          <a:bodyPr/>
          <a:lstStyle/>
          <a:p>
            <a:pPr eaLnBrk="1" hangingPunct="1">
              <a:lnSpc>
                <a:spcPct val="90000"/>
              </a:lnSpc>
            </a:pPr>
            <a:r>
              <a:rPr lang="en-US" altLang="en-US" smtClean="0"/>
              <a:t>Iowa’s GIT applied to Illinois would raise 42% more revenue than the roughly $15 B raised from Illinois current temporary 5% flat individual Income Tax (IIT) and still cut rates for most filers.</a:t>
            </a:r>
          </a:p>
          <a:p>
            <a:pPr eaLnBrk="1" hangingPunct="1">
              <a:lnSpc>
                <a:spcPct val="90000"/>
              </a:lnSpc>
            </a:pPr>
            <a:r>
              <a:rPr lang="en-US" altLang="en-US" smtClean="0"/>
              <a:t>KT, MO, and WI all have GIT’s that raise 11% to 24 % </a:t>
            </a:r>
            <a:r>
              <a:rPr lang="en-US" altLang="en-US" i="1" smtClean="0"/>
              <a:t>more revenue</a:t>
            </a:r>
            <a:r>
              <a:rPr lang="en-US" altLang="en-US" smtClean="0"/>
              <a:t> </a:t>
            </a:r>
            <a:r>
              <a:rPr lang="en-US" altLang="en-US" i="1" smtClean="0"/>
              <a:t>and cut tax rates for most filers. </a:t>
            </a:r>
          </a:p>
          <a:p>
            <a:pPr eaLnBrk="1" hangingPunct="1">
              <a:lnSpc>
                <a:spcPct val="90000"/>
              </a:lnSpc>
            </a:pPr>
            <a:r>
              <a:rPr lang="en-US" altLang="en-US" smtClean="0"/>
              <a:t>If Illinois had Oregon’s GIT the state would almost double its IIT revenue.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4"/>
          <p:cNvSpPr>
            <a:spLocks noGrp="1"/>
          </p:cNvSpPr>
          <p:nvPr>
            <p:ph type="sldNum" sz="quarter" idx="11"/>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03DC65DC-5BB2-41BE-B7B4-C458B7E25523}" type="slidenum">
              <a:rPr lang="en-US" altLang="en-US"/>
              <a:pPr eaLnBrk="1" hangingPunct="1"/>
              <a:t>19</a:t>
            </a:fld>
            <a:endParaRPr lang="en-US" altLang="en-US"/>
          </a:p>
        </p:txBody>
      </p:sp>
      <p:sp>
        <p:nvSpPr>
          <p:cNvPr id="20483" name="Rectangle 2"/>
          <p:cNvSpPr>
            <a:spLocks noGrp="1" noChangeArrowheads="1"/>
          </p:cNvSpPr>
          <p:nvPr>
            <p:ph type="title"/>
          </p:nvPr>
        </p:nvSpPr>
        <p:spPr>
          <a:xfrm>
            <a:off x="457200" y="381000"/>
            <a:ext cx="8686800" cy="1143000"/>
          </a:xfrm>
        </p:spPr>
        <p:txBody>
          <a:bodyPr/>
          <a:lstStyle/>
          <a:p>
            <a:pPr eaLnBrk="1" hangingPunct="1"/>
            <a:r>
              <a:rPr lang="en-US" altLang="en-US" sz="4000" b="1" smtClean="0"/>
              <a:t>Illinois has a Revenue, not a Spending Problem: Cutting Public Pensions is Bad Public Policy</a:t>
            </a:r>
            <a:r>
              <a:rPr lang="en-US" altLang="en-US" sz="4000" smtClean="0"/>
              <a:t> </a:t>
            </a:r>
          </a:p>
        </p:txBody>
      </p:sp>
      <p:sp>
        <p:nvSpPr>
          <p:cNvPr id="20484" name="Rectangle 3"/>
          <p:cNvSpPr>
            <a:spLocks noGrp="1" noChangeArrowheads="1"/>
          </p:cNvSpPr>
          <p:nvPr>
            <p:ph type="body" idx="1"/>
          </p:nvPr>
        </p:nvSpPr>
        <p:spPr>
          <a:xfrm>
            <a:off x="381000" y="1905000"/>
            <a:ext cx="8229600" cy="4953000"/>
          </a:xfrm>
        </p:spPr>
        <p:txBody>
          <a:bodyPr/>
          <a:lstStyle/>
          <a:p>
            <a:pPr eaLnBrk="1" hangingPunct="1">
              <a:lnSpc>
                <a:spcPct val="80000"/>
              </a:lnSpc>
            </a:pPr>
            <a:r>
              <a:rPr lang="en-US" altLang="en-US" sz="2800" smtClean="0"/>
              <a:t>It increases economic inequality, one of the main causes of the current “Lesser Depression” economy.</a:t>
            </a:r>
          </a:p>
          <a:p>
            <a:pPr eaLnBrk="1" hangingPunct="1">
              <a:lnSpc>
                <a:spcPct val="80000"/>
              </a:lnSpc>
            </a:pPr>
            <a:r>
              <a:rPr lang="en-US" altLang="en-US" sz="2800" smtClean="0"/>
              <a:t>It undermines secure pensions for one of the last segments of the workforce that still have defined benefit pensions, thus further undermining an already shredded U.S. retirement system, and an embattled and shrinking middle class.</a:t>
            </a:r>
          </a:p>
          <a:p>
            <a:pPr eaLnBrk="1" hangingPunct="1">
              <a:lnSpc>
                <a:spcPct val="80000"/>
              </a:lnSpc>
            </a:pPr>
            <a:r>
              <a:rPr lang="en-US" altLang="en-US" sz="2800" smtClean="0"/>
              <a:t>Cutting public pensions and impoverishing retirees is both unjust and bad public policy.</a:t>
            </a:r>
          </a:p>
          <a:p>
            <a:pPr eaLnBrk="1" hangingPunct="1">
              <a:lnSpc>
                <a:spcPct val="80000"/>
              </a:lnSpc>
            </a:pPr>
            <a:r>
              <a:rPr lang="en-US" altLang="en-US" sz="2800" smtClean="0"/>
              <a:t>Why are contracts for bond holders sacrosanct but contracts with workers are not?  Which contracts have more impact on more people?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4"/>
          <p:cNvSpPr>
            <a:spLocks noGrp="1"/>
          </p:cNvSpPr>
          <p:nvPr>
            <p:ph type="sldNum" sz="quarter" idx="11"/>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1FFA35CA-0D0E-47C6-82F4-7D6E887FEB9B}" type="slidenum">
              <a:rPr lang="en-US" altLang="en-US"/>
              <a:pPr eaLnBrk="1" hangingPunct="1"/>
              <a:t>2</a:t>
            </a:fld>
            <a:endParaRPr lang="en-US" altLang="en-US"/>
          </a:p>
        </p:txBody>
      </p:sp>
      <p:sp>
        <p:nvSpPr>
          <p:cNvPr id="3075" name="Rectangle 2"/>
          <p:cNvSpPr>
            <a:spLocks noGrp="1" noChangeArrowheads="1"/>
          </p:cNvSpPr>
          <p:nvPr>
            <p:ph type="title"/>
          </p:nvPr>
        </p:nvSpPr>
        <p:spPr>
          <a:xfrm>
            <a:off x="0" y="457200"/>
            <a:ext cx="9144000" cy="1143000"/>
          </a:xfrm>
        </p:spPr>
        <p:txBody>
          <a:bodyPr/>
          <a:lstStyle/>
          <a:p>
            <a:pPr eaLnBrk="1" hangingPunct="1"/>
            <a:r>
              <a:rPr lang="en-US" altLang="en-US" sz="3600" b="1" smtClean="0"/>
              <a:t>We’re in a “Lesser Depression,” State and Federal Public Spending</a:t>
            </a:r>
            <a:br>
              <a:rPr lang="en-US" altLang="en-US" sz="3600" b="1" smtClean="0"/>
            </a:br>
            <a:r>
              <a:rPr lang="en-US" altLang="en-US" sz="3600" b="1" smtClean="0"/>
              <a:t> Need to be </a:t>
            </a:r>
            <a:r>
              <a:rPr lang="en-US" altLang="en-US" sz="3600" b="1" i="1" smtClean="0"/>
              <a:t>Increased</a:t>
            </a:r>
            <a:r>
              <a:rPr lang="en-US" altLang="en-US" sz="3600" b="1" smtClean="0"/>
              <a:t> Not Cut</a:t>
            </a:r>
          </a:p>
        </p:txBody>
      </p:sp>
      <p:sp>
        <p:nvSpPr>
          <p:cNvPr id="3076" name="Rectangle 3"/>
          <p:cNvSpPr>
            <a:spLocks noGrp="1" noChangeArrowheads="1"/>
          </p:cNvSpPr>
          <p:nvPr>
            <p:ph type="body" idx="1"/>
          </p:nvPr>
        </p:nvSpPr>
        <p:spPr>
          <a:xfrm>
            <a:off x="457200" y="2133600"/>
            <a:ext cx="8229600" cy="4267200"/>
          </a:xfrm>
        </p:spPr>
        <p:txBody>
          <a:bodyPr/>
          <a:lstStyle/>
          <a:p>
            <a:pPr eaLnBrk="1" hangingPunct="1">
              <a:lnSpc>
                <a:spcPct val="90000"/>
              </a:lnSpc>
            </a:pPr>
            <a:r>
              <a:rPr lang="en-US" altLang="en-US" sz="2800" smtClean="0"/>
              <a:t>The Feds should be </a:t>
            </a:r>
            <a:r>
              <a:rPr lang="en-US" altLang="en-US" sz="2800" i="1" smtClean="0"/>
              <a:t>increasing</a:t>
            </a:r>
            <a:r>
              <a:rPr lang="en-US" altLang="en-US" sz="2800" smtClean="0"/>
              <a:t> not reducing </a:t>
            </a:r>
            <a:r>
              <a:rPr lang="en-US" altLang="en-US" sz="2800" i="1" smtClean="0"/>
              <a:t>deficit</a:t>
            </a:r>
            <a:r>
              <a:rPr lang="en-US" altLang="en-US" sz="2800" smtClean="0"/>
              <a:t> spending to create jobs and increase taxes on the wealthy to support a much higher level of pre-deficit social spending. </a:t>
            </a:r>
          </a:p>
          <a:p>
            <a:pPr eaLnBrk="1" hangingPunct="1">
              <a:lnSpc>
                <a:spcPct val="90000"/>
              </a:lnSpc>
            </a:pPr>
            <a:r>
              <a:rPr lang="en-US" altLang="en-US" sz="2800" smtClean="0"/>
              <a:t>Illinois’ for decades has been taxing the wealthy and Corporations at much too</a:t>
            </a:r>
            <a:r>
              <a:rPr lang="en-US" altLang="en-US" sz="2800" i="1" smtClean="0"/>
              <a:t> low</a:t>
            </a:r>
            <a:r>
              <a:rPr lang="en-US" altLang="en-US" sz="2800" smtClean="0"/>
              <a:t> a rate to support even it’s very low level of social spending. Both need to </a:t>
            </a:r>
            <a:r>
              <a:rPr lang="en-US" altLang="en-US" sz="2800" i="1" smtClean="0"/>
              <a:t>increase </a:t>
            </a:r>
            <a:r>
              <a:rPr lang="en-US" altLang="en-US" sz="2800" smtClean="0"/>
              <a:t>dramatically. </a:t>
            </a:r>
          </a:p>
          <a:p>
            <a:pPr eaLnBrk="1" hangingPunct="1">
              <a:lnSpc>
                <a:spcPct val="90000"/>
              </a:lnSpc>
            </a:pPr>
            <a:r>
              <a:rPr lang="en-US" altLang="en-US" sz="2800" smtClean="0"/>
              <a:t>Illinois’ pension deficit is a </a:t>
            </a:r>
            <a:r>
              <a:rPr lang="en-US" altLang="en-US" sz="2800" i="1" smtClean="0"/>
              <a:t>state debt problem</a:t>
            </a:r>
            <a:r>
              <a:rPr lang="en-US" altLang="en-US" sz="2800" smtClean="0"/>
              <a:t> not	a pension </a:t>
            </a:r>
            <a:r>
              <a:rPr lang="en-US" altLang="en-US" sz="2800" i="1" smtClean="0"/>
              <a:t>spending</a:t>
            </a:r>
            <a:r>
              <a:rPr lang="en-US" altLang="en-US" sz="2800" smtClean="0"/>
              <a:t> problem.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4"/>
          <p:cNvSpPr>
            <a:spLocks noGrp="1"/>
          </p:cNvSpPr>
          <p:nvPr>
            <p:ph type="sldNum" sz="quarter" idx="11"/>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FB4EC82-47B5-4633-ACB2-2FF81DB3CBA3}" type="slidenum">
              <a:rPr lang="en-US" altLang="en-US"/>
              <a:pPr eaLnBrk="1" hangingPunct="1"/>
              <a:t>3</a:t>
            </a:fld>
            <a:endParaRPr lang="en-US" altLang="en-US"/>
          </a:p>
        </p:txBody>
      </p:sp>
      <p:sp>
        <p:nvSpPr>
          <p:cNvPr id="4099" name="Rectangle 2"/>
          <p:cNvSpPr>
            <a:spLocks noGrp="1" noChangeArrowheads="1"/>
          </p:cNvSpPr>
          <p:nvPr>
            <p:ph type="title"/>
          </p:nvPr>
        </p:nvSpPr>
        <p:spPr>
          <a:xfrm>
            <a:off x="457200" y="304800"/>
            <a:ext cx="8229600" cy="1143000"/>
          </a:xfrm>
        </p:spPr>
        <p:txBody>
          <a:bodyPr/>
          <a:lstStyle/>
          <a:p>
            <a:pPr eaLnBrk="1" hangingPunct="1"/>
            <a:r>
              <a:rPr lang="en-US" altLang="en-US" sz="3600" b="1" smtClean="0"/>
              <a:t>Illinois’ Structural Budget Deficit is a Result of too little Revenue </a:t>
            </a:r>
            <a:r>
              <a:rPr lang="en-US" altLang="en-US" sz="3600" b="1" u="sng" smtClean="0"/>
              <a:t>not</a:t>
            </a:r>
            <a:r>
              <a:rPr lang="en-US" altLang="en-US" sz="3600" b="1" smtClean="0"/>
              <a:t> too Much Spending</a:t>
            </a:r>
          </a:p>
        </p:txBody>
      </p:sp>
      <p:sp>
        <p:nvSpPr>
          <p:cNvPr id="4100" name="Rectangle 3"/>
          <p:cNvSpPr>
            <a:spLocks noGrp="1" noChangeArrowheads="1"/>
          </p:cNvSpPr>
          <p:nvPr>
            <p:ph type="body" idx="1"/>
          </p:nvPr>
        </p:nvSpPr>
        <p:spPr>
          <a:xfrm>
            <a:off x="0" y="1752600"/>
            <a:ext cx="9144000" cy="4876800"/>
          </a:xfrm>
        </p:spPr>
        <p:txBody>
          <a:bodyPr/>
          <a:lstStyle/>
          <a:p>
            <a:pPr eaLnBrk="1" hangingPunct="1">
              <a:lnSpc>
                <a:spcPct val="80000"/>
              </a:lnSpc>
            </a:pPr>
            <a:r>
              <a:rPr lang="en-US" altLang="en-US" sz="2400" smtClean="0"/>
              <a:t>Illinois ranks 38</a:t>
            </a:r>
            <a:r>
              <a:rPr lang="en-US" altLang="en-US" sz="2400" baseline="30000" smtClean="0"/>
              <a:t>th</a:t>
            </a:r>
            <a:r>
              <a:rPr lang="en-US" altLang="en-US" sz="2400" smtClean="0"/>
              <a:t> in its state and local individual taxes as a share of Personal Income. It raises $ 4.4 billion less than the “median” or mid-ranking (between the 24</a:t>
            </a:r>
            <a:r>
              <a:rPr lang="en-US" altLang="en-US" sz="2400" baseline="30000" smtClean="0"/>
              <a:t>th</a:t>
            </a:r>
            <a:r>
              <a:rPr lang="en-US" altLang="en-US" sz="2400" smtClean="0"/>
              <a:t> and 25</a:t>
            </a:r>
            <a:r>
              <a:rPr lang="en-US" altLang="en-US" sz="2400" baseline="30000" smtClean="0"/>
              <a:t>th</a:t>
            </a:r>
            <a:r>
              <a:rPr lang="en-US" altLang="en-US" sz="2400" smtClean="0"/>
              <a:t> ranked) state relative to state income or capacity.</a:t>
            </a:r>
          </a:p>
          <a:p>
            <a:pPr eaLnBrk="1" hangingPunct="1">
              <a:lnSpc>
                <a:spcPct val="80000"/>
              </a:lnSpc>
            </a:pPr>
            <a:r>
              <a:rPr lang="en-US" altLang="en-US" sz="2400" smtClean="0"/>
              <a:t> Illinois also has the fifth most regressive level of overall (income, sales, and property) taxation of all the states (surpassed only by Washington, Florida, South Dakota, and Texas, all of which have no income taxes at all). Illinois taxes the bottom 20% of non-elderly families at 13.8% but the top 1% at only 4.9%. </a:t>
            </a:r>
          </a:p>
          <a:p>
            <a:pPr eaLnBrk="1" hangingPunct="1">
              <a:lnSpc>
                <a:spcPct val="80000"/>
              </a:lnSpc>
            </a:pPr>
            <a:r>
              <a:rPr lang="en-US" altLang="en-US" sz="2400" smtClean="0"/>
              <a:t>Illinois ranks 44</a:t>
            </a:r>
            <a:r>
              <a:rPr lang="en-US" altLang="en-US" sz="2400" baseline="30000" smtClean="0"/>
              <a:t>th</a:t>
            </a:r>
            <a:r>
              <a:rPr lang="en-US" altLang="en-US" sz="2400" smtClean="0"/>
              <a:t> in non-federally subsidized state spending on public services (net of pensions) and would have to increase spending as a share of state GDP by $12.9 billion to have a "median" level of spending on public services relative to its capacity. Illinois is </a:t>
            </a:r>
            <a:r>
              <a:rPr lang="en-US" altLang="en-US" sz="2400" i="1" smtClean="0"/>
              <a:t>last </a:t>
            </a:r>
            <a:r>
              <a:rPr lang="en-US" altLang="en-US" sz="2400" smtClean="0"/>
              <a:t>in state funding share of public schools.</a:t>
            </a:r>
          </a:p>
          <a:p>
            <a:pPr eaLnBrk="1" hangingPunct="1">
              <a:lnSpc>
                <a:spcPct val="80000"/>
              </a:lnSpc>
              <a:buFontTx/>
              <a:buNone/>
            </a:pPr>
            <a:endParaRPr lang="en-US" altLang="en-US" sz="240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4"/>
          <p:cNvSpPr>
            <a:spLocks noGrp="1"/>
          </p:cNvSpPr>
          <p:nvPr>
            <p:ph type="sldNum" sz="quarter" idx="11"/>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ECB3F3B-88BC-4365-8D27-FEE8E7E726B7}" type="slidenum">
              <a:rPr lang="en-US" altLang="en-US"/>
              <a:pPr eaLnBrk="1" hangingPunct="1"/>
              <a:t>4</a:t>
            </a:fld>
            <a:endParaRPr lang="en-US" altLang="en-US"/>
          </a:p>
        </p:txBody>
      </p:sp>
      <p:sp>
        <p:nvSpPr>
          <p:cNvPr id="5123" name="Rectangle 2"/>
          <p:cNvSpPr>
            <a:spLocks noGrp="1" noChangeArrowheads="1"/>
          </p:cNvSpPr>
          <p:nvPr>
            <p:ph type="title"/>
          </p:nvPr>
        </p:nvSpPr>
        <p:spPr>
          <a:xfrm>
            <a:off x="457200" y="381000"/>
            <a:ext cx="8229600" cy="1143000"/>
          </a:xfrm>
        </p:spPr>
        <p:txBody>
          <a:bodyPr/>
          <a:lstStyle/>
          <a:p>
            <a:pPr eaLnBrk="1" hangingPunct="1"/>
            <a:r>
              <a:rPr lang="en-US" altLang="en-US" sz="3600" b="1" smtClean="0"/>
              <a:t>Illinois’ Corporate Tax Rate is Lower than Wisconsin and Indiana and only 1/3 of Corps pay any CIT</a:t>
            </a:r>
          </a:p>
        </p:txBody>
      </p:sp>
      <p:sp>
        <p:nvSpPr>
          <p:cNvPr id="5124" name="Rectangle 3"/>
          <p:cNvSpPr>
            <a:spLocks noGrp="1" noChangeArrowheads="1"/>
          </p:cNvSpPr>
          <p:nvPr>
            <p:ph type="body" idx="1"/>
          </p:nvPr>
        </p:nvSpPr>
        <p:spPr>
          <a:xfrm>
            <a:off x="533400" y="1905000"/>
            <a:ext cx="8229600" cy="4495800"/>
          </a:xfrm>
        </p:spPr>
        <p:txBody>
          <a:bodyPr/>
          <a:lstStyle/>
          <a:p>
            <a:pPr eaLnBrk="1" hangingPunct="1">
              <a:lnSpc>
                <a:spcPct val="90000"/>
              </a:lnSpc>
            </a:pPr>
            <a:r>
              <a:rPr lang="en-US" altLang="en-US" sz="2400" smtClean="0"/>
              <a:t>The Illinois Corporate Income tax (CIT) of 7% is lower than Wisconsin (7.9%) and Indiana (8.5%) </a:t>
            </a:r>
            <a:r>
              <a:rPr lang="en-US" altLang="en-US" sz="2400" i="1" smtClean="0"/>
              <a:t>net of Personal Property taxes</a:t>
            </a:r>
            <a:r>
              <a:rPr lang="en-US" altLang="en-US" sz="2400" smtClean="0"/>
              <a:t>. A Personal Property tax is assessed </a:t>
            </a:r>
            <a:r>
              <a:rPr lang="en-US" altLang="en-US" sz="2400" i="1" smtClean="0"/>
              <a:t>in addition</a:t>
            </a:r>
            <a:r>
              <a:rPr lang="en-US" altLang="en-US" sz="2400" smtClean="0"/>
              <a:t> to the CIT in both WI and IN and as an additional 2.5% </a:t>
            </a:r>
            <a:r>
              <a:rPr lang="en-US" altLang="en-US" sz="2400" i="1" smtClean="0"/>
              <a:t>added to</a:t>
            </a:r>
            <a:r>
              <a:rPr lang="en-US" altLang="en-US" sz="2400" smtClean="0"/>
              <a:t> the CIT and passed on to local governments in IL.</a:t>
            </a:r>
          </a:p>
          <a:p>
            <a:pPr eaLnBrk="1" hangingPunct="1">
              <a:lnSpc>
                <a:spcPct val="90000"/>
              </a:lnSpc>
            </a:pPr>
            <a:r>
              <a:rPr lang="en-US" altLang="en-US" sz="2400" smtClean="0"/>
              <a:t>Only about 10% (117,832) of Illinois establishments are C-corporations liable for corporate income tax.</a:t>
            </a:r>
          </a:p>
          <a:p>
            <a:pPr eaLnBrk="1" hangingPunct="1">
              <a:lnSpc>
                <a:spcPct val="90000"/>
              </a:lnSpc>
            </a:pPr>
            <a:r>
              <a:rPr lang="en-US" altLang="en-US" sz="2400" smtClean="0"/>
              <a:t>Of these only 33.3% (39,212) pay any CIT, and only 367 pay over $1 M in CIT.</a:t>
            </a:r>
          </a:p>
          <a:p>
            <a:pPr eaLnBrk="1" hangingPunct="1">
              <a:lnSpc>
                <a:spcPct val="90000"/>
              </a:lnSpc>
            </a:pPr>
            <a:r>
              <a:rPr lang="en-US" altLang="en-US" sz="2400" smtClean="0"/>
              <a:t>2007 Economic Census and IDOR data.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4"/>
          <p:cNvSpPr>
            <a:spLocks noGrp="1"/>
          </p:cNvSpPr>
          <p:nvPr>
            <p:ph type="sldNum" sz="quarter" idx="11"/>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0B9C7FB1-C9C4-4CF7-8B27-F668CBCBA699}" type="slidenum">
              <a:rPr lang="en-US" altLang="en-US"/>
              <a:pPr eaLnBrk="1" hangingPunct="1"/>
              <a:t>5</a:t>
            </a:fld>
            <a:endParaRPr lang="en-US" altLang="en-US"/>
          </a:p>
        </p:txBody>
      </p:sp>
      <p:sp>
        <p:nvSpPr>
          <p:cNvPr id="6147" name="Rectangle 2"/>
          <p:cNvSpPr>
            <a:spLocks noGrp="1" noChangeArrowheads="1"/>
          </p:cNvSpPr>
          <p:nvPr>
            <p:ph type="title"/>
          </p:nvPr>
        </p:nvSpPr>
        <p:spPr>
          <a:xfrm>
            <a:off x="533400" y="533400"/>
            <a:ext cx="8229600" cy="1143000"/>
          </a:xfrm>
        </p:spPr>
        <p:txBody>
          <a:bodyPr/>
          <a:lstStyle/>
          <a:p>
            <a:pPr eaLnBrk="1" hangingPunct="1"/>
            <a:r>
              <a:rPr lang="en-US" altLang="en-US" sz="3600" b="1" smtClean="0"/>
              <a:t>All of the Increase in Illinois Pension Payments are Due to Actuarial Pension Debt, Not Excessive Pension Costs or Real Debt</a:t>
            </a:r>
          </a:p>
        </p:txBody>
      </p:sp>
      <p:sp>
        <p:nvSpPr>
          <p:cNvPr id="6148" name="Rectangle 3"/>
          <p:cNvSpPr>
            <a:spLocks noGrp="1" noChangeArrowheads="1"/>
          </p:cNvSpPr>
          <p:nvPr>
            <p:ph type="body" idx="1"/>
          </p:nvPr>
        </p:nvSpPr>
        <p:spPr>
          <a:xfrm>
            <a:off x="533400" y="2209800"/>
            <a:ext cx="8229600" cy="4297363"/>
          </a:xfrm>
        </p:spPr>
        <p:txBody>
          <a:bodyPr/>
          <a:lstStyle/>
          <a:p>
            <a:pPr eaLnBrk="1" hangingPunct="1">
              <a:lnSpc>
                <a:spcPct val="90000"/>
              </a:lnSpc>
            </a:pPr>
            <a:r>
              <a:rPr lang="en-US" altLang="en-US" sz="2400" smtClean="0"/>
              <a:t>Pension “Normal Costs” were only $1.6 B of the $ 4.1 B state pension payment in FY 2012 and only $1.6 B of the $5.1 B due in FY 2013. “Normal Costs” should be more than adequate to pay current pensions.</a:t>
            </a:r>
          </a:p>
          <a:p>
            <a:pPr eaLnBrk="1" hangingPunct="1">
              <a:lnSpc>
                <a:spcPct val="90000"/>
              </a:lnSpc>
            </a:pPr>
            <a:r>
              <a:rPr lang="en-US" altLang="en-US" sz="2400" smtClean="0"/>
              <a:t>Only 11.4% of the 1996-2010 growth in unfunded pension liability is due to </a:t>
            </a:r>
            <a:r>
              <a:rPr lang="en-US" altLang="en-US" sz="2400" i="1" smtClean="0"/>
              <a:t>employee</a:t>
            </a:r>
            <a:r>
              <a:rPr lang="en-US" altLang="en-US" sz="2400" smtClean="0"/>
              <a:t> salary or benefit increases. 43% is due to falling </a:t>
            </a:r>
            <a:r>
              <a:rPr lang="en-US" altLang="en-US" sz="2400" i="1" smtClean="0"/>
              <a:t>employer</a:t>
            </a:r>
            <a:r>
              <a:rPr lang="en-US" altLang="en-US" sz="2400" smtClean="0"/>
              <a:t> contributions.</a:t>
            </a:r>
          </a:p>
          <a:p>
            <a:pPr eaLnBrk="1" hangingPunct="1">
              <a:lnSpc>
                <a:spcPct val="90000"/>
              </a:lnSpc>
            </a:pPr>
            <a:r>
              <a:rPr lang="en-US" altLang="en-US" sz="2400" smtClean="0"/>
              <a:t>Illinois average pension in 2011 was $ 27,000 comparable (for a wealthy state) to the $23,000 average among the states. </a:t>
            </a:r>
          </a:p>
          <a:p>
            <a:pPr eaLnBrk="1" hangingPunct="1">
              <a:lnSpc>
                <a:spcPct val="90000"/>
              </a:lnSpc>
            </a:pPr>
            <a:r>
              <a:rPr lang="en-US" altLang="en-US" sz="2400" smtClean="0"/>
              <a:t>See CGFA and CTBA pension reports.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4"/>
          <p:cNvSpPr>
            <a:spLocks noGrp="1"/>
          </p:cNvSpPr>
          <p:nvPr>
            <p:ph type="sldNum" sz="quarter" idx="11"/>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3FA912AA-1AC1-461E-97AF-5F120AC764F9}" type="slidenum">
              <a:rPr lang="en-US" altLang="en-US"/>
              <a:pPr eaLnBrk="1" hangingPunct="1"/>
              <a:t>6</a:t>
            </a:fld>
            <a:endParaRPr lang="en-US" altLang="en-US"/>
          </a:p>
        </p:txBody>
      </p:sp>
      <p:sp>
        <p:nvSpPr>
          <p:cNvPr id="7171" name="Rectangle 2"/>
          <p:cNvSpPr>
            <a:spLocks noGrp="1" noChangeArrowheads="1"/>
          </p:cNvSpPr>
          <p:nvPr>
            <p:ph type="title"/>
          </p:nvPr>
        </p:nvSpPr>
        <p:spPr>
          <a:xfrm>
            <a:off x="533400" y="228600"/>
            <a:ext cx="8229600" cy="1143000"/>
          </a:xfrm>
        </p:spPr>
        <p:txBody>
          <a:bodyPr/>
          <a:lstStyle/>
          <a:p>
            <a:pPr eaLnBrk="1" hangingPunct="1"/>
            <a:r>
              <a:rPr lang="en-US" altLang="en-US" sz="4000" b="1" smtClean="0"/>
              <a:t>Illinois State Pension Under-Funding Assumptions</a:t>
            </a:r>
          </a:p>
        </p:txBody>
      </p:sp>
      <p:sp>
        <p:nvSpPr>
          <p:cNvPr id="7172" name="Rectangle 3"/>
          <p:cNvSpPr>
            <a:spLocks noGrp="1" noChangeArrowheads="1"/>
          </p:cNvSpPr>
          <p:nvPr>
            <p:ph type="body" idx="1"/>
          </p:nvPr>
        </p:nvSpPr>
        <p:spPr/>
        <p:txBody>
          <a:bodyPr/>
          <a:lstStyle/>
          <a:p>
            <a:pPr eaLnBrk="1" hangingPunct="1">
              <a:lnSpc>
                <a:spcPct val="90000"/>
              </a:lnSpc>
            </a:pPr>
            <a:r>
              <a:rPr lang="en-US" altLang="en-US" smtClean="0"/>
              <a:t>8% Investment Return</a:t>
            </a:r>
          </a:p>
          <a:p>
            <a:pPr eaLnBrk="1" hangingPunct="1">
              <a:lnSpc>
                <a:spcPct val="90000"/>
              </a:lnSpc>
            </a:pPr>
            <a:r>
              <a:rPr lang="en-US" altLang="en-US" smtClean="0"/>
              <a:t>3% Inflation</a:t>
            </a:r>
          </a:p>
          <a:p>
            <a:pPr eaLnBrk="1" hangingPunct="1">
              <a:lnSpc>
                <a:spcPct val="90000"/>
              </a:lnSpc>
            </a:pPr>
            <a:r>
              <a:rPr lang="en-US" altLang="en-US" smtClean="0"/>
              <a:t>33 year (FY 2013 – FY 2045) time horizon</a:t>
            </a:r>
          </a:p>
          <a:p>
            <a:pPr eaLnBrk="1" hangingPunct="1">
              <a:lnSpc>
                <a:spcPct val="90000"/>
              </a:lnSpc>
            </a:pPr>
            <a:r>
              <a:rPr lang="en-US" altLang="en-US" smtClean="0"/>
              <a:t>June 30, 2012 estimate of the net present value of under-funding for Illinois’ five state pension systems is $ 94.6 B.</a:t>
            </a:r>
          </a:p>
          <a:p>
            <a:pPr eaLnBrk="1" hangingPunct="1">
              <a:lnSpc>
                <a:spcPct val="90000"/>
              </a:lnSpc>
            </a:pPr>
            <a:r>
              <a:rPr lang="en-US" altLang="en-US" smtClean="0"/>
              <a:t>Social Security is a “pay-go” system that does not have to accumulate a fund sufficient to pay 33 years of pensions. </a:t>
            </a:r>
          </a:p>
          <a:p>
            <a:pPr eaLnBrk="1" hangingPunct="1">
              <a:lnSpc>
                <a:spcPct val="90000"/>
              </a:lnSpc>
            </a:pPr>
            <a:endParaRPr lang="en-US" altLang="en-US"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4"/>
          <p:cNvSpPr>
            <a:spLocks noGrp="1"/>
          </p:cNvSpPr>
          <p:nvPr>
            <p:ph type="sldNum" sz="quarter" idx="11"/>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6F98A688-FF46-4583-8759-515A0937ADEE}" type="slidenum">
              <a:rPr lang="en-US" altLang="en-US"/>
              <a:pPr eaLnBrk="1" hangingPunct="1"/>
              <a:t>7</a:t>
            </a:fld>
            <a:endParaRPr lang="en-US" altLang="en-US"/>
          </a:p>
        </p:txBody>
      </p:sp>
      <p:sp>
        <p:nvSpPr>
          <p:cNvPr id="8195" name="Rectangle 2"/>
          <p:cNvSpPr>
            <a:spLocks noGrp="1" noChangeArrowheads="1"/>
          </p:cNvSpPr>
          <p:nvPr>
            <p:ph type="title"/>
          </p:nvPr>
        </p:nvSpPr>
        <p:spPr>
          <a:xfrm>
            <a:off x="457200" y="304800"/>
            <a:ext cx="8229600" cy="533400"/>
          </a:xfrm>
        </p:spPr>
        <p:txBody>
          <a:bodyPr/>
          <a:lstStyle/>
          <a:p>
            <a:pPr eaLnBrk="1" hangingPunct="1"/>
            <a:r>
              <a:rPr lang="en-US" altLang="en-US" sz="4000" b="1" smtClean="0"/>
              <a:t>Six Illinois Tax Loopholes</a:t>
            </a:r>
            <a:r>
              <a:rPr lang="en-US" altLang="en-US" sz="4000" smtClean="0"/>
              <a:t> </a:t>
            </a:r>
          </a:p>
        </p:txBody>
      </p:sp>
      <p:sp>
        <p:nvSpPr>
          <p:cNvPr id="8196" name="Rectangle 3"/>
          <p:cNvSpPr>
            <a:spLocks noGrp="1" noChangeArrowheads="1"/>
          </p:cNvSpPr>
          <p:nvPr>
            <p:ph type="body" idx="1"/>
          </p:nvPr>
        </p:nvSpPr>
        <p:spPr>
          <a:xfrm>
            <a:off x="533400" y="990600"/>
            <a:ext cx="8229600" cy="6553200"/>
          </a:xfrm>
        </p:spPr>
        <p:txBody>
          <a:bodyPr/>
          <a:lstStyle/>
          <a:p>
            <a:pPr marL="381000" indent="-381000" eaLnBrk="1" hangingPunct="1">
              <a:lnSpc>
                <a:spcPct val="80000"/>
              </a:lnSpc>
              <a:buFontTx/>
              <a:buAutoNum type="arabicPeriod"/>
            </a:pPr>
            <a:r>
              <a:rPr lang="en-US" altLang="en-US" sz="2800" u="sng" smtClean="0"/>
              <a:t>CME Income Tax Reduction ($85 million)</a:t>
            </a:r>
            <a:r>
              <a:rPr lang="en-US" altLang="en-US" sz="2800" smtClean="0"/>
              <a:t> - After vigorous lobbying by CME Group, the “sales factor” used in the formula to set its corporate income tax rate was arbitrarily lowered (by 1/3rd for FY2013 and to just 27.5% thereafter), significantly reducing its tax liability.</a:t>
            </a:r>
          </a:p>
          <a:p>
            <a:pPr marL="381000" indent="-381000" eaLnBrk="1" hangingPunct="1">
              <a:lnSpc>
                <a:spcPct val="80000"/>
              </a:lnSpc>
              <a:buFontTx/>
              <a:buNone/>
            </a:pPr>
            <a:endParaRPr lang="en-US" altLang="en-US" sz="2800" u="sng" smtClean="0"/>
          </a:p>
          <a:p>
            <a:pPr marL="381000" indent="-381000" eaLnBrk="1" hangingPunct="1">
              <a:lnSpc>
                <a:spcPct val="80000"/>
              </a:lnSpc>
              <a:buFontTx/>
              <a:buNone/>
            </a:pPr>
            <a:r>
              <a:rPr lang="en-US" altLang="en-US" sz="2800" smtClean="0"/>
              <a:t>2.</a:t>
            </a:r>
            <a:r>
              <a:rPr lang="en-US" altLang="en-US" sz="2800" u="sng" smtClean="0"/>
              <a:t> Foreign Dividends ($386 million)</a:t>
            </a:r>
            <a:r>
              <a:rPr lang="en-US" altLang="en-US" sz="2800" smtClean="0"/>
              <a:t>- Currently, foreign dividends are considered taxable income under federal law, but are exempt from taxation in the State of Illinois. This would allow Illinois to tax dividends that are earned by foreign companies and are transferred to companies that have taxable income in the State of Illinois to also be subject to the Illinois income tax.</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4"/>
          <p:cNvSpPr>
            <a:spLocks noGrp="1"/>
          </p:cNvSpPr>
          <p:nvPr>
            <p:ph type="sldNum" sz="quarter" idx="11"/>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5DEC3F0-8FAF-41F3-B1C2-CB9C4EC8EFAE}" type="slidenum">
              <a:rPr lang="en-US" altLang="en-US"/>
              <a:pPr eaLnBrk="1" hangingPunct="1"/>
              <a:t>8</a:t>
            </a:fld>
            <a:endParaRPr lang="en-US" altLang="en-US"/>
          </a:p>
        </p:txBody>
      </p:sp>
      <p:sp>
        <p:nvSpPr>
          <p:cNvPr id="9219" name="Rectangle 3"/>
          <p:cNvSpPr>
            <a:spLocks noGrp="1" noChangeArrowheads="1"/>
          </p:cNvSpPr>
          <p:nvPr>
            <p:ph type="body" idx="1"/>
          </p:nvPr>
        </p:nvSpPr>
        <p:spPr>
          <a:xfrm>
            <a:off x="457200" y="304800"/>
            <a:ext cx="8229600" cy="6324600"/>
          </a:xfrm>
        </p:spPr>
        <p:txBody>
          <a:bodyPr/>
          <a:lstStyle/>
          <a:p>
            <a:pPr marL="381000" indent="-381000" eaLnBrk="1" hangingPunct="1">
              <a:lnSpc>
                <a:spcPct val="80000"/>
              </a:lnSpc>
              <a:buFontTx/>
              <a:buNone/>
            </a:pPr>
            <a:r>
              <a:rPr lang="en-US" altLang="en-US" sz="2800" smtClean="0"/>
              <a:t>3. </a:t>
            </a:r>
            <a:r>
              <a:rPr lang="en-US" altLang="en-US" sz="2800" u="sng" smtClean="0"/>
              <a:t>Domestic Production Credit ($200 million)</a:t>
            </a:r>
            <a:r>
              <a:rPr lang="en-US" altLang="en-US" sz="2800" smtClean="0"/>
              <a:t>- The Domestic Production Credit is a tax credit that is awarded by the Federal Government that the State of Illinois is coupled with. What this means is that companies that have taxable income in Illinois are receiving a federal </a:t>
            </a:r>
            <a:r>
              <a:rPr lang="en-US" altLang="en-US" sz="2800" i="1" smtClean="0"/>
              <a:t>and state</a:t>
            </a:r>
            <a:r>
              <a:rPr lang="en-US" altLang="en-US" sz="2800" smtClean="0"/>
              <a:t> tax credit for domestic activity that is taking place outside of Illinois along with their Illinois activity.  If like 22 other states, Illinois decoupled, companies in Illinois would still receive the federal tax break. </a:t>
            </a:r>
          </a:p>
          <a:p>
            <a:pPr marL="381000" indent="-381000" eaLnBrk="1" hangingPunct="1">
              <a:lnSpc>
                <a:spcPct val="80000"/>
              </a:lnSpc>
              <a:buFontTx/>
              <a:buAutoNum type="arabicPeriod" startAt="4"/>
            </a:pPr>
            <a:r>
              <a:rPr lang="en-US" altLang="en-US" sz="2800" u="sng" smtClean="0"/>
              <a:t>Online Hotel Purchases ($25 million)</a:t>
            </a:r>
            <a:r>
              <a:rPr lang="en-US" altLang="en-US" sz="2800" smtClean="0"/>
              <a:t>- If someone purchases a hotel from a website like Priceline, the only tax that is paid is based on the rate that Priceline pays the hotel. By taxing the final price that is being paid for the hotel room, the State of Illinois can increase revenues by $25 million annually.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4"/>
          <p:cNvSpPr>
            <a:spLocks noGrp="1"/>
          </p:cNvSpPr>
          <p:nvPr>
            <p:ph type="sldNum" sz="quarter" idx="11"/>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541ADA0-4651-47C8-B564-CB041F84F483}" type="slidenum">
              <a:rPr lang="en-US" altLang="en-US"/>
              <a:pPr eaLnBrk="1" hangingPunct="1"/>
              <a:t>9</a:t>
            </a:fld>
            <a:endParaRPr lang="en-US" altLang="en-US"/>
          </a:p>
        </p:txBody>
      </p:sp>
      <p:sp>
        <p:nvSpPr>
          <p:cNvPr id="10243" name="Rectangle 3"/>
          <p:cNvSpPr>
            <a:spLocks noGrp="1" noChangeArrowheads="1"/>
          </p:cNvSpPr>
          <p:nvPr>
            <p:ph type="body" idx="1"/>
          </p:nvPr>
        </p:nvSpPr>
        <p:spPr>
          <a:xfrm>
            <a:off x="457200" y="381000"/>
            <a:ext cx="8229600" cy="5745163"/>
          </a:xfrm>
        </p:spPr>
        <p:txBody>
          <a:bodyPr/>
          <a:lstStyle/>
          <a:p>
            <a:pPr marL="609600" indent="-609600" eaLnBrk="1" hangingPunct="1">
              <a:lnSpc>
                <a:spcPct val="90000"/>
              </a:lnSpc>
              <a:buFontTx/>
              <a:buAutoNum type="arabicPeriod" startAt="5"/>
            </a:pPr>
            <a:r>
              <a:rPr lang="en-US" altLang="en-US" sz="2800" u="sng" smtClean="0"/>
              <a:t>Offshore Oil Drilling ($75 million)</a:t>
            </a:r>
            <a:r>
              <a:rPr lang="en-US" altLang="en-US" sz="2800" smtClean="0"/>
              <a:t> - Oil production activities that take place in the outer continental shelf are not taxed by Illinois although many other states now tax this income that can be apportioned to their state.</a:t>
            </a:r>
          </a:p>
          <a:p>
            <a:pPr marL="609600" indent="-609600" eaLnBrk="1" hangingPunct="1">
              <a:lnSpc>
                <a:spcPct val="90000"/>
              </a:lnSpc>
              <a:buFontTx/>
              <a:buAutoNum type="arabicPeriod" startAt="5"/>
            </a:pPr>
            <a:r>
              <a:rPr lang="en-US" altLang="en-US" sz="2800" u="sng" smtClean="0"/>
              <a:t>Retailer’s Discount ($109 million)</a:t>
            </a:r>
            <a:r>
              <a:rPr lang="en-US" altLang="en-US" sz="2800" smtClean="0"/>
              <a:t>- Originally intended to compensate Illinois shop-owners for the costs of collecting state salestaxes in the pre-computer era, the biggest beneficiaries are now the largest out-of-state retail chains like Wal-Mart (which receives over $8 million annually.).  Unlike many other states, Illinois does not cap the amount a retailer can receive for transmitting sales tax funds.</a:t>
            </a:r>
          </a:p>
          <a:p>
            <a:pPr marL="609600" indent="-609600" eaLnBrk="1" hangingPunct="1">
              <a:lnSpc>
                <a:spcPct val="90000"/>
              </a:lnSpc>
            </a:pPr>
            <a:endParaRPr lang="en-US" altLang="en-US" sz="2800" smtClean="0"/>
          </a:p>
          <a:p>
            <a:pPr marL="609600" indent="-609600" eaLnBrk="1" hangingPunct="1">
              <a:lnSpc>
                <a:spcPct val="90000"/>
              </a:lnSpc>
            </a:pPr>
            <a:endParaRPr lang="en-US" altLang="en-US" sz="2800" smtClean="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3312</TotalTime>
  <Words>2055</Words>
  <Application>Microsoft Office PowerPoint</Application>
  <PresentationFormat>On-screen Show (4:3)</PresentationFormat>
  <Paragraphs>155</Paragraphs>
  <Slides>19</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Perpetua</vt:lpstr>
      <vt:lpstr>Default Design</vt:lpstr>
      <vt:lpstr>Closing Six Tax Loopholes, a Financial  Transactions Tax, or a Graduated Income Tax, Could Easily Eliminate Illinois Pension Under-Funding </vt:lpstr>
      <vt:lpstr>We’re in a “Lesser Depression,” State and Federal Public Spending  Need to be Increased Not Cut</vt:lpstr>
      <vt:lpstr>Illinois’ Structural Budget Deficit is a Result of too little Revenue not too Much Spending</vt:lpstr>
      <vt:lpstr>Illinois’ Corporate Tax Rate is Lower than Wisconsin and Indiana and only 1/3 of Corps pay any CIT</vt:lpstr>
      <vt:lpstr>All of the Increase in Illinois Pension Payments are Due to Actuarial Pension Debt, Not Excessive Pension Costs or Real Debt</vt:lpstr>
      <vt:lpstr>Illinois State Pension Under-Funding Assumptions</vt:lpstr>
      <vt:lpstr>Six Illinois Tax Loopholes </vt:lpstr>
      <vt:lpstr>PowerPoint Presentation</vt:lpstr>
      <vt:lpstr>PowerPoint Presentation</vt:lpstr>
      <vt:lpstr>Total 2013 Cost:  $ 880 M  Based on IDOR Estimates</vt:lpstr>
      <vt:lpstr>An Illinois Financial Transactions Tax (FTT)</vt:lpstr>
      <vt:lpstr>Where do we find FTTs Today?</vt:lpstr>
      <vt:lpstr>Why do FTTs Make Sense?</vt:lpstr>
      <vt:lpstr>A Tiny Illinois FTT Could Raise an Enormous Amount of Revenue</vt:lpstr>
      <vt:lpstr>Would Traders simply Move their Business?</vt:lpstr>
      <vt:lpstr>Would the Exchanges Move?</vt:lpstr>
      <vt:lpstr>An Modest Illinois Graduated Individual Income Tax Could Raise $ 2.4 – $3.4 B More Revenue</vt:lpstr>
      <vt:lpstr>34 of the 41 States with an Income Tax Have a Graduated Income Tax (GIT)</vt:lpstr>
      <vt:lpstr>Illinois has a Revenue, not a Spending Problem: Cutting Public Pensions is Bad Public Policy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Through the Looking Glass: Inverted Priorities in Springfield and DC</dc:title>
  <dc:creator>baiman</dc:creator>
  <cp:lastModifiedBy>Benedictine University</cp:lastModifiedBy>
  <cp:revision>66</cp:revision>
  <dcterms:created xsi:type="dcterms:W3CDTF">2012-12-30T18:51:49Z</dcterms:created>
  <dcterms:modified xsi:type="dcterms:W3CDTF">2018-09-19T16:33:26Z</dcterms:modified>
</cp:coreProperties>
</file>