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7" r:id="rId10"/>
    <p:sldId id="263" r:id="rId11"/>
    <p:sldId id="266" r:id="rId12"/>
    <p:sldId id="264" r:id="rId13"/>
    <p:sldId id="268" r:id="rId14"/>
  </p:sldIdLst>
  <p:sldSz cx="12192000" cy="6858000"/>
  <p:notesSz cx="6858000" cy="9239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Revenue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9.6300000000000008</c:v>
                </c:pt>
                <c:pt idx="1">
                  <c:v>11.67</c:v>
                </c:pt>
                <c:pt idx="2">
                  <c:v>13.09</c:v>
                </c:pt>
                <c:pt idx="3">
                  <c:v>9.99</c:v>
                </c:pt>
                <c:pt idx="4">
                  <c:v>12.59</c:v>
                </c:pt>
                <c:pt idx="5">
                  <c:v>13.92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452544"/>
        <c:axId val="266454896"/>
      </c:barChart>
      <c:catAx>
        <c:axId val="26645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6454896"/>
        <c:crosses val="autoZero"/>
        <c:auto val="1"/>
        <c:lblAlgn val="ctr"/>
        <c:lblOffset val="100"/>
        <c:noMultiLvlLbl val="0"/>
      </c:catAx>
      <c:valAx>
        <c:axId val="266454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US $ Billions</a:t>
                </a:r>
              </a:p>
            </c:rich>
          </c:tx>
          <c:overlay val="0"/>
        </c:title>
        <c:numFmt formatCode="&quot;$&quot;#,##0.00" sourceLinked="0"/>
        <c:majorTickMark val="out"/>
        <c:minorTickMark val="none"/>
        <c:tickLblPos val="nextTo"/>
        <c:crossAx val="266452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0.37598</cdr:x>
      <cdr:y>0.4</cdr:y>
    </cdr:from>
    <cdr:to>
      <cdr:x>0.48333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2270" y="1866265"/>
          <a:ext cx="834364" cy="466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$13.1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0.46275</cdr:x>
      <cdr:y>0.4</cdr:y>
    </cdr:from>
    <cdr:to>
      <cdr:x>0.56061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96640" y="1866265"/>
          <a:ext cx="760645" cy="279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$10.0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0.66218</cdr:x>
      <cdr:y>0.28943</cdr:y>
    </cdr:from>
    <cdr:to>
      <cdr:x>0.8037</cdr:x>
      <cdr:y>0.56708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27468" y="1350385"/>
          <a:ext cx="1074420" cy="1295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0.65014</cdr:x>
      <cdr:y>0.33598</cdr:y>
    </cdr:from>
    <cdr:to>
      <cdr:x>0.76455</cdr:x>
      <cdr:y>0.39967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36028" y="1567555"/>
          <a:ext cx="868680" cy="297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$13.9</a:t>
          </a:r>
          <a:endParaRPr lang="en-US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A182C-F43D-4C37-9521-990A1E502923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9EACE-6A96-4E33-9CAA-7315D290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3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9642C-3439-4A63-A3D6-76D2B4A7921D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154113"/>
            <a:ext cx="55435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6389"/>
            <a:ext cx="5486400" cy="3637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A27EE-BAAF-4060-B11F-EBE9CB9DA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A27EE-BAAF-4060-B11F-EBE9CB9DAB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42DE-10A9-4647-BD5D-B7CE19D1CD62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9128-1DA8-449E-B015-65E9D089CA55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0AEB-F1B9-4A27-82A8-7DAA34738A26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776D-5D78-48A3-8EF3-14F7E700A178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9315-0413-4ADB-8A1C-0D0E756CB614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E83-73DA-4B49-AF7D-9A966E378CC8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470-2583-4C09-AECA-53C1992BC6C5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CDE9-63A2-4681-AF7F-AA469A0F0FDD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1D13-D4AF-45E7-99AA-07C4B39255A3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9837-0A69-402F-81FF-FD6BF4551E8B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0BD0-EA32-4673-97EF-6BC417130976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51BC-C66C-4A5B-A2B9-7964CBFE9D98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EB84-9D98-4D36-87B9-A125382B8609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361-3CCF-43D2-9BFC-FE19B8E92FE7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D980-107A-49B4-826D-03A8E79F939C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5DC-ED3D-407E-B43C-42F2A003D350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AB96-C5A0-47C2-9093-83BC91CECC8A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ianceforcommunityservices.org/" TargetMode="External"/><Relationship Id="rId2" Type="http://schemas.openxmlformats.org/officeDocument/2006/relationships/hyperlink" Target="http://lasallestreettax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egonline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LaSalle Street Tax: </a:t>
            </a:r>
            <a:r>
              <a:rPr lang="en-US" sz="3200" dirty="0" smtClean="0"/>
              <a:t>Financing Human Needs in Illinois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William Barclay</a:t>
            </a:r>
          </a:p>
          <a:p>
            <a:r>
              <a:rPr lang="en-US" dirty="0" smtClean="0"/>
              <a:t>Chicago Political Economy Group</a:t>
            </a:r>
          </a:p>
          <a:p>
            <a:r>
              <a:rPr lang="en-US" dirty="0" smtClean="0"/>
              <a:t>Adjunct Professor, </a:t>
            </a:r>
            <a:r>
              <a:rPr lang="en-US" dirty="0" err="1" smtClean="0"/>
              <a:t>Liautaud</a:t>
            </a:r>
            <a:r>
              <a:rPr lang="en-US" dirty="0" smtClean="0"/>
              <a:t> Graduate School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369048"/>
            <a:ext cx="6297612" cy="361119"/>
          </a:xfrm>
        </p:spPr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8D0-10F4-4B85-800F-2D2F0D5DA96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9519" y="1300049"/>
            <a:ext cx="2477840" cy="21081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86250" y="5267444"/>
            <a:ext cx="4107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  <a:latin typeface="BentonSans-Bold"/>
              </a:rPr>
              <a:t>Terrence </a:t>
            </a:r>
            <a:r>
              <a:rPr lang="en-US" sz="1400" b="1" dirty="0">
                <a:solidFill>
                  <a:srgbClr val="FFFFFF"/>
                </a:solidFill>
                <a:latin typeface="BentonSans-Bold"/>
              </a:rPr>
              <a:t>A. </a:t>
            </a:r>
            <a:r>
              <a:rPr lang="en-US" sz="1400" b="1" dirty="0" smtClean="0">
                <a:solidFill>
                  <a:srgbClr val="FFFFFF"/>
                </a:solidFill>
                <a:latin typeface="BentonSans-Bold"/>
              </a:rPr>
              <a:t>Duffy, CME Group</a:t>
            </a:r>
          </a:p>
          <a:p>
            <a:r>
              <a:rPr lang="en-US" sz="800" b="1" dirty="0" smtClean="0">
                <a:solidFill>
                  <a:srgbClr val="FFFFFF"/>
                </a:solidFill>
                <a:latin typeface="BentonSans-Bold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BentonSans-BookItalic"/>
              </a:rPr>
              <a:t>Executive Chairman and </a:t>
            </a:r>
            <a:r>
              <a:rPr lang="en-US" i="1" dirty="0" smtClean="0">
                <a:solidFill>
                  <a:srgbClr val="FFFFFF"/>
                </a:solidFill>
                <a:latin typeface="BentonSans-BookItalic"/>
              </a:rPr>
              <a:t>President</a:t>
            </a:r>
            <a:endParaRPr lang="en-US" dirty="0"/>
          </a:p>
        </p:txBody>
      </p:sp>
      <p:pic>
        <p:nvPicPr>
          <p:cNvPr id="1026" name="Picture 2" descr="https://encrypted-tbn3.gstatic.com/images?q=tbn:ANd9GcTsviogUk4T48VrtkWNsCNZUaSx-CsRnS26YP6lw8Ij_eyYY3r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5" y="1293019"/>
            <a:ext cx="2384184" cy="262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3399" y="4121672"/>
            <a:ext cx="1866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Paul Tudor Jones,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trading billionaire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marketswiki.com/wiki/images/9/93/Virtu_Financial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658" y="880109"/>
            <a:ext cx="2380137" cy="123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44715" y="2125980"/>
            <a:ext cx="34310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frequency trading firm </a:t>
            </a:r>
          </a:p>
          <a:p>
            <a:r>
              <a:rPr lang="en-US" dirty="0" smtClean="0"/>
              <a:t>profitable on 1,277 of 1,278 </a:t>
            </a:r>
          </a:p>
          <a:p>
            <a:r>
              <a:rPr lang="en-US" dirty="0" smtClean="0"/>
              <a:t>trading days over past 5 years.</a:t>
            </a:r>
          </a:p>
          <a:p>
            <a:endParaRPr lang="en-US" dirty="0"/>
          </a:p>
          <a:p>
            <a:r>
              <a:rPr lang="en-US" dirty="0" smtClean="0"/>
              <a:t>Trades over 10,000 “products.”</a:t>
            </a:r>
            <a:endParaRPr lang="en-US" dirty="0"/>
          </a:p>
          <a:p>
            <a:r>
              <a:rPr lang="en-US" dirty="0" smtClean="0"/>
              <a:t>Proposing an IPO.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3224" y="512618"/>
            <a:ext cx="11596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Of course, some people and companies will resist the LST.  </a:t>
            </a:r>
          </a:p>
          <a:p>
            <a:pPr algn="ctr"/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32" name="Picture 8" descr="http://static1.businessinsider.com/image/4cd42e0749e2ae834a050000-480/ken-griffi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702" y="4203280"/>
            <a:ext cx="2505154" cy="187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430240" y="3506245"/>
            <a:ext cx="2432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Terry Duffy, CEO and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president, CME Group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49215" y="6177374"/>
            <a:ext cx="26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Ken </a:t>
            </a:r>
            <a:r>
              <a:rPr lang="en-US" dirty="0" err="1" smtClean="0">
                <a:solidFill>
                  <a:srgbClr val="C00000"/>
                </a:solidFill>
              </a:rPr>
              <a:t>Griffen</a:t>
            </a:r>
            <a:r>
              <a:rPr lang="en-US" dirty="0" smtClean="0">
                <a:solidFill>
                  <a:srgbClr val="C00000"/>
                </a:solidFill>
              </a:rPr>
              <a:t>, HFT and CME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38" name="Picture 14" descr="http://t2.gstatic.com/images?q=tbn:ANd9GcTHQxG7o8EW5IKBX-smBsg9p6ZTOuqIUBrhbA94eo6IlmqVqRJOl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884" y="4324279"/>
            <a:ext cx="1769989" cy="200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LST and Tax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448887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What is good tax policy? </a:t>
            </a:r>
          </a:p>
          <a:p>
            <a:pPr lvl="1"/>
            <a:r>
              <a:rPr lang="en-US" sz="3100" dirty="0" smtClean="0"/>
              <a:t>A good tax should be a small amount for any single event.</a:t>
            </a:r>
          </a:p>
          <a:p>
            <a:pPr lvl="1"/>
            <a:r>
              <a:rPr lang="en-US" sz="3100" dirty="0" smtClean="0"/>
              <a:t>A good tax should raise significant amount of revenue.</a:t>
            </a:r>
          </a:p>
          <a:p>
            <a:pPr lvl="1"/>
            <a:r>
              <a:rPr lang="en-US" sz="3100" dirty="0" smtClean="0"/>
              <a:t>A good tax should be low cost to collect.</a:t>
            </a:r>
          </a:p>
          <a:p>
            <a:pPr lvl="1"/>
            <a:r>
              <a:rPr lang="en-US" sz="3100" dirty="0" smtClean="0"/>
              <a:t>A good tax should fall on those able to bear the tax. </a:t>
            </a:r>
          </a:p>
          <a:p>
            <a:pPr lvl="1"/>
            <a:r>
              <a:rPr lang="en-US" sz="3100" dirty="0" smtClean="0"/>
              <a:t>A good tax should tax activity that we want to limit or discourage.</a:t>
            </a:r>
          </a:p>
          <a:p>
            <a:pPr lvl="2"/>
            <a:r>
              <a:rPr lang="en-US" sz="2600" dirty="0" smtClean="0"/>
              <a:t>Lord Adair Turner, former senior UK financial regulator: Much of what goes on in finance is “socially useless” activity.</a:t>
            </a:r>
          </a:p>
          <a:p>
            <a:pPr lvl="1"/>
            <a:r>
              <a:rPr lang="en-US" sz="3100" dirty="0" smtClean="0"/>
              <a:t>A good tax should also further economic or social justice.</a:t>
            </a:r>
          </a:p>
          <a:p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Social Justice Argument for a LaSalle Street Tax: What could the revenue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84219"/>
            <a:ext cx="8868449" cy="41571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Reverse </a:t>
            </a:r>
            <a:r>
              <a:rPr lang="en-US" sz="2400" dirty="0"/>
              <a:t>decades of underfunding and understaffing of </a:t>
            </a:r>
            <a:r>
              <a:rPr lang="en-US" sz="2400" dirty="0" smtClean="0"/>
              <a:t>human </a:t>
            </a:r>
            <a:r>
              <a:rPr lang="en-US" sz="2400" dirty="0"/>
              <a:t>s</a:t>
            </a:r>
            <a:r>
              <a:rPr lang="en-US" sz="2400" dirty="0" smtClean="0"/>
              <a:t>ervices </a:t>
            </a:r>
            <a:r>
              <a:rPr lang="en-US" sz="2400" dirty="0"/>
              <a:t>and human needs.  </a:t>
            </a:r>
            <a:endParaRPr lang="en-US" sz="2400" dirty="0" smtClean="0"/>
          </a:p>
          <a:p>
            <a:r>
              <a:rPr lang="en-US" sz="2400" dirty="0" smtClean="0"/>
              <a:t>Boost </a:t>
            </a:r>
            <a:r>
              <a:rPr lang="en-US" sz="2400" dirty="0"/>
              <a:t>funding for public </a:t>
            </a:r>
            <a:r>
              <a:rPr lang="en-US" sz="2400" dirty="0" smtClean="0"/>
              <a:t>education. (Today </a:t>
            </a:r>
            <a:r>
              <a:rPr lang="en-US" sz="2400" dirty="0"/>
              <a:t>Illinois ranks last in state share of funding for </a:t>
            </a:r>
            <a:r>
              <a:rPr lang="en-US" sz="2400" dirty="0" smtClean="0"/>
              <a:t>education.)   </a:t>
            </a:r>
          </a:p>
          <a:p>
            <a:r>
              <a:rPr lang="en-US" sz="2400" dirty="0" smtClean="0"/>
              <a:t>Use revenue to </a:t>
            </a:r>
            <a:r>
              <a:rPr lang="en-US" sz="2400" dirty="0"/>
              <a:t>make up for the </a:t>
            </a:r>
            <a:r>
              <a:rPr lang="en-US" sz="2400" dirty="0" smtClean="0"/>
              <a:t>decades-long </a:t>
            </a:r>
            <a:r>
              <a:rPr lang="en-US" sz="2400" dirty="0"/>
              <a:t>failure of the Illinois legislature to keep their </a:t>
            </a:r>
            <a:r>
              <a:rPr lang="en-US" sz="2400" dirty="0" smtClean="0"/>
              <a:t>pension funding promises.</a:t>
            </a:r>
          </a:p>
          <a:p>
            <a:r>
              <a:rPr lang="en-US" sz="2400" dirty="0" smtClean="0"/>
              <a:t>Fund </a:t>
            </a:r>
            <a:r>
              <a:rPr lang="en-US" sz="2400" dirty="0"/>
              <a:t>thousands of jobs preserving the environment, improving energy efficiency, rebuilding public infrastructure,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additional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1709"/>
            <a:ext cx="8596668" cy="4489653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http://lasallestreettax.org/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Includes a link to a recent </a:t>
            </a:r>
            <a:r>
              <a:rPr lang="en-US" sz="2800" i="1" dirty="0" smtClean="0"/>
              <a:t>Chicago Reader </a:t>
            </a:r>
            <a:r>
              <a:rPr lang="en-US" sz="2800" dirty="0" smtClean="0"/>
              <a:t>article by Ben </a:t>
            </a:r>
            <a:r>
              <a:rPr lang="en-US" sz="2800" dirty="0" err="1" smtClean="0"/>
              <a:t>Joravsky</a:t>
            </a:r>
            <a:endParaRPr lang="en-US" sz="2800" dirty="0" smtClean="0"/>
          </a:p>
          <a:p>
            <a:r>
              <a:rPr lang="en-US" sz="2800" dirty="0" smtClean="0"/>
              <a:t> </a:t>
            </a:r>
            <a:r>
              <a:rPr lang="en-US" sz="2800" dirty="0" smtClean="0">
                <a:hlinkClick r:id="rId3"/>
              </a:rPr>
              <a:t>http://www.allianceforcommunityservices.org/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Alliance for Community Services</a:t>
            </a:r>
          </a:p>
          <a:p>
            <a:r>
              <a:rPr lang="en-US" sz="2800" dirty="0" smtClean="0">
                <a:hlinkClick r:id="rId4"/>
              </a:rPr>
              <a:t>http://www.cpegonline.org/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Chicago Political Economy Group website has an article by Bill Barclay on the LST.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982"/>
          </a:xfrm>
        </p:spPr>
        <p:txBody>
          <a:bodyPr/>
          <a:lstStyle/>
          <a:p>
            <a:r>
              <a:rPr lang="en-US" dirty="0" smtClean="0"/>
              <a:t>What is the LaSalle Street Tax?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30400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LaSalle Street Tax is proposed by Illinois state representatives and senators.</a:t>
            </a:r>
          </a:p>
          <a:p>
            <a:r>
              <a:rPr lang="en-US" sz="2800" dirty="0" smtClean="0"/>
              <a:t>There would be a very small tax on the trading of futures and option contracts.</a:t>
            </a:r>
          </a:p>
          <a:p>
            <a:pPr lvl="1"/>
            <a:r>
              <a:rPr lang="en-US" sz="2600" dirty="0" smtClean="0"/>
              <a:t>The average size (notional value) of these contracts is more than $225,000.</a:t>
            </a:r>
          </a:p>
          <a:p>
            <a:r>
              <a:rPr lang="en-US" sz="2800" dirty="0" smtClean="0"/>
              <a:t>The LaSalle Street Tax could be (draft legislation):</a:t>
            </a:r>
          </a:p>
          <a:p>
            <a:pPr lvl="1"/>
            <a:r>
              <a:rPr lang="en-US" sz="2400" dirty="0" smtClean="0"/>
              <a:t>$1 fee all agricultural contracts </a:t>
            </a:r>
          </a:p>
          <a:p>
            <a:pPr lvl="1"/>
            <a:r>
              <a:rPr lang="en-US" sz="2400" dirty="0" smtClean="0"/>
              <a:t>$2 fee on all non-agricultural contracts</a:t>
            </a:r>
          </a:p>
          <a:p>
            <a:r>
              <a:rPr lang="en-US" sz="2600" dirty="0" smtClean="0"/>
              <a:t>This rate is less than 1/100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of the IL state sales tax rate.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4905"/>
            <a:ext cx="8596668" cy="872836"/>
          </a:xfrm>
        </p:spPr>
        <p:txBody>
          <a:bodyPr/>
          <a:lstStyle/>
          <a:p>
            <a:r>
              <a:rPr lang="en-US" dirty="0" smtClean="0"/>
              <a:t>Why is Illinois a good place for a LST?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595"/>
            <a:ext cx="8596668" cy="4890655"/>
          </a:xfrm>
        </p:spPr>
        <p:txBody>
          <a:bodyPr>
            <a:normAutofit/>
          </a:bodyPr>
          <a:lstStyle/>
          <a:p>
            <a:r>
              <a:rPr lang="en-US" sz="2200" dirty="0"/>
              <a:t>Chicago has two </a:t>
            </a:r>
            <a:r>
              <a:rPr lang="en-US" sz="2200" dirty="0" smtClean="0"/>
              <a:t>very large markets where futures and options and traded.</a:t>
            </a:r>
            <a:endParaRPr lang="en-US" sz="2200" dirty="0"/>
          </a:p>
          <a:p>
            <a:pPr lvl="1"/>
            <a:r>
              <a:rPr lang="en-US" sz="1800" dirty="0"/>
              <a:t>Chicago Mercantile Exchange (</a:t>
            </a:r>
            <a:r>
              <a:rPr lang="en-US" sz="1800" dirty="0" smtClean="0"/>
              <a:t>CME)</a:t>
            </a:r>
            <a:endParaRPr lang="en-US" sz="1800" dirty="0"/>
          </a:p>
          <a:p>
            <a:pPr lvl="1"/>
            <a:r>
              <a:rPr lang="en-US" sz="1800" dirty="0"/>
              <a:t>Chicago Board Options Exchange (CBOE)</a:t>
            </a:r>
          </a:p>
          <a:p>
            <a:r>
              <a:rPr lang="en-US" sz="2200" dirty="0"/>
              <a:t>CME:</a:t>
            </a:r>
          </a:p>
          <a:p>
            <a:pPr lvl="1"/>
            <a:r>
              <a:rPr lang="en-US" sz="1800" dirty="0" smtClean="0"/>
              <a:t>Owns Chicago Board of Trade</a:t>
            </a:r>
          </a:p>
          <a:p>
            <a:pPr lvl="1"/>
            <a:r>
              <a:rPr lang="en-US" sz="1800" dirty="0" smtClean="0"/>
              <a:t>Trades futures and futures options on stock indexes, interest rates, currencies and commodities</a:t>
            </a:r>
          </a:p>
          <a:p>
            <a:pPr lvl="1"/>
            <a:r>
              <a:rPr lang="en-US" sz="1800" dirty="0" smtClean="0"/>
              <a:t>Largest futures exchange in the world</a:t>
            </a:r>
          </a:p>
          <a:p>
            <a:r>
              <a:rPr lang="en-US" sz="2200" dirty="0" smtClean="0"/>
              <a:t>CBOE</a:t>
            </a:r>
            <a:r>
              <a:rPr lang="en-US" sz="2200" dirty="0"/>
              <a:t>:</a:t>
            </a:r>
          </a:p>
          <a:p>
            <a:pPr lvl="1"/>
            <a:r>
              <a:rPr lang="en-US" sz="1800" dirty="0" smtClean="0"/>
              <a:t>Trades </a:t>
            </a:r>
            <a:r>
              <a:rPr lang="en-US" sz="1800" dirty="0"/>
              <a:t>securities options on stock indexes (and individual stocks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Largest options exchange in the world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8D0-10F4-4B85-800F-2D2F0D5DA96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098" name="Picture 2" descr="http://www.chicagoarchitecture.info/CAI/Images/TheLoop/ChicagoMercantileExchange-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48" y="706582"/>
            <a:ext cx="4872065" cy="539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edillmoneymavens.com/wp-content/uploads/2009/02/cbo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1953491"/>
            <a:ext cx="5669427" cy="342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66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0325"/>
            <a:ext cx="8596668" cy="1320800"/>
          </a:xfrm>
        </p:spPr>
        <p:txBody>
          <a:bodyPr/>
          <a:lstStyle/>
          <a:p>
            <a:r>
              <a:rPr lang="en-US" dirty="0" smtClean="0"/>
              <a:t>How could the LaSalle Street Tax raise much money?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9490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The proposed tax rate is very low, but:</a:t>
            </a:r>
          </a:p>
          <a:p>
            <a:pPr lvl="1"/>
            <a:r>
              <a:rPr lang="en-US" sz="2000" dirty="0" smtClean="0"/>
              <a:t>The amount of trading is very big: 10 – 15 million contracts every day.</a:t>
            </a:r>
          </a:p>
          <a:p>
            <a:pPr lvl="1"/>
            <a:r>
              <a:rPr lang="en-US" sz="2000" dirty="0" smtClean="0"/>
              <a:t>Thus the amount raised would be significant: $10–12 billion a year at current volume levels with the $1 and $2 fee.</a:t>
            </a:r>
          </a:p>
          <a:p>
            <a:pPr lvl="1"/>
            <a:r>
              <a:rPr lang="en-US" sz="2000" dirty="0" smtClean="0"/>
              <a:t>The tax would be paid by both buyers and sellers of futures and option contracts.</a:t>
            </a:r>
          </a:p>
          <a:p>
            <a:r>
              <a:rPr lang="en-US" sz="2600" dirty="0" smtClean="0"/>
              <a:t>The Illinois state budget is $35-$40 billion.</a:t>
            </a:r>
          </a:p>
          <a:p>
            <a:pPr lvl="1"/>
            <a:r>
              <a:rPr lang="en-US" sz="2000" dirty="0" smtClean="0"/>
              <a:t>Thus the LaSalle Street Tax would raise a large amount of money to meet needs of our people. </a:t>
            </a:r>
          </a:p>
          <a:p>
            <a:r>
              <a:rPr lang="en-US" sz="2600" dirty="0" smtClean="0"/>
              <a:t>Illinois gross state product is $750 billion; LST is about 1.6% of Illinois GSP.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75" y="609600"/>
            <a:ext cx="9066752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A very small tax can raise a lot of money.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012035"/>
              </p:ext>
            </p:extLst>
          </p:nvPr>
        </p:nvGraphicFramePr>
        <p:xfrm>
          <a:off x="1773382" y="1621415"/>
          <a:ext cx="7592291" cy="466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70726" y="6435669"/>
            <a:ext cx="6297612" cy="365125"/>
          </a:xfrm>
        </p:spPr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8D0-10F4-4B85-800F-2D2F0D5DA96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4690" y="3581401"/>
            <a:ext cx="628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$9.6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64088" y="3842265"/>
            <a:ext cx="716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$11.7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03620" y="3657600"/>
            <a:ext cx="857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$12.6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9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9485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What would be the impact on the exchanges?  Would they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5669"/>
            <a:ext cx="8596668" cy="46412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LaSalle Street Tax would not be paid by the exchanges. </a:t>
            </a:r>
          </a:p>
          <a:p>
            <a:pPr lvl="1"/>
            <a:r>
              <a:rPr lang="en-US" sz="1800" dirty="0" smtClean="0"/>
              <a:t>Thus there would be no direct economic incentive for the exchanges to move.</a:t>
            </a:r>
          </a:p>
          <a:p>
            <a:r>
              <a:rPr lang="en-US" sz="2400" dirty="0" smtClean="0"/>
              <a:t>It would be paid by people and institutions that trade.</a:t>
            </a:r>
          </a:p>
          <a:p>
            <a:pPr lvl="1"/>
            <a:r>
              <a:rPr lang="en-US" sz="1800" dirty="0" smtClean="0"/>
              <a:t>These include hedge funds, banks, high frequency traders and other speculators.</a:t>
            </a:r>
          </a:p>
          <a:p>
            <a:pPr lvl="1"/>
            <a:r>
              <a:rPr lang="en-US" sz="1800" dirty="0" smtClean="0"/>
              <a:t>The futures and options traded on the CME and CBOE that would be taxed are not traded anywhere else.</a:t>
            </a:r>
          </a:p>
          <a:p>
            <a:pPr lvl="1"/>
            <a:r>
              <a:rPr lang="en-US" sz="1800" dirty="0" smtClean="0"/>
              <a:t>Some high frequency trading would not longer be profitable.</a:t>
            </a:r>
          </a:p>
          <a:p>
            <a:pPr lvl="1"/>
            <a:r>
              <a:rPr lang="en-US" sz="1800" dirty="0" smtClean="0"/>
              <a:t>However, retirement accounts, e.g. ,401(k) could be exempted from the tax.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4905"/>
            <a:ext cx="8596668" cy="845131"/>
          </a:xfrm>
        </p:spPr>
        <p:txBody>
          <a:bodyPr/>
          <a:lstStyle/>
          <a:p>
            <a:r>
              <a:rPr lang="en-US" dirty="0" smtClean="0"/>
              <a:t>Would traders go elsewhere?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582"/>
            <a:ext cx="9173248" cy="4821381"/>
          </a:xfrm>
        </p:spPr>
        <p:txBody>
          <a:bodyPr>
            <a:normAutofit/>
          </a:bodyPr>
          <a:lstStyle/>
          <a:p>
            <a:r>
              <a:rPr lang="en-US" sz="2400" dirty="0"/>
              <a:t>A  real life experiment: In 2012 the ELX (Electronic Liquidity Exchange) opened.</a:t>
            </a:r>
          </a:p>
          <a:p>
            <a:pPr lvl="1"/>
            <a:r>
              <a:rPr lang="en-US" sz="1800" dirty="0"/>
              <a:t>ELX charged $1.25–2.00 less to trade several of the same contracts as the CME.</a:t>
            </a:r>
          </a:p>
          <a:p>
            <a:pPr lvl="2"/>
            <a:r>
              <a:rPr lang="en-US" sz="1600" dirty="0"/>
              <a:t>The fee reduction is </a:t>
            </a:r>
            <a:r>
              <a:rPr lang="en-US" sz="1600" dirty="0" smtClean="0"/>
              <a:t>similar in amount to </a:t>
            </a:r>
            <a:r>
              <a:rPr lang="en-US" sz="1600" dirty="0"/>
              <a:t>the proposed LaSalle St Tax </a:t>
            </a:r>
          </a:p>
          <a:p>
            <a:pPr lvl="1"/>
            <a:r>
              <a:rPr lang="en-US" sz="1800" dirty="0"/>
              <a:t>ELX had the backing of JP Morgan Chase, Morgan Stanley, and Goldman Sachs.</a:t>
            </a:r>
          </a:p>
          <a:p>
            <a:r>
              <a:rPr lang="en-US" sz="2400" dirty="0"/>
              <a:t>What happened?</a:t>
            </a:r>
          </a:p>
          <a:p>
            <a:pPr lvl="1"/>
            <a:r>
              <a:rPr lang="en-US" sz="1800" dirty="0"/>
              <a:t>ELX’s best volume was achieved when their monthly trades in some contracts almost equaled the daily trades in the same contracts on the CME.</a:t>
            </a:r>
          </a:p>
          <a:p>
            <a:pPr lvl="2"/>
            <a:r>
              <a:rPr lang="en-US" sz="1600" dirty="0"/>
              <a:t>There was no impact on CME </a:t>
            </a:r>
            <a:r>
              <a:rPr lang="en-US" sz="1600" dirty="0" smtClean="0"/>
              <a:t>volume.</a:t>
            </a:r>
            <a:endParaRPr lang="en-US" sz="1600" dirty="0"/>
          </a:p>
          <a:p>
            <a:r>
              <a:rPr lang="en-US" sz="2400" dirty="0"/>
              <a:t>Liquidity is very hard to move.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en-US" dirty="0" smtClean="0"/>
              <a:t>Would the exchanges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8691"/>
            <a:ext cx="8596668" cy="439267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It is not just “putting a server on a truck” and going to Indiana.</a:t>
            </a:r>
          </a:p>
          <a:p>
            <a:endParaRPr lang="en-US" sz="2800" dirty="0" smtClean="0"/>
          </a:p>
          <a:p>
            <a:r>
              <a:rPr lang="en-US" sz="2800" dirty="0" smtClean="0"/>
              <a:t>CME: 428,000 sq. ft. data facility in Aurora for trade execution and matching (7 football fields)</a:t>
            </a:r>
          </a:p>
          <a:p>
            <a:endParaRPr lang="en-US" sz="2800" dirty="0" smtClean="0"/>
          </a:p>
          <a:p>
            <a:r>
              <a:rPr lang="en-US" sz="2800" dirty="0" smtClean="0"/>
              <a:t>CME firms have a large investment in “co-location” </a:t>
            </a:r>
          </a:p>
          <a:p>
            <a:pPr lvl="1"/>
            <a:r>
              <a:rPr lang="en-US" sz="2000" dirty="0" smtClean="0"/>
              <a:t>Firms place their order sending/execution  servers as close as possible to CME matching engines to  achieve “low latency.”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 - LaSalle Street Tax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667</TotalTime>
  <Words>1028</Words>
  <Application>Microsoft Office PowerPoint</Application>
  <PresentationFormat>Widescreen</PresentationFormat>
  <Paragraphs>124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BentonSans-Bold</vt:lpstr>
      <vt:lpstr>BentonSans-BookItalic</vt:lpstr>
      <vt:lpstr>Calibri</vt:lpstr>
      <vt:lpstr>Trebuchet MS</vt:lpstr>
      <vt:lpstr>Wingdings 3</vt:lpstr>
      <vt:lpstr>Facet</vt:lpstr>
      <vt:lpstr>A LaSalle Street Tax: Financing Human Needs in Illinois</vt:lpstr>
      <vt:lpstr>What is the LaSalle Street Tax?</vt:lpstr>
      <vt:lpstr>Why is Illinois a good place for a LST?</vt:lpstr>
      <vt:lpstr>PowerPoint Presentation</vt:lpstr>
      <vt:lpstr>How could the LaSalle Street Tax raise much money? </vt:lpstr>
      <vt:lpstr>A very small tax can raise a lot of money.</vt:lpstr>
      <vt:lpstr>What would be the impact on the exchanges?  Would they move?</vt:lpstr>
      <vt:lpstr>Would traders go elsewhere?</vt:lpstr>
      <vt:lpstr>Would the exchanges move?</vt:lpstr>
      <vt:lpstr>PowerPoint Presentation</vt:lpstr>
      <vt:lpstr>The Proposed LST and Tax Policy</vt:lpstr>
      <vt:lpstr>The Social Justice Argument for a LaSalle Street Tax: What could the revenue do?</vt:lpstr>
      <vt:lpstr>Sources for additional information: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LaSalle Street Tax: Financing the Needs of People in Illinois</dc:title>
  <dc:creator>bill local</dc:creator>
  <cp:lastModifiedBy>bill local</cp:lastModifiedBy>
  <cp:revision>58</cp:revision>
  <cp:lastPrinted>2015-10-01T13:09:11Z</cp:lastPrinted>
  <dcterms:created xsi:type="dcterms:W3CDTF">2014-10-03T13:46:42Z</dcterms:created>
  <dcterms:modified xsi:type="dcterms:W3CDTF">2015-10-01T20:36:09Z</dcterms:modified>
</cp:coreProperties>
</file>